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2"/>
  </p:notesMasterIdLst>
  <p:sldIdLst>
    <p:sldId id="256" r:id="rId2"/>
    <p:sldId id="335" r:id="rId3"/>
    <p:sldId id="263" r:id="rId4"/>
    <p:sldId id="266" r:id="rId5"/>
    <p:sldId id="265" r:id="rId6"/>
    <p:sldId id="267" r:id="rId7"/>
    <p:sldId id="268" r:id="rId8"/>
    <p:sldId id="380" r:id="rId9"/>
    <p:sldId id="270" r:id="rId10"/>
    <p:sldId id="271" r:id="rId11"/>
    <p:sldId id="274" r:id="rId12"/>
    <p:sldId id="336" r:id="rId13"/>
    <p:sldId id="338" r:id="rId14"/>
    <p:sldId id="272" r:id="rId15"/>
    <p:sldId id="379" r:id="rId16"/>
    <p:sldId id="275" r:id="rId17"/>
    <p:sldId id="340" r:id="rId18"/>
    <p:sldId id="341" r:id="rId19"/>
    <p:sldId id="339" r:id="rId20"/>
    <p:sldId id="388" r:id="rId21"/>
    <p:sldId id="342" r:id="rId22"/>
    <p:sldId id="330" r:id="rId23"/>
    <p:sldId id="343" r:id="rId24"/>
    <p:sldId id="344" r:id="rId25"/>
    <p:sldId id="331" r:id="rId26"/>
    <p:sldId id="390" r:id="rId27"/>
    <p:sldId id="389" r:id="rId28"/>
    <p:sldId id="392" r:id="rId29"/>
    <p:sldId id="394" r:id="rId30"/>
    <p:sldId id="427" r:id="rId31"/>
    <p:sldId id="329" r:id="rId32"/>
    <p:sldId id="387" r:id="rId33"/>
    <p:sldId id="391" r:id="rId34"/>
    <p:sldId id="398" r:id="rId35"/>
    <p:sldId id="401" r:id="rId36"/>
    <p:sldId id="399" r:id="rId37"/>
    <p:sldId id="400" r:id="rId38"/>
    <p:sldId id="396" r:id="rId39"/>
    <p:sldId id="345" r:id="rId40"/>
    <p:sldId id="276" r:id="rId41"/>
    <p:sldId id="277" r:id="rId42"/>
    <p:sldId id="279" r:id="rId43"/>
    <p:sldId id="281" r:id="rId44"/>
    <p:sldId id="283" r:id="rId45"/>
    <p:sldId id="284" r:id="rId46"/>
    <p:sldId id="282" r:id="rId47"/>
    <p:sldId id="285" r:id="rId48"/>
    <p:sldId id="426" r:id="rId49"/>
    <p:sldId id="374" r:id="rId50"/>
    <p:sldId id="375" r:id="rId51"/>
    <p:sldId id="376" r:id="rId52"/>
    <p:sldId id="425" r:id="rId53"/>
    <p:sldId id="287" r:id="rId54"/>
    <p:sldId id="422" r:id="rId55"/>
    <p:sldId id="404" r:id="rId56"/>
    <p:sldId id="423" r:id="rId57"/>
    <p:sldId id="424" r:id="rId58"/>
    <p:sldId id="408" r:id="rId59"/>
    <p:sldId id="402" r:id="rId60"/>
    <p:sldId id="403" r:id="rId61"/>
    <p:sldId id="405" r:id="rId62"/>
    <p:sldId id="406" r:id="rId63"/>
    <p:sldId id="410" r:id="rId64"/>
    <p:sldId id="409" r:id="rId65"/>
    <p:sldId id="411" r:id="rId66"/>
    <p:sldId id="412" r:id="rId67"/>
    <p:sldId id="325" r:id="rId68"/>
    <p:sldId id="414" r:id="rId69"/>
    <p:sldId id="413" r:id="rId70"/>
    <p:sldId id="415" r:id="rId71"/>
    <p:sldId id="416" r:id="rId72"/>
    <p:sldId id="420" r:id="rId73"/>
    <p:sldId id="299" r:id="rId74"/>
    <p:sldId id="428" r:id="rId75"/>
    <p:sldId id="370" r:id="rId76"/>
    <p:sldId id="371" r:id="rId77"/>
    <p:sldId id="383" r:id="rId78"/>
    <p:sldId id="384" r:id="rId79"/>
    <p:sldId id="386" r:id="rId80"/>
    <p:sldId id="385" r:id="rId81"/>
    <p:sldId id="303" r:id="rId82"/>
    <p:sldId id="305" r:id="rId83"/>
    <p:sldId id="421" r:id="rId84"/>
    <p:sldId id="360" r:id="rId85"/>
    <p:sldId id="319" r:id="rId86"/>
    <p:sldId id="311" r:id="rId87"/>
    <p:sldId id="361" r:id="rId88"/>
    <p:sldId id="362" r:id="rId89"/>
    <p:sldId id="363" r:id="rId90"/>
    <p:sldId id="364" r:id="rId91"/>
    <p:sldId id="321" r:id="rId92"/>
    <p:sldId id="366" r:id="rId93"/>
    <p:sldId id="322" r:id="rId94"/>
    <p:sldId id="367" r:id="rId95"/>
    <p:sldId id="378" r:id="rId96"/>
    <p:sldId id="320" r:id="rId97"/>
    <p:sldId id="369" r:id="rId98"/>
    <p:sldId id="368" r:id="rId99"/>
    <p:sldId id="328" r:id="rId100"/>
    <p:sldId id="37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3"/>
    <p:restoredTop sz="94724"/>
  </p:normalViewPr>
  <p:slideViewPr>
    <p:cSldViewPr snapToGrid="0" snapToObjects="1">
      <p:cViewPr varScale="1">
        <p:scale>
          <a:sx n="118" d="100"/>
          <a:sy n="118" d="100"/>
        </p:scale>
        <p:origin x="208"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D77F15-2FF9-E94F-B1A1-1B8026607509}" type="datetimeFigureOut">
              <a:rPr lang="en-US" smtClean="0"/>
              <a:t>9/2/25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06570-334A-414C-BD15-CDE16B4F85D5}" type="slidenum">
              <a:rPr lang="en-US" smtClean="0"/>
              <a:t>‹#›</a:t>
            </a:fld>
            <a:endParaRPr lang="en-US"/>
          </a:p>
        </p:txBody>
      </p:sp>
    </p:spTree>
    <p:extLst>
      <p:ext uri="{BB962C8B-B14F-4D97-AF65-F5344CB8AC3E}">
        <p14:creationId xmlns:p14="http://schemas.microsoft.com/office/powerpoint/2010/main" val="63531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6570-334A-414C-BD15-CDE16B4F85D5}" type="slidenum">
              <a:rPr lang="en-US" smtClean="0"/>
              <a:t>25</a:t>
            </a:fld>
            <a:endParaRPr lang="en-US"/>
          </a:p>
        </p:txBody>
      </p:sp>
    </p:spTree>
    <p:extLst>
      <p:ext uri="{BB962C8B-B14F-4D97-AF65-F5344CB8AC3E}">
        <p14:creationId xmlns:p14="http://schemas.microsoft.com/office/powerpoint/2010/main" val="201665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6570-334A-414C-BD15-CDE16B4F85D5}" type="slidenum">
              <a:rPr lang="en-US" smtClean="0"/>
              <a:t>29</a:t>
            </a:fld>
            <a:endParaRPr lang="en-US"/>
          </a:p>
        </p:txBody>
      </p:sp>
    </p:spTree>
    <p:extLst>
      <p:ext uri="{BB962C8B-B14F-4D97-AF65-F5344CB8AC3E}">
        <p14:creationId xmlns:p14="http://schemas.microsoft.com/office/powerpoint/2010/main" val="2893823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DA06570-334A-414C-BD15-CDE16B4F85D5}" type="slidenum">
              <a:rPr lang="en-US" smtClean="0"/>
              <a:t>30</a:t>
            </a:fld>
            <a:endParaRPr lang="en-US"/>
          </a:p>
        </p:txBody>
      </p:sp>
    </p:spTree>
    <p:extLst>
      <p:ext uri="{BB962C8B-B14F-4D97-AF65-F5344CB8AC3E}">
        <p14:creationId xmlns:p14="http://schemas.microsoft.com/office/powerpoint/2010/main" val="3219944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B8541-33F1-3B43-97A9-16C94C39524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78C8A761-097B-E341-8B36-B14B3F4FA8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3AA15E97-5409-CD48-9965-2116F007F439}"/>
              </a:ext>
            </a:extLst>
          </p:cNvPr>
          <p:cNvSpPr>
            <a:spLocks noGrp="1"/>
          </p:cNvSpPr>
          <p:nvPr>
            <p:ph type="dt" sz="half" idx="10"/>
          </p:nvPr>
        </p:nvSpPr>
        <p:spPr/>
        <p:txBody>
          <a:bodyPr/>
          <a:lstStyle/>
          <a:p>
            <a:r>
              <a:rPr lang="en-US"/>
              <a:t>Fall 2021</a:t>
            </a:r>
            <a:endParaRPr lang="en-US" dirty="0"/>
          </a:p>
        </p:txBody>
      </p:sp>
      <p:sp>
        <p:nvSpPr>
          <p:cNvPr id="5" name="Footer Placeholder 4">
            <a:extLst>
              <a:ext uri="{FF2B5EF4-FFF2-40B4-BE49-F238E27FC236}">
                <a16:creationId xmlns:a16="http://schemas.microsoft.com/office/drawing/2014/main" id="{6A30C778-9AA3-A743-99B8-1D518C373BAD}"/>
              </a:ext>
            </a:extLst>
          </p:cNvPr>
          <p:cNvSpPr>
            <a:spLocks noGrp="1"/>
          </p:cNvSpPr>
          <p:nvPr>
            <p:ph type="ftr" sz="quarter" idx="11"/>
          </p:nvPr>
        </p:nvSpPr>
        <p:spPr/>
        <p:txBody>
          <a:bodyPr/>
          <a:lstStyle/>
          <a:p>
            <a:r>
              <a:rPr lang="en-US"/>
              <a:t>Tom Silver - Princeton University - Fall 2025</a:t>
            </a:r>
            <a:endParaRPr lang="en-US" dirty="0"/>
          </a:p>
        </p:txBody>
      </p:sp>
      <p:sp>
        <p:nvSpPr>
          <p:cNvPr id="6" name="Slide Number Placeholder 5">
            <a:extLst>
              <a:ext uri="{FF2B5EF4-FFF2-40B4-BE49-F238E27FC236}">
                <a16:creationId xmlns:a16="http://schemas.microsoft.com/office/drawing/2014/main" id="{77001A43-8629-1246-9EE4-D603AD38FBD1}"/>
              </a:ext>
            </a:extLst>
          </p:cNvPr>
          <p:cNvSpPr>
            <a:spLocks noGrp="1"/>
          </p:cNvSpPr>
          <p:nvPr>
            <p:ph type="sldNum" sz="quarter" idx="12"/>
          </p:nvPr>
        </p:nvSpPr>
        <p:spPr/>
        <p:txBody>
          <a:bodyPr/>
          <a:lstStyle/>
          <a:p>
            <a:fld id="{A2060099-932A-9345-A983-616282D95534}" type="slidenum">
              <a:rPr lang="en-US" smtClean="0"/>
              <a:t>‹#›</a:t>
            </a:fld>
            <a:endParaRPr lang="en-US" dirty="0"/>
          </a:p>
        </p:txBody>
      </p:sp>
    </p:spTree>
    <p:extLst>
      <p:ext uri="{BB962C8B-B14F-4D97-AF65-F5344CB8AC3E}">
        <p14:creationId xmlns:p14="http://schemas.microsoft.com/office/powerpoint/2010/main" val="74293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6C65-DDDA-0E4D-A6DC-AE7AB59E41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F1B49E-E508-9B4B-BDEE-6D50697C0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49EEA-EA1C-7646-99AC-3A022392704F}"/>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E8A03179-E549-204A-AA81-EEF7C93A6C85}"/>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14069AD9-97CE-3D48-9E51-A2E4C86AAF40}"/>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3247078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411BB3-78FF-FC48-914D-4E0987A1354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C6EC77-646E-214A-BF29-5460744BF2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1E0E24-D0B6-504D-BFEC-786D6092FA7D}"/>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BF23EB5B-1168-A84B-888B-508EA9A37E1F}"/>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0251BEA7-3C35-E842-A920-13A099C42EBC}"/>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4075592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25705-A638-F34C-A8CC-D32770BF1F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645A4F-A27A-4240-9F19-63D525674D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3C196-ADC3-714A-8EE6-F8DDB0AFCE82}"/>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5BFEBFC4-2634-8645-98CC-B1F37E9DFC4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AC398A1C-B0B0-364E-B25F-E9304D847B57}"/>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408390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A50F-4324-5C4E-B01B-97021792D1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37E194-D78F-AB4D-84E1-DF0C41F030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53B318-2D8A-CD4D-9A10-1B6DAADD6C80}"/>
              </a:ext>
            </a:extLst>
          </p:cNvPr>
          <p:cNvSpPr>
            <a:spLocks noGrp="1"/>
          </p:cNvSpPr>
          <p:nvPr>
            <p:ph type="dt" sz="half" idx="10"/>
          </p:nvPr>
        </p:nvSpPr>
        <p:spPr/>
        <p:txBody>
          <a:bodyPr/>
          <a:lstStyle/>
          <a:p>
            <a:r>
              <a:rPr lang="en-US"/>
              <a:t>Fall 2021</a:t>
            </a:r>
          </a:p>
        </p:txBody>
      </p:sp>
      <p:sp>
        <p:nvSpPr>
          <p:cNvPr id="5" name="Footer Placeholder 4">
            <a:extLst>
              <a:ext uri="{FF2B5EF4-FFF2-40B4-BE49-F238E27FC236}">
                <a16:creationId xmlns:a16="http://schemas.microsoft.com/office/drawing/2014/main" id="{786257D9-8B3C-1945-9B15-BDE1EACEC2CF}"/>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B9AA415-26CC-7449-A8C5-670C3E2D721F}"/>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23689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5588-E7DE-8749-874E-4CBE93AFAD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9729E8-84DA-8642-AC0E-46E821448A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C14C91-5FB0-514F-A5CE-B70E272D6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0DF8BB-3242-FB44-B5FA-ED92CB4A7438}"/>
              </a:ext>
            </a:extLst>
          </p:cNvPr>
          <p:cNvSpPr>
            <a:spLocks noGrp="1"/>
          </p:cNvSpPr>
          <p:nvPr>
            <p:ph type="dt" sz="half" idx="10"/>
          </p:nvPr>
        </p:nvSpPr>
        <p:spPr/>
        <p:txBody>
          <a:bodyPr/>
          <a:lstStyle/>
          <a:p>
            <a:r>
              <a:rPr lang="en-US"/>
              <a:t>Fall 2021</a:t>
            </a:r>
          </a:p>
        </p:txBody>
      </p:sp>
      <p:sp>
        <p:nvSpPr>
          <p:cNvPr id="6" name="Footer Placeholder 5">
            <a:extLst>
              <a:ext uri="{FF2B5EF4-FFF2-40B4-BE49-F238E27FC236}">
                <a16:creationId xmlns:a16="http://schemas.microsoft.com/office/drawing/2014/main" id="{0C9C2143-F8CB-9148-8117-188EA7D60CC3}"/>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9A342A7B-B655-7543-A3D9-BB0662AE880D}"/>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3865374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62902-3371-6B41-928A-89D082EB69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D9BF00-7D13-7E44-8484-E16DCF6607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E805B1E-F4E3-8A49-A76D-56EF85F065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66F031-FF27-5C4E-B3BE-8572186968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AA15255-E64F-B544-8223-503C17ECD1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1B177-F03E-FB4E-8CBB-5A2FD3547EC2}"/>
              </a:ext>
            </a:extLst>
          </p:cNvPr>
          <p:cNvSpPr>
            <a:spLocks noGrp="1"/>
          </p:cNvSpPr>
          <p:nvPr>
            <p:ph type="dt" sz="half" idx="10"/>
          </p:nvPr>
        </p:nvSpPr>
        <p:spPr/>
        <p:txBody>
          <a:bodyPr/>
          <a:lstStyle/>
          <a:p>
            <a:r>
              <a:rPr lang="en-US"/>
              <a:t>Fall 2021</a:t>
            </a:r>
          </a:p>
        </p:txBody>
      </p:sp>
      <p:sp>
        <p:nvSpPr>
          <p:cNvPr id="8" name="Footer Placeholder 7">
            <a:extLst>
              <a:ext uri="{FF2B5EF4-FFF2-40B4-BE49-F238E27FC236}">
                <a16:creationId xmlns:a16="http://schemas.microsoft.com/office/drawing/2014/main" id="{7D499ED0-35B7-C644-8936-E1E6E4BC3838}"/>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14D9463A-8C96-644D-8C20-E07CA5F61C74}"/>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219142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E1D63-45D9-724C-88CB-5A43279F85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16509-221A-A241-9BA0-9D8E24A1C179}"/>
              </a:ext>
            </a:extLst>
          </p:cNvPr>
          <p:cNvSpPr>
            <a:spLocks noGrp="1"/>
          </p:cNvSpPr>
          <p:nvPr>
            <p:ph type="dt" sz="half" idx="10"/>
          </p:nvPr>
        </p:nvSpPr>
        <p:spPr/>
        <p:txBody>
          <a:bodyPr/>
          <a:lstStyle/>
          <a:p>
            <a:r>
              <a:rPr lang="en-US"/>
              <a:t>Fall 2021</a:t>
            </a:r>
          </a:p>
        </p:txBody>
      </p:sp>
      <p:sp>
        <p:nvSpPr>
          <p:cNvPr id="4" name="Footer Placeholder 3">
            <a:extLst>
              <a:ext uri="{FF2B5EF4-FFF2-40B4-BE49-F238E27FC236}">
                <a16:creationId xmlns:a16="http://schemas.microsoft.com/office/drawing/2014/main" id="{7D346868-B2F3-9043-8E58-3BEFACC7B661}"/>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133FCDBF-BDED-E04F-9D10-4E2240480F87}"/>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561756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31E256-0F26-6649-BC1C-B5EB8552E41E}"/>
              </a:ext>
            </a:extLst>
          </p:cNvPr>
          <p:cNvSpPr>
            <a:spLocks noGrp="1"/>
          </p:cNvSpPr>
          <p:nvPr>
            <p:ph type="dt" sz="half" idx="10"/>
          </p:nvPr>
        </p:nvSpPr>
        <p:spPr/>
        <p:txBody>
          <a:bodyPr/>
          <a:lstStyle/>
          <a:p>
            <a:r>
              <a:rPr lang="en-US"/>
              <a:t>Fall 2021</a:t>
            </a:r>
          </a:p>
        </p:txBody>
      </p:sp>
      <p:sp>
        <p:nvSpPr>
          <p:cNvPr id="3" name="Footer Placeholder 2">
            <a:extLst>
              <a:ext uri="{FF2B5EF4-FFF2-40B4-BE49-F238E27FC236}">
                <a16:creationId xmlns:a16="http://schemas.microsoft.com/office/drawing/2014/main" id="{460535BB-423B-F440-AEA2-84108E650E67}"/>
              </a:ext>
            </a:extLst>
          </p:cNvPr>
          <p:cNvSpPr>
            <a:spLocks noGrp="1"/>
          </p:cNvSpPr>
          <p:nvPr>
            <p:ph type="ftr" sz="quarter" idx="11"/>
          </p:nvPr>
        </p:nvSpPr>
        <p:spPr/>
        <p:txBody>
          <a:bodyPr/>
          <a:lstStyle/>
          <a:p>
            <a:r>
              <a:rPr lang="en-US"/>
              <a:t>Tom Silver - Princeton University - Fall 2025</a:t>
            </a:r>
          </a:p>
        </p:txBody>
      </p:sp>
      <p:sp>
        <p:nvSpPr>
          <p:cNvPr id="4" name="Slide Number Placeholder 3">
            <a:extLst>
              <a:ext uri="{FF2B5EF4-FFF2-40B4-BE49-F238E27FC236}">
                <a16:creationId xmlns:a16="http://schemas.microsoft.com/office/drawing/2014/main" id="{6D040168-BBEF-AA49-BD04-7FDFA84AD307}"/>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10721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401F-6C4A-1B4F-82FC-20E41990CB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2F7B3C-EBD8-6940-8EBE-2B285B35FB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9908F0-3B92-5848-82FE-FA513F27E5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EFB407-FF9C-6F42-90A7-0E4BC81D03F2}"/>
              </a:ext>
            </a:extLst>
          </p:cNvPr>
          <p:cNvSpPr>
            <a:spLocks noGrp="1"/>
          </p:cNvSpPr>
          <p:nvPr>
            <p:ph type="dt" sz="half" idx="10"/>
          </p:nvPr>
        </p:nvSpPr>
        <p:spPr/>
        <p:txBody>
          <a:bodyPr/>
          <a:lstStyle/>
          <a:p>
            <a:r>
              <a:rPr lang="en-US"/>
              <a:t>Fall 2021</a:t>
            </a:r>
          </a:p>
        </p:txBody>
      </p:sp>
      <p:sp>
        <p:nvSpPr>
          <p:cNvPr id="6" name="Footer Placeholder 5">
            <a:extLst>
              <a:ext uri="{FF2B5EF4-FFF2-40B4-BE49-F238E27FC236}">
                <a16:creationId xmlns:a16="http://schemas.microsoft.com/office/drawing/2014/main" id="{D2E9ADAF-68F7-D54C-87EF-4232FF469123}"/>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3DA07F8A-F17F-9E44-84CF-720EABAB6FB5}"/>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249950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791-61E9-024B-9DAF-CAA2686DCD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D3001-8FF0-C748-8125-A87698C06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B45994-0675-0441-AD4A-57E6C815B5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D4F86-981B-E34F-80F1-22076E33483B}"/>
              </a:ext>
            </a:extLst>
          </p:cNvPr>
          <p:cNvSpPr>
            <a:spLocks noGrp="1"/>
          </p:cNvSpPr>
          <p:nvPr>
            <p:ph type="dt" sz="half" idx="10"/>
          </p:nvPr>
        </p:nvSpPr>
        <p:spPr/>
        <p:txBody>
          <a:bodyPr/>
          <a:lstStyle/>
          <a:p>
            <a:r>
              <a:rPr lang="en-US"/>
              <a:t>Fall 2021</a:t>
            </a:r>
          </a:p>
        </p:txBody>
      </p:sp>
      <p:sp>
        <p:nvSpPr>
          <p:cNvPr id="6" name="Footer Placeholder 5">
            <a:extLst>
              <a:ext uri="{FF2B5EF4-FFF2-40B4-BE49-F238E27FC236}">
                <a16:creationId xmlns:a16="http://schemas.microsoft.com/office/drawing/2014/main" id="{04EC0FBC-1190-0F44-8791-AFD8B5CBE3F1}"/>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DC2D80A9-E691-8F42-9BC2-B971AF159F9E}"/>
              </a:ext>
            </a:extLst>
          </p:cNvPr>
          <p:cNvSpPr>
            <a:spLocks noGrp="1"/>
          </p:cNvSpPr>
          <p:nvPr>
            <p:ph type="sldNum" sz="quarter" idx="12"/>
          </p:nvPr>
        </p:nvSpPr>
        <p:spPr/>
        <p:txBody>
          <a:bodyPr/>
          <a:lstStyle/>
          <a:p>
            <a:fld id="{A2060099-932A-9345-A983-616282D95534}" type="slidenum">
              <a:rPr lang="en-US" smtClean="0"/>
              <a:t>‹#›</a:t>
            </a:fld>
            <a:endParaRPr lang="en-US"/>
          </a:p>
        </p:txBody>
      </p:sp>
    </p:spTree>
    <p:extLst>
      <p:ext uri="{BB962C8B-B14F-4D97-AF65-F5344CB8AC3E}">
        <p14:creationId xmlns:p14="http://schemas.microsoft.com/office/powerpoint/2010/main" val="3084987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0B1CFC-4019-7A4E-B899-316461D500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3DB14D-7FD0-4A40-8EB8-6E06B06A47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E19CE6-0C8F-9842-A391-6243578D60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ato" panose="020F0502020204030203" pitchFamily="34" charset="77"/>
              </a:defRPr>
            </a:lvl1pPr>
          </a:lstStyle>
          <a:p>
            <a:r>
              <a:rPr lang="en-US"/>
              <a:t>Fall 2021</a:t>
            </a:r>
          </a:p>
        </p:txBody>
      </p:sp>
      <p:sp>
        <p:nvSpPr>
          <p:cNvPr id="5" name="Footer Placeholder 4">
            <a:extLst>
              <a:ext uri="{FF2B5EF4-FFF2-40B4-BE49-F238E27FC236}">
                <a16:creationId xmlns:a16="http://schemas.microsoft.com/office/drawing/2014/main" id="{1EFE2A4E-F8A6-8C47-AD5D-E8246414A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ato" panose="020F0502020204030203" pitchFamily="34" charset="77"/>
              </a:defRPr>
            </a:lvl1pPr>
          </a:lstStyle>
          <a:p>
            <a:r>
              <a:rPr lang="en-US"/>
              <a:t>Tom Silver - Princeton University - Fall 2025</a:t>
            </a:r>
          </a:p>
        </p:txBody>
      </p:sp>
      <p:sp>
        <p:nvSpPr>
          <p:cNvPr id="6" name="Slide Number Placeholder 5">
            <a:extLst>
              <a:ext uri="{FF2B5EF4-FFF2-40B4-BE49-F238E27FC236}">
                <a16:creationId xmlns:a16="http://schemas.microsoft.com/office/drawing/2014/main" id="{78C97B10-9E66-2F46-881A-E78CF41F9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ato" panose="020F0502020204030203" pitchFamily="34" charset="77"/>
              </a:defRPr>
            </a:lvl1pPr>
          </a:lstStyle>
          <a:p>
            <a:fld id="{A2060099-932A-9345-A983-616282D95534}" type="slidenum">
              <a:rPr lang="en-US" smtClean="0"/>
              <a:pPr/>
              <a:t>‹#›</a:t>
            </a:fld>
            <a:endParaRPr lang="en-US"/>
          </a:p>
        </p:txBody>
      </p:sp>
    </p:spTree>
    <p:extLst>
      <p:ext uri="{BB962C8B-B14F-4D97-AF65-F5344CB8AC3E}">
        <p14:creationId xmlns:p14="http://schemas.microsoft.com/office/powerpoint/2010/main" val="182361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Lato" panose="020F05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ato" panose="020F050202020403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ato" panose="020F050202020403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ato" panose="020F050202020403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ato" panose="020F050202020403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tlOIHko8ySg?start=56&amp;feature=oembed" TargetMode="External"/><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2" Type="http://schemas.openxmlformats.org/officeDocument/2006/relationships/image" Target="../media/image28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50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3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5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0.png"/><Relationship Id="rId1" Type="http://schemas.openxmlformats.org/officeDocument/2006/relationships/slideLayout" Target="../slideLayouts/slideLayout2.xml"/><Relationship Id="rId5" Type="http://schemas.openxmlformats.org/officeDocument/2006/relationships/image" Target="../media/image59.gif"/><Relationship Id="rId4" Type="http://schemas.openxmlformats.org/officeDocument/2006/relationships/image" Target="../media/image58.gif"/></Relationships>
</file>

<file path=ppt/slides/_rels/slide9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71.png"/><Relationship Id="rId1" Type="http://schemas.openxmlformats.org/officeDocument/2006/relationships/slideLayout" Target="../slideLayouts/slideLayout2.xml"/><Relationship Id="rId4" Type="http://schemas.openxmlformats.org/officeDocument/2006/relationships/hyperlink" Target="http://www.cs.cmu.edu/afs/cs/academic/class/15780-s16/www/slides/mdps.pdf"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www.cs.cmu.edu/afs/cs/academic/class/15780-s16/www/slides/mdps.pdf" TargetMode="External"/><Relationship Id="rId2" Type="http://schemas.openxmlformats.org/officeDocument/2006/relationships/image" Target="../media/image57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B31EF-614D-7C44-A332-3B6DC63E10BD}"/>
              </a:ext>
            </a:extLst>
          </p:cNvPr>
          <p:cNvSpPr>
            <a:spLocks noGrp="1"/>
          </p:cNvSpPr>
          <p:nvPr>
            <p:ph type="ctrTitle"/>
          </p:nvPr>
        </p:nvSpPr>
        <p:spPr>
          <a:xfrm>
            <a:off x="1524000" y="817563"/>
            <a:ext cx="9144000" cy="2387600"/>
          </a:xfrm>
        </p:spPr>
        <p:txBody>
          <a:bodyPr/>
          <a:lstStyle/>
          <a:p>
            <a:r>
              <a:rPr lang="en-US" dirty="0">
                <a:latin typeface="Lato" panose="020F0502020204030203" pitchFamily="34" charset="77"/>
                <a:ea typeface="Palatino" pitchFamily="2" charset="77"/>
              </a:rPr>
              <a:t>Offline Planning in MDPs</a:t>
            </a:r>
          </a:p>
        </p:txBody>
      </p:sp>
      <p:sp>
        <p:nvSpPr>
          <p:cNvPr id="3" name="Subtitle 2">
            <a:extLst>
              <a:ext uri="{FF2B5EF4-FFF2-40B4-BE49-F238E27FC236}">
                <a16:creationId xmlns:a16="http://schemas.microsoft.com/office/drawing/2014/main" id="{EDC6F84F-8776-DB4C-9A17-87C813F07655}"/>
              </a:ext>
            </a:extLst>
          </p:cNvPr>
          <p:cNvSpPr>
            <a:spLocks noGrp="1"/>
          </p:cNvSpPr>
          <p:nvPr>
            <p:ph type="subTitle" idx="1"/>
          </p:nvPr>
        </p:nvSpPr>
        <p:spPr>
          <a:xfrm>
            <a:off x="1524000" y="4079875"/>
            <a:ext cx="9144000" cy="1655762"/>
          </a:xfrm>
        </p:spPr>
        <p:txBody>
          <a:bodyPr>
            <a:normAutofit fontScale="92500" lnSpcReduction="10000"/>
          </a:bodyPr>
          <a:lstStyle/>
          <a:p>
            <a:r>
              <a:rPr lang="en-US" dirty="0">
                <a:latin typeface="Lato" panose="020F0502020204030203" pitchFamily="34" charset="77"/>
                <a:ea typeface="Palatino" pitchFamily="2" charset="77"/>
              </a:rPr>
              <a:t>Tom Silver</a:t>
            </a:r>
          </a:p>
          <a:p>
            <a:r>
              <a:rPr lang="en-US" dirty="0">
                <a:latin typeface="Lato" panose="020F0502020204030203" pitchFamily="34" charset="77"/>
                <a:ea typeface="Palatino" pitchFamily="2" charset="77"/>
              </a:rPr>
              <a:t>Robot Planning Meets Machine Learning</a:t>
            </a:r>
          </a:p>
          <a:p>
            <a:r>
              <a:rPr lang="en-US" dirty="0">
                <a:latin typeface="Lato" panose="020F0502020204030203" pitchFamily="34" charset="77"/>
                <a:ea typeface="Palatino" pitchFamily="2" charset="77"/>
              </a:rPr>
              <a:t>Princeton University</a:t>
            </a:r>
          </a:p>
          <a:p>
            <a:r>
              <a:rPr lang="en-US" dirty="0">
                <a:latin typeface="Lato" panose="020F0502020204030203" pitchFamily="34" charset="77"/>
                <a:ea typeface="Palatino" pitchFamily="2" charset="77"/>
              </a:rPr>
              <a:t>Fall 2025</a:t>
            </a:r>
          </a:p>
        </p:txBody>
      </p:sp>
    </p:spTree>
    <p:extLst>
      <p:ext uri="{BB962C8B-B14F-4D97-AF65-F5344CB8AC3E}">
        <p14:creationId xmlns:p14="http://schemas.microsoft.com/office/powerpoint/2010/main" val="407108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100" kern="1200" dirty="0">
                <a:solidFill>
                  <a:schemeClr val="tx1"/>
                </a:solidFill>
              </a:rPr>
              <a:t>MRP PGM</a:t>
            </a:r>
            <a:br>
              <a:rPr lang="en-US" sz="6100" kern="1200" dirty="0">
                <a:solidFill>
                  <a:schemeClr val="tx1"/>
                </a:solidFill>
              </a:rPr>
            </a:br>
            <a:r>
              <a:rPr lang="en-US" sz="4000" kern="1200" dirty="0">
                <a:solidFill>
                  <a:schemeClr val="tx1"/>
                </a:solidFill>
              </a:rPr>
              <a:t>(Influence Diagram)</a:t>
            </a:r>
            <a:endParaRPr lang="en-US" sz="6100" kern="1200" dirty="0">
              <a:solidFill>
                <a:schemeClr val="tx1"/>
              </a:solidFill>
            </a:endParaRPr>
          </a:p>
        </p:txBody>
      </p:sp>
      <p:sp>
        <p:nvSpPr>
          <p:cNvPr id="14"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ular Callout 11">
            <a:extLst>
              <a:ext uri="{FF2B5EF4-FFF2-40B4-BE49-F238E27FC236}">
                <a16:creationId xmlns:a16="http://schemas.microsoft.com/office/drawing/2014/main" id="{5D23FF06-82B7-C04A-8F19-0CA10F77D0DF}"/>
              </a:ext>
            </a:extLst>
          </p:cNvPr>
          <p:cNvSpPr/>
          <p:nvPr/>
        </p:nvSpPr>
        <p:spPr>
          <a:xfrm>
            <a:off x="9082976" y="835623"/>
            <a:ext cx="2465545" cy="1550440"/>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Influence diagrams are an extension of Bayes nets that include “reward nodes” (diamonds)</a:t>
            </a:r>
          </a:p>
        </p:txBody>
      </p:sp>
      <p:pic>
        <p:nvPicPr>
          <p:cNvPr id="5" name="Picture 4" descr="A picture containing application&#10;&#10;Description automatically generated">
            <a:extLst>
              <a:ext uri="{FF2B5EF4-FFF2-40B4-BE49-F238E27FC236}">
                <a16:creationId xmlns:a16="http://schemas.microsoft.com/office/drawing/2014/main" id="{9849DADA-3A96-3341-8320-F76CAE335437}"/>
              </a:ext>
            </a:extLst>
          </p:cNvPr>
          <p:cNvPicPr>
            <a:picLocks noChangeAspect="1"/>
          </p:cNvPicPr>
          <p:nvPr/>
        </p:nvPicPr>
        <p:blipFill>
          <a:blip r:embed="rId2"/>
          <a:stretch>
            <a:fillRect/>
          </a:stretch>
        </p:blipFill>
        <p:spPr>
          <a:xfrm>
            <a:off x="1101287" y="2570039"/>
            <a:ext cx="9984827" cy="3649786"/>
          </a:xfrm>
          <a:prstGeom prst="rect">
            <a:avLst/>
          </a:prstGeom>
        </p:spPr>
      </p:pic>
      <p:sp>
        <p:nvSpPr>
          <p:cNvPr id="4" name="Footer Placeholder 3">
            <a:extLst>
              <a:ext uri="{FF2B5EF4-FFF2-40B4-BE49-F238E27FC236}">
                <a16:creationId xmlns:a16="http://schemas.microsoft.com/office/drawing/2014/main" id="{1F9D38CA-8965-1ADF-A54C-46408974363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E7C1514-DC3A-6794-C8DB-A8C09943633F}"/>
              </a:ext>
            </a:extLst>
          </p:cNvPr>
          <p:cNvSpPr>
            <a:spLocks noGrp="1"/>
          </p:cNvSpPr>
          <p:nvPr>
            <p:ph type="sldNum" sz="quarter" idx="12"/>
          </p:nvPr>
        </p:nvSpPr>
        <p:spPr/>
        <p:txBody>
          <a:bodyPr/>
          <a:lstStyle/>
          <a:p>
            <a:fld id="{A2060099-932A-9345-A983-616282D95534}" type="slidenum">
              <a:rPr lang="en-US" smtClean="0"/>
              <a:t>10</a:t>
            </a:fld>
            <a:endParaRPr lang="en-US"/>
          </a:p>
        </p:txBody>
      </p:sp>
    </p:spTree>
    <p:extLst>
      <p:ext uri="{BB962C8B-B14F-4D97-AF65-F5344CB8AC3E}">
        <p14:creationId xmlns:p14="http://schemas.microsoft.com/office/powerpoint/2010/main" val="17622893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87364-5EA8-8449-8A8C-DEE61263FC11}"/>
              </a:ext>
            </a:extLst>
          </p:cNvPr>
          <p:cNvSpPr>
            <a:spLocks noGrp="1"/>
          </p:cNvSpPr>
          <p:nvPr>
            <p:ph type="title"/>
          </p:nvPr>
        </p:nvSpPr>
        <p:spPr/>
        <p:txBody>
          <a:bodyPr/>
          <a:lstStyle/>
          <a:p>
            <a:r>
              <a:rPr lang="en-US" dirty="0"/>
              <a:t>Applications of MDPs</a:t>
            </a:r>
          </a:p>
        </p:txBody>
      </p:sp>
      <p:sp>
        <p:nvSpPr>
          <p:cNvPr id="3" name="Content Placeholder 2">
            <a:extLst>
              <a:ext uri="{FF2B5EF4-FFF2-40B4-BE49-F238E27FC236}">
                <a16:creationId xmlns:a16="http://schemas.microsoft.com/office/drawing/2014/main" id="{C5B78D27-3B78-8C46-97FA-A7715DEF6EF1}"/>
              </a:ext>
            </a:extLst>
          </p:cNvPr>
          <p:cNvSpPr>
            <a:spLocks noGrp="1"/>
          </p:cNvSpPr>
          <p:nvPr>
            <p:ph idx="1"/>
          </p:nvPr>
        </p:nvSpPr>
        <p:spPr>
          <a:xfrm>
            <a:off x="838200" y="1825625"/>
            <a:ext cx="5257800" cy="4351338"/>
          </a:xfrm>
        </p:spPr>
        <p:txBody>
          <a:bodyPr>
            <a:normAutofit/>
          </a:bodyPr>
          <a:lstStyle/>
          <a:p>
            <a:r>
              <a:rPr lang="en-US" dirty="0"/>
              <a:t>Value iteration, policy iteration, LP are the foundation</a:t>
            </a:r>
            <a:br>
              <a:rPr lang="en-US" dirty="0"/>
            </a:br>
            <a:endParaRPr lang="en-US" dirty="0"/>
          </a:p>
          <a:p>
            <a:r>
              <a:rPr lang="en-US" dirty="0"/>
              <a:t>Most planning and (reinforcement) learning methods for MDPs build on one of these</a:t>
            </a:r>
            <a:br>
              <a:rPr lang="en-US" dirty="0"/>
            </a:br>
            <a:endParaRPr lang="en-US" dirty="0"/>
          </a:p>
          <a:p>
            <a:r>
              <a:rPr lang="en-US" dirty="0"/>
              <a:t>Approximate methods used a lot in practice</a:t>
            </a:r>
          </a:p>
        </p:txBody>
      </p:sp>
      <p:sp>
        <p:nvSpPr>
          <p:cNvPr id="4" name="Rectangle 3">
            <a:extLst>
              <a:ext uri="{FF2B5EF4-FFF2-40B4-BE49-F238E27FC236}">
                <a16:creationId xmlns:a16="http://schemas.microsoft.com/office/drawing/2014/main" id="{BC5DE301-AB44-B347-BD6D-E365D9E97B33}"/>
              </a:ext>
            </a:extLst>
          </p:cNvPr>
          <p:cNvSpPr/>
          <p:nvPr/>
        </p:nvSpPr>
        <p:spPr>
          <a:xfrm>
            <a:off x="6630600" y="5737226"/>
            <a:ext cx="4899098" cy="276999"/>
          </a:xfrm>
          <a:prstGeom prst="rect">
            <a:avLst/>
          </a:prstGeom>
        </p:spPr>
        <p:txBody>
          <a:bodyPr wrap="none">
            <a:spAutoFit/>
          </a:bodyPr>
          <a:lstStyle/>
          <a:p>
            <a:r>
              <a:rPr lang="en-US" sz="1200" dirty="0">
                <a:latin typeface="Lato" panose="020F0502020204030203" pitchFamily="34" charset="77"/>
              </a:rPr>
              <a:t>“A survey of applications of Markov decision processes.” White (1993).</a:t>
            </a:r>
          </a:p>
        </p:txBody>
      </p:sp>
      <p:pic>
        <p:nvPicPr>
          <p:cNvPr id="5" name="Picture 4">
            <a:extLst>
              <a:ext uri="{FF2B5EF4-FFF2-40B4-BE49-F238E27FC236}">
                <a16:creationId xmlns:a16="http://schemas.microsoft.com/office/drawing/2014/main" id="{1340FCC2-D853-9641-9567-2418FDE8ED23}"/>
              </a:ext>
            </a:extLst>
          </p:cNvPr>
          <p:cNvPicPr>
            <a:picLocks noChangeAspect="1"/>
          </p:cNvPicPr>
          <p:nvPr/>
        </p:nvPicPr>
        <p:blipFill>
          <a:blip r:embed="rId2"/>
          <a:stretch>
            <a:fillRect/>
          </a:stretch>
        </p:blipFill>
        <p:spPr>
          <a:xfrm>
            <a:off x="6372054" y="1385888"/>
            <a:ext cx="5416190" cy="4351338"/>
          </a:xfrm>
          <a:prstGeom prst="rect">
            <a:avLst/>
          </a:prstGeom>
        </p:spPr>
      </p:pic>
      <p:sp>
        <p:nvSpPr>
          <p:cNvPr id="7" name="Footer Placeholder 6">
            <a:extLst>
              <a:ext uri="{FF2B5EF4-FFF2-40B4-BE49-F238E27FC236}">
                <a16:creationId xmlns:a16="http://schemas.microsoft.com/office/drawing/2014/main" id="{998B3E89-0C89-5114-869E-03DDFE84AC72}"/>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0A22C68B-ED3D-17A0-0982-C4D01DC3BEDE}"/>
              </a:ext>
            </a:extLst>
          </p:cNvPr>
          <p:cNvSpPr>
            <a:spLocks noGrp="1"/>
          </p:cNvSpPr>
          <p:nvPr>
            <p:ph type="sldNum" sz="quarter" idx="12"/>
          </p:nvPr>
        </p:nvSpPr>
        <p:spPr/>
        <p:txBody>
          <a:bodyPr/>
          <a:lstStyle/>
          <a:p>
            <a:fld id="{A2060099-932A-9345-A983-616282D95534}" type="slidenum">
              <a:rPr lang="en-US" smtClean="0"/>
              <a:t>100</a:t>
            </a:fld>
            <a:endParaRPr lang="en-US"/>
          </a:p>
        </p:txBody>
      </p:sp>
    </p:spTree>
    <p:extLst>
      <p:ext uri="{BB962C8B-B14F-4D97-AF65-F5344CB8AC3E}">
        <p14:creationId xmlns:p14="http://schemas.microsoft.com/office/powerpoint/2010/main" val="2574002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FA1-AC1D-AA44-B6C2-620D819754BB}"/>
              </a:ext>
            </a:extLst>
          </p:cNvPr>
          <p:cNvSpPr>
            <a:spLocks noGrp="1"/>
          </p:cNvSpPr>
          <p:nvPr>
            <p:ph type="title"/>
          </p:nvPr>
        </p:nvSpPr>
        <p:spPr/>
        <p:txBody>
          <a:bodyPr/>
          <a:lstStyle/>
          <a:p>
            <a:r>
              <a:rPr lang="en-US" dirty="0"/>
              <a:t>Time Horizons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16B824-3AF3-E341-BB7B-5A482069BE42}"/>
                  </a:ext>
                </a:extLst>
              </p:cNvPr>
              <p:cNvSpPr>
                <a:spLocks noGrp="1"/>
              </p:cNvSpPr>
              <p:nvPr>
                <p:ph idx="1"/>
              </p:nvPr>
            </p:nvSpPr>
            <p:spPr/>
            <p:txBody>
              <a:bodyPr/>
              <a:lstStyle/>
              <a:p>
                <a:r>
                  <a:rPr lang="en-US" b="1" dirty="0"/>
                  <a:t>Finite horizon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𝐻</m:t>
                        </m:r>
                      </m:sub>
                    </m:sSub>
                  </m:oMath>
                </a14:m>
                <a:r>
                  <a:rPr lang="en-US" b="1" dirty="0"/>
                  <a:t>.</a:t>
                </a:r>
              </a:p>
              <a:p>
                <a:r>
                  <a:rPr lang="en-US" b="1" dirty="0"/>
                  <a:t>Infinite horizon: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endParaRPr lang="en-US" b="0" dirty="0"/>
              </a:p>
            </p:txBody>
          </p:sp>
        </mc:Choice>
        <mc:Fallback xmlns="">
          <p:sp>
            <p:nvSpPr>
              <p:cNvPr id="3" name="Content Placeholder 2">
                <a:extLst>
                  <a:ext uri="{FF2B5EF4-FFF2-40B4-BE49-F238E27FC236}">
                    <a16:creationId xmlns:a16="http://schemas.microsoft.com/office/drawing/2014/main" id="{F216B824-3AF3-E341-BB7B-5A482069BE42}"/>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a:extLst>
                  <a:ext uri="{FF2B5EF4-FFF2-40B4-BE49-F238E27FC236}">
                    <a16:creationId xmlns:a16="http://schemas.microsoft.com/office/drawing/2014/main" id="{5DAD2C99-6537-F847-9343-EC3D0CC52CE6}"/>
                  </a:ext>
                </a:extLst>
              </p:cNvPr>
              <p:cNvSpPr/>
              <p:nvPr/>
            </p:nvSpPr>
            <p:spPr>
              <a:xfrm>
                <a:off x="6434044" y="1690688"/>
                <a:ext cx="2405749" cy="560438"/>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r>
                      <a:rPr lang="en-US" b="0" i="1" smtClean="0">
                        <a:latin typeface="Cambria Math" panose="02040503050406030204" pitchFamily="18" charset="0"/>
                      </a:rPr>
                      <m:t>𝐻</m:t>
                    </m:r>
                  </m:oMath>
                </a14:m>
                <a:r>
                  <a:rPr lang="en-US" dirty="0"/>
                  <a:t> is the </a:t>
                </a:r>
                <a:r>
                  <a:rPr lang="en-US" b="1" dirty="0"/>
                  <a:t>horizon</a:t>
                </a:r>
                <a:endParaRPr lang="en-US" dirty="0"/>
              </a:p>
            </p:txBody>
          </p:sp>
        </mc:Choice>
        <mc:Fallback xmlns="">
          <p:sp>
            <p:nvSpPr>
              <p:cNvPr id="4" name="Rectangular Callout 3">
                <a:extLst>
                  <a:ext uri="{FF2B5EF4-FFF2-40B4-BE49-F238E27FC236}">
                    <a16:creationId xmlns:a16="http://schemas.microsoft.com/office/drawing/2014/main" id="{5DAD2C99-6537-F847-9343-EC3D0CC52CE6}"/>
                  </a:ext>
                </a:extLst>
              </p:cNvPr>
              <p:cNvSpPr>
                <a:spLocks noRot="1" noChangeAspect="1" noMove="1" noResize="1" noEditPoints="1" noAdjustHandles="1" noChangeArrowheads="1" noChangeShapeType="1" noTextEdit="1"/>
              </p:cNvSpPr>
              <p:nvPr/>
            </p:nvSpPr>
            <p:spPr>
              <a:xfrm>
                <a:off x="6434044" y="1690688"/>
                <a:ext cx="2405749" cy="560438"/>
              </a:xfrm>
              <a:prstGeom prst="wedgeRectCallout">
                <a:avLst>
                  <a:gd name="adj1" fmla="val -65503"/>
                  <a:gd name="adj2" fmla="val 22371"/>
                </a:avLst>
              </a:prstGeom>
              <a:blipFill>
                <a:blip r:embed="rId3"/>
                <a:stretch>
                  <a:fillRect/>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9798A468-EF07-F41B-314E-D5CB0104D7CA}"/>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D9F570A0-516A-EF16-517D-6B866F88A9A1}"/>
              </a:ext>
            </a:extLst>
          </p:cNvPr>
          <p:cNvSpPr>
            <a:spLocks noGrp="1"/>
          </p:cNvSpPr>
          <p:nvPr>
            <p:ph type="sldNum" sz="quarter" idx="12"/>
          </p:nvPr>
        </p:nvSpPr>
        <p:spPr/>
        <p:txBody>
          <a:bodyPr/>
          <a:lstStyle/>
          <a:p>
            <a:fld id="{A2060099-932A-9345-A983-616282D95534}" type="slidenum">
              <a:rPr lang="en-US" smtClean="0"/>
              <a:t>11</a:t>
            </a:fld>
            <a:endParaRPr lang="en-US"/>
          </a:p>
        </p:txBody>
      </p:sp>
    </p:spTree>
    <p:extLst>
      <p:ext uri="{BB962C8B-B14F-4D97-AF65-F5344CB8AC3E}">
        <p14:creationId xmlns:p14="http://schemas.microsoft.com/office/powerpoint/2010/main" val="323621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FA1-AC1D-AA44-B6C2-620D819754BB}"/>
              </a:ext>
            </a:extLst>
          </p:cNvPr>
          <p:cNvSpPr>
            <a:spLocks noGrp="1"/>
          </p:cNvSpPr>
          <p:nvPr>
            <p:ph type="title"/>
          </p:nvPr>
        </p:nvSpPr>
        <p:spPr/>
        <p:txBody>
          <a:bodyPr/>
          <a:lstStyle/>
          <a:p>
            <a:r>
              <a:rPr lang="en-US" dirty="0"/>
              <a:t>Time Horizons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16B824-3AF3-E341-BB7B-5A482069BE42}"/>
                  </a:ext>
                </a:extLst>
              </p:cNvPr>
              <p:cNvSpPr>
                <a:spLocks noGrp="1"/>
              </p:cNvSpPr>
              <p:nvPr>
                <p:ph idx="1"/>
              </p:nvPr>
            </p:nvSpPr>
            <p:spPr/>
            <p:txBody>
              <a:bodyPr/>
              <a:lstStyle/>
              <a:p>
                <a:r>
                  <a:rPr lang="en-US" b="1" dirty="0"/>
                  <a:t>Finite horizon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𝐻</m:t>
                        </m:r>
                      </m:sub>
                    </m:sSub>
                  </m:oMath>
                </a14:m>
                <a:r>
                  <a:rPr lang="en-US" b="1" dirty="0"/>
                  <a:t>.</a:t>
                </a:r>
              </a:p>
              <a:p>
                <a:r>
                  <a:rPr lang="en-US" b="1" dirty="0"/>
                  <a:t>Infinite horizon: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endParaRPr lang="en-US" b="0" dirty="0"/>
              </a:p>
              <a:p>
                <a:r>
                  <a:rPr lang="en-US" b="1" dirty="0"/>
                  <a:t>Indefinite horizon:</a:t>
                </a:r>
                <a:endParaRPr lang="en-US" dirty="0"/>
              </a:p>
              <a:p>
                <a:pPr lvl="1"/>
                <a:r>
                  <a:rPr lang="en-US" dirty="0"/>
                  <a:t>Let </a:t>
                </a:r>
                <a14:m>
                  <m:oMath xmlns:m="http://schemas.openxmlformats.org/officeDocument/2006/math">
                    <m:r>
                      <a:rPr lang="en-US" b="0" i="1" smtClean="0">
                        <a:latin typeface="Cambria Math" panose="02040503050406030204" pitchFamily="18" charset="0"/>
                      </a:rPr>
                      <m:t>𝒟</m:t>
                    </m:r>
                    <m:r>
                      <a:rPr lang="en-US" b="0" i="1" smtClean="0">
                        <a:latin typeface="Cambria Math" panose="02040503050406030204" pitchFamily="18" charset="0"/>
                      </a:rPr>
                      <m:t>⊂</m:t>
                    </m:r>
                    <m:r>
                      <a:rPr lang="en-US" b="0" i="1" smtClean="0">
                        <a:latin typeface="Cambria Math" panose="02040503050406030204" pitchFamily="18" charset="0"/>
                      </a:rPr>
                      <m:t>𝒮</m:t>
                    </m:r>
                  </m:oMath>
                </a14:m>
                <a:r>
                  <a:rPr lang="en-US" dirty="0"/>
                  <a:t> be a set of </a:t>
                </a:r>
                <a:r>
                  <a:rPr lang="en-US" b="1" dirty="0"/>
                  <a:t>done states</a:t>
                </a:r>
                <a:r>
                  <a:rPr lang="en-US" dirty="0"/>
                  <a:t>.</a:t>
                </a:r>
              </a:p>
              <a:p>
                <a:pPr lvl="1"/>
                <a:r>
                  <a:rPr lang="en-US" dirty="0"/>
                  <a:t>The process terminates whenever a state in </a:t>
                </a:r>
                <a14:m>
                  <m:oMath xmlns:m="http://schemas.openxmlformats.org/officeDocument/2006/math">
                    <m:r>
                      <a:rPr lang="en-US" i="1">
                        <a:latin typeface="Cambria Math" panose="02040503050406030204" pitchFamily="18" charset="0"/>
                      </a:rPr>
                      <m:t>𝒟</m:t>
                    </m:r>
                  </m:oMath>
                </a14:m>
                <a:r>
                  <a:rPr lang="en-US" dirty="0"/>
                  <a:t> is encountered.</a:t>
                </a:r>
              </a:p>
            </p:txBody>
          </p:sp>
        </mc:Choice>
        <mc:Fallback xmlns="">
          <p:sp>
            <p:nvSpPr>
              <p:cNvPr id="3" name="Content Placeholder 2">
                <a:extLst>
                  <a:ext uri="{FF2B5EF4-FFF2-40B4-BE49-F238E27FC236}">
                    <a16:creationId xmlns:a16="http://schemas.microsoft.com/office/drawing/2014/main" id="{F216B824-3AF3-E341-BB7B-5A482069BE42}"/>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5" name="Rectangular Callout 4">
            <a:extLst>
              <a:ext uri="{FF2B5EF4-FFF2-40B4-BE49-F238E27FC236}">
                <a16:creationId xmlns:a16="http://schemas.microsoft.com/office/drawing/2014/main" id="{C87CEFB1-4637-E44A-9455-2417274DF089}"/>
              </a:ext>
            </a:extLst>
          </p:cNvPr>
          <p:cNvSpPr/>
          <p:nvPr/>
        </p:nvSpPr>
        <p:spPr>
          <a:xfrm>
            <a:off x="7137099" y="2885686"/>
            <a:ext cx="3972335" cy="778431"/>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a.k.a. sink states, terminal states, absorbing states</a:t>
            </a:r>
          </a:p>
        </p:txBody>
      </p:sp>
      <p:sp>
        <p:nvSpPr>
          <p:cNvPr id="6" name="Footer Placeholder 5">
            <a:extLst>
              <a:ext uri="{FF2B5EF4-FFF2-40B4-BE49-F238E27FC236}">
                <a16:creationId xmlns:a16="http://schemas.microsoft.com/office/drawing/2014/main" id="{E7689344-B9CF-2046-596F-AA533BB427DF}"/>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2702502F-4EE6-C270-25D3-0D80E1D3532C}"/>
              </a:ext>
            </a:extLst>
          </p:cNvPr>
          <p:cNvSpPr>
            <a:spLocks noGrp="1"/>
          </p:cNvSpPr>
          <p:nvPr>
            <p:ph type="sldNum" sz="quarter" idx="12"/>
          </p:nvPr>
        </p:nvSpPr>
        <p:spPr/>
        <p:txBody>
          <a:bodyPr/>
          <a:lstStyle/>
          <a:p>
            <a:fld id="{A2060099-932A-9345-A983-616282D95534}" type="slidenum">
              <a:rPr lang="en-US" smtClean="0"/>
              <a:t>12</a:t>
            </a:fld>
            <a:endParaRPr lang="en-US"/>
          </a:p>
        </p:txBody>
      </p:sp>
    </p:spTree>
    <p:extLst>
      <p:ext uri="{BB962C8B-B14F-4D97-AF65-F5344CB8AC3E}">
        <p14:creationId xmlns:p14="http://schemas.microsoft.com/office/powerpoint/2010/main" val="2990493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BFA1-AC1D-AA44-B6C2-620D819754BB}"/>
              </a:ext>
            </a:extLst>
          </p:cNvPr>
          <p:cNvSpPr>
            <a:spLocks noGrp="1"/>
          </p:cNvSpPr>
          <p:nvPr>
            <p:ph type="title"/>
          </p:nvPr>
        </p:nvSpPr>
        <p:spPr/>
        <p:txBody>
          <a:bodyPr/>
          <a:lstStyle/>
          <a:p>
            <a:r>
              <a:rPr lang="en-US" dirty="0"/>
              <a:t>Time Horizons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16B824-3AF3-E341-BB7B-5A482069BE42}"/>
                  </a:ext>
                </a:extLst>
              </p:cNvPr>
              <p:cNvSpPr>
                <a:spLocks noGrp="1"/>
              </p:cNvSpPr>
              <p:nvPr>
                <p:ph idx="1"/>
              </p:nvPr>
            </p:nvSpPr>
            <p:spPr/>
            <p:txBody>
              <a:bodyPr/>
              <a:lstStyle/>
              <a:p>
                <a:r>
                  <a:rPr lang="en-US" b="1" dirty="0"/>
                  <a:t>Finite horizon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𝐻</m:t>
                        </m:r>
                      </m:sub>
                    </m:sSub>
                  </m:oMath>
                </a14:m>
                <a:r>
                  <a:rPr lang="en-US" b="1" dirty="0"/>
                  <a:t>.</a:t>
                </a:r>
              </a:p>
              <a:p>
                <a:r>
                  <a:rPr lang="en-US" b="1" dirty="0"/>
                  <a:t>Infinite horizon:</a:t>
                </a:r>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1</m:t>
                        </m:r>
                      </m:sub>
                    </m:sSub>
                    <m:r>
                      <a:rPr lang="en-US" b="0" i="1" smtClean="0">
                        <a:latin typeface="Cambria Math" panose="02040503050406030204" pitchFamily="18" charset="0"/>
                      </a:rPr>
                      <m:t>, …</m:t>
                    </m:r>
                  </m:oMath>
                </a14:m>
                <a:endParaRPr lang="en-US" b="0" dirty="0"/>
              </a:p>
              <a:p>
                <a:r>
                  <a:rPr lang="en-US" b="1" dirty="0"/>
                  <a:t>Indefinite horizon:</a:t>
                </a:r>
                <a:endParaRPr lang="en-US" dirty="0"/>
              </a:p>
              <a:p>
                <a:pPr lvl="1"/>
                <a:r>
                  <a:rPr lang="en-US" dirty="0"/>
                  <a:t>Let </a:t>
                </a:r>
                <a14:m>
                  <m:oMath xmlns:m="http://schemas.openxmlformats.org/officeDocument/2006/math">
                    <m:r>
                      <a:rPr lang="en-US" b="0" i="1" smtClean="0">
                        <a:latin typeface="Cambria Math" panose="02040503050406030204" pitchFamily="18" charset="0"/>
                      </a:rPr>
                      <m:t>𝒟</m:t>
                    </m:r>
                    <m:r>
                      <a:rPr lang="en-US" b="0" i="1" smtClean="0">
                        <a:latin typeface="Cambria Math" panose="02040503050406030204" pitchFamily="18" charset="0"/>
                      </a:rPr>
                      <m:t>⊂</m:t>
                    </m:r>
                    <m:r>
                      <a:rPr lang="en-US" b="0" i="1" smtClean="0">
                        <a:latin typeface="Cambria Math" panose="02040503050406030204" pitchFamily="18" charset="0"/>
                      </a:rPr>
                      <m:t>𝒮</m:t>
                    </m:r>
                  </m:oMath>
                </a14:m>
                <a:r>
                  <a:rPr lang="en-US" dirty="0"/>
                  <a:t> be a set of </a:t>
                </a:r>
                <a:r>
                  <a:rPr lang="en-US" b="1" dirty="0"/>
                  <a:t>done states</a:t>
                </a:r>
                <a:r>
                  <a:rPr lang="en-US" dirty="0"/>
                  <a:t>.</a:t>
                </a:r>
              </a:p>
              <a:p>
                <a:pPr lvl="1"/>
                <a:r>
                  <a:rPr lang="en-US" dirty="0"/>
                  <a:t>The process terminates whenever a state in </a:t>
                </a:r>
                <a14:m>
                  <m:oMath xmlns:m="http://schemas.openxmlformats.org/officeDocument/2006/math">
                    <m:r>
                      <a:rPr lang="en-US" i="1">
                        <a:latin typeface="Cambria Math" panose="02040503050406030204" pitchFamily="18" charset="0"/>
                      </a:rPr>
                      <m:t>𝒟</m:t>
                    </m:r>
                    <m:r>
                      <a:rPr lang="en-US" i="1">
                        <a:latin typeface="Cambria Math" panose="02040503050406030204" pitchFamily="18" charset="0"/>
                      </a:rPr>
                      <m:t> </m:t>
                    </m:r>
                  </m:oMath>
                </a14:m>
                <a:r>
                  <a:rPr lang="en-US" dirty="0"/>
                  <a:t>is encountered.</a:t>
                </a:r>
              </a:p>
            </p:txBody>
          </p:sp>
        </mc:Choice>
        <mc:Fallback xmlns="">
          <p:sp>
            <p:nvSpPr>
              <p:cNvPr id="3" name="Content Placeholder 2">
                <a:extLst>
                  <a:ext uri="{FF2B5EF4-FFF2-40B4-BE49-F238E27FC236}">
                    <a16:creationId xmlns:a16="http://schemas.microsoft.com/office/drawing/2014/main" id="{F216B824-3AF3-E341-BB7B-5A482069BE42}"/>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8" name="Rectangular Callout 7">
            <a:extLst>
              <a:ext uri="{FF2B5EF4-FFF2-40B4-BE49-F238E27FC236}">
                <a16:creationId xmlns:a16="http://schemas.microsoft.com/office/drawing/2014/main" id="{54A1CD98-CD7D-E94B-BCF0-6002817CAC64}"/>
              </a:ext>
            </a:extLst>
          </p:cNvPr>
          <p:cNvSpPr/>
          <p:nvPr/>
        </p:nvSpPr>
        <p:spPr>
          <a:xfrm>
            <a:off x="7532376" y="2027340"/>
            <a:ext cx="2809804" cy="1325563"/>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For indefinite horizon, usually assume that we will reach a done state with probability 1.</a:t>
            </a:r>
          </a:p>
        </p:txBody>
      </p:sp>
      <p:sp>
        <p:nvSpPr>
          <p:cNvPr id="5" name="Footer Placeholder 4">
            <a:extLst>
              <a:ext uri="{FF2B5EF4-FFF2-40B4-BE49-F238E27FC236}">
                <a16:creationId xmlns:a16="http://schemas.microsoft.com/office/drawing/2014/main" id="{8455C2BA-8DDC-FCCD-2C74-C687261D81E5}"/>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CA893097-5469-438D-BD56-D06171CCFC33}"/>
              </a:ext>
            </a:extLst>
          </p:cNvPr>
          <p:cNvSpPr>
            <a:spLocks noGrp="1"/>
          </p:cNvSpPr>
          <p:nvPr>
            <p:ph type="sldNum" sz="quarter" idx="12"/>
          </p:nvPr>
        </p:nvSpPr>
        <p:spPr/>
        <p:txBody>
          <a:bodyPr/>
          <a:lstStyle/>
          <a:p>
            <a:fld id="{A2060099-932A-9345-A983-616282D95534}" type="slidenum">
              <a:rPr lang="en-US" smtClean="0"/>
              <a:t>13</a:t>
            </a:fld>
            <a:endParaRPr lang="en-US"/>
          </a:p>
        </p:txBody>
      </p:sp>
    </p:spTree>
    <p:extLst>
      <p:ext uri="{BB962C8B-B14F-4D97-AF65-F5344CB8AC3E}">
        <p14:creationId xmlns:p14="http://schemas.microsoft.com/office/powerpoint/2010/main" val="201954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000" kern="1200" dirty="0">
                <a:solidFill>
                  <a:schemeClr val="tx1"/>
                </a:solidFill>
              </a:rPr>
              <a:t>Example</a:t>
            </a:r>
          </a:p>
        </p:txBody>
      </p:sp>
      <p:sp>
        <p:nvSpPr>
          <p:cNvPr id="7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4" name="TextBox 3">
            <a:extLst>
              <a:ext uri="{FF2B5EF4-FFF2-40B4-BE49-F238E27FC236}">
                <a16:creationId xmlns:a16="http://schemas.microsoft.com/office/drawing/2014/main" id="{9B0F8726-CAD8-4341-958C-D9051A610B26}"/>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Lato" panose="020F0502020204030203" pitchFamily="34" charset="77"/>
              </a:rPr>
              <a:t>How would we represent this scenario as an MRP?</a:t>
            </a:r>
          </a:p>
        </p:txBody>
      </p:sp>
      <p:pic>
        <p:nvPicPr>
          <p:cNvPr id="1026" name="Picture 2" descr="chaptertwo-thepacnw — vintage arcade coin pusher">
            <a:extLst>
              <a:ext uri="{FF2B5EF4-FFF2-40B4-BE49-F238E27FC236}">
                <a16:creationId xmlns:a16="http://schemas.microsoft.com/office/drawing/2014/main" id="{51C08F29-CAAD-B84F-B3C2-87A79537F4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9491" y="285750"/>
            <a:ext cx="4533900" cy="62865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D659064C-781F-A84A-CDC1-36EF08004EBB}"/>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C44296CF-786E-FA9A-CF73-A7F88EEEA65F}"/>
              </a:ext>
            </a:extLst>
          </p:cNvPr>
          <p:cNvSpPr>
            <a:spLocks noGrp="1"/>
          </p:cNvSpPr>
          <p:nvPr>
            <p:ph type="sldNum" sz="quarter" idx="12"/>
          </p:nvPr>
        </p:nvSpPr>
        <p:spPr/>
        <p:txBody>
          <a:bodyPr/>
          <a:lstStyle/>
          <a:p>
            <a:fld id="{A2060099-932A-9345-A983-616282D95534}" type="slidenum">
              <a:rPr lang="en-US" smtClean="0"/>
              <a:t>14</a:t>
            </a:fld>
            <a:endParaRPr lang="en-US"/>
          </a:p>
        </p:txBody>
      </p:sp>
    </p:spTree>
    <p:extLst>
      <p:ext uri="{BB962C8B-B14F-4D97-AF65-F5344CB8AC3E}">
        <p14:creationId xmlns:p14="http://schemas.microsoft.com/office/powerpoint/2010/main" val="2071724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Roads Diverged… - The Pulse » Chattanooga&amp;#39;s Weekly Alternative">
            <a:extLst>
              <a:ext uri="{FF2B5EF4-FFF2-40B4-BE49-F238E27FC236}">
                <a16:creationId xmlns:a16="http://schemas.microsoft.com/office/drawing/2014/main" id="{DC236747-15F9-1C47-9500-2B4E5BD4A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621" y="956441"/>
            <a:ext cx="9406758" cy="4703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55412A-A077-4B4F-ACBD-5A7493EFFBB0}"/>
              </a:ext>
            </a:extLst>
          </p:cNvPr>
          <p:cNvSpPr/>
          <p:nvPr/>
        </p:nvSpPr>
        <p:spPr>
          <a:xfrm>
            <a:off x="3047999" y="2898226"/>
            <a:ext cx="2133600" cy="8198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Lato" panose="020F0502020204030203" pitchFamily="34" charset="77"/>
              </a:rPr>
              <a:t>MRP 1</a:t>
            </a:r>
          </a:p>
        </p:txBody>
      </p:sp>
      <p:sp>
        <p:nvSpPr>
          <p:cNvPr id="6" name="Rectangle 5">
            <a:extLst>
              <a:ext uri="{FF2B5EF4-FFF2-40B4-BE49-F238E27FC236}">
                <a16:creationId xmlns:a16="http://schemas.microsoft.com/office/drawing/2014/main" id="{BB1BE44D-D805-DE4F-BAD3-079E8D4B1DBE}"/>
              </a:ext>
            </a:extLst>
          </p:cNvPr>
          <p:cNvSpPr/>
          <p:nvPr/>
        </p:nvSpPr>
        <p:spPr>
          <a:xfrm>
            <a:off x="7010401" y="2898226"/>
            <a:ext cx="2133600" cy="8198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Lato" panose="020F0502020204030203" pitchFamily="34" charset="77"/>
              </a:rPr>
              <a:t>MRP 2</a:t>
            </a:r>
          </a:p>
        </p:txBody>
      </p:sp>
      <p:sp>
        <p:nvSpPr>
          <p:cNvPr id="3" name="Footer Placeholder 2">
            <a:extLst>
              <a:ext uri="{FF2B5EF4-FFF2-40B4-BE49-F238E27FC236}">
                <a16:creationId xmlns:a16="http://schemas.microsoft.com/office/drawing/2014/main" id="{5144D3BC-0127-D989-A281-626417B342CE}"/>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51E0A7B4-8EBF-4034-B1E4-ADF762D2CDCC}"/>
              </a:ext>
            </a:extLst>
          </p:cNvPr>
          <p:cNvSpPr>
            <a:spLocks noGrp="1"/>
          </p:cNvSpPr>
          <p:nvPr>
            <p:ph type="sldNum" sz="quarter" idx="12"/>
          </p:nvPr>
        </p:nvSpPr>
        <p:spPr/>
        <p:txBody>
          <a:bodyPr/>
          <a:lstStyle/>
          <a:p>
            <a:fld id="{A2060099-932A-9345-A983-616282D95534}" type="slidenum">
              <a:rPr lang="en-US" smtClean="0"/>
              <a:t>15</a:t>
            </a:fld>
            <a:endParaRPr lang="en-US"/>
          </a:p>
        </p:txBody>
      </p:sp>
    </p:spTree>
    <p:extLst>
      <p:ext uri="{BB962C8B-B14F-4D97-AF65-F5344CB8AC3E}">
        <p14:creationId xmlns:p14="http://schemas.microsoft.com/office/powerpoint/2010/main" val="732299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69AB2E3-F3EA-A09D-019C-D6EF5E7CB400}"/>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F7ADA00C-1F30-131E-9233-C4AFA832A5F6}"/>
              </a:ext>
            </a:extLst>
          </p:cNvPr>
          <p:cNvSpPr>
            <a:spLocks noGrp="1"/>
          </p:cNvSpPr>
          <p:nvPr>
            <p:ph type="sldNum" sz="quarter" idx="12"/>
          </p:nvPr>
        </p:nvSpPr>
        <p:spPr/>
        <p:txBody>
          <a:bodyPr/>
          <a:lstStyle/>
          <a:p>
            <a:fld id="{A2060099-932A-9345-A983-616282D95534}" type="slidenum">
              <a:rPr lang="en-US" smtClean="0"/>
              <a:t>16</a:t>
            </a:fld>
            <a:endParaRPr lang="en-US"/>
          </a:p>
        </p:txBody>
      </p:sp>
    </p:spTree>
    <p:extLst>
      <p:ext uri="{BB962C8B-B14F-4D97-AF65-F5344CB8AC3E}">
        <p14:creationId xmlns:p14="http://schemas.microsoft.com/office/powerpoint/2010/main" val="2685057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Rectangular Callout 4">
            <a:extLst>
              <a:ext uri="{FF2B5EF4-FFF2-40B4-BE49-F238E27FC236}">
                <a16:creationId xmlns:a16="http://schemas.microsoft.com/office/drawing/2014/main" id="{E7A0C604-A9FE-6F40-BA91-65E067439B25}"/>
              </a:ext>
            </a:extLst>
          </p:cNvPr>
          <p:cNvSpPr/>
          <p:nvPr/>
        </p:nvSpPr>
        <p:spPr>
          <a:xfrm>
            <a:off x="2703884" y="5768373"/>
            <a:ext cx="6384838" cy="642937"/>
          </a:xfrm>
          <a:prstGeom prst="wedgeRectCallout">
            <a:avLst>
              <a:gd name="adj1" fmla="val -20257"/>
              <a:gd name="adj2" fmla="val -71596"/>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Lato" panose="020F0502020204030203" pitchFamily="34" charset="77"/>
              </a:rPr>
              <a:t>What would each agent’s utility look like?</a:t>
            </a:r>
          </a:p>
        </p:txBody>
      </p:sp>
      <p:pic>
        <p:nvPicPr>
          <p:cNvPr id="6" name="Picture 5" descr="Icon&#10;&#10;Description automatically generated with medium confidence">
            <a:extLst>
              <a:ext uri="{FF2B5EF4-FFF2-40B4-BE49-F238E27FC236}">
                <a16:creationId xmlns:a16="http://schemas.microsoft.com/office/drawing/2014/main" id="{A3DC0B64-4E67-0B42-9AB5-082FF472F5B6}"/>
              </a:ext>
            </a:extLst>
          </p:cNvPr>
          <p:cNvPicPr>
            <a:picLocks noChangeAspect="1"/>
          </p:cNvPicPr>
          <p:nvPr/>
        </p:nvPicPr>
        <p:blipFill>
          <a:blip r:embed="rId3"/>
          <a:stretch>
            <a:fillRect/>
          </a:stretch>
        </p:blipFill>
        <p:spPr>
          <a:xfrm>
            <a:off x="838200" y="3306817"/>
            <a:ext cx="1905000" cy="1905000"/>
          </a:xfrm>
          <a:prstGeom prst="rect">
            <a:avLst/>
          </a:prstGeom>
        </p:spPr>
      </p:pic>
      <p:sp>
        <p:nvSpPr>
          <p:cNvPr id="7" name="Oval Callout 6">
            <a:extLst>
              <a:ext uri="{FF2B5EF4-FFF2-40B4-BE49-F238E27FC236}">
                <a16:creationId xmlns:a16="http://schemas.microsoft.com/office/drawing/2014/main" id="{953B6926-4AA4-4A4D-8495-44FC5BBC49C0}"/>
              </a:ext>
            </a:extLst>
          </p:cNvPr>
          <p:cNvSpPr/>
          <p:nvPr/>
        </p:nvSpPr>
        <p:spPr>
          <a:xfrm>
            <a:off x="2585544" y="3159153"/>
            <a:ext cx="3164494" cy="1454888"/>
          </a:xfrm>
          <a:prstGeom prst="wedgeEllipseCallout">
            <a:avLst>
              <a:gd name="adj1" fmla="val -55681"/>
              <a:gd name="adj2" fmla="val 1471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Lato" panose="020F0502020204030203" pitchFamily="34" charset="77"/>
              </a:rPr>
              <a:t>I need money now! ASAP!!!</a:t>
            </a:r>
          </a:p>
        </p:txBody>
      </p:sp>
      <p:pic>
        <p:nvPicPr>
          <p:cNvPr id="8" name="Picture 7" descr="Icon&#10;&#10;Description automatically generated with medium confidence">
            <a:extLst>
              <a:ext uri="{FF2B5EF4-FFF2-40B4-BE49-F238E27FC236}">
                <a16:creationId xmlns:a16="http://schemas.microsoft.com/office/drawing/2014/main" id="{6E0D0117-A4F3-2440-8CE9-87319500F9B5}"/>
              </a:ext>
            </a:extLst>
          </p:cNvPr>
          <p:cNvPicPr>
            <a:picLocks noChangeAspect="1"/>
          </p:cNvPicPr>
          <p:nvPr/>
        </p:nvPicPr>
        <p:blipFill>
          <a:blip r:embed="rId3"/>
          <a:stretch>
            <a:fillRect/>
          </a:stretch>
        </p:blipFill>
        <p:spPr>
          <a:xfrm>
            <a:off x="5879227" y="3306817"/>
            <a:ext cx="1905000" cy="1905000"/>
          </a:xfrm>
          <a:prstGeom prst="rect">
            <a:avLst/>
          </a:prstGeom>
        </p:spPr>
      </p:pic>
      <p:sp>
        <p:nvSpPr>
          <p:cNvPr id="9" name="Oval Callout 8">
            <a:extLst>
              <a:ext uri="{FF2B5EF4-FFF2-40B4-BE49-F238E27FC236}">
                <a16:creationId xmlns:a16="http://schemas.microsoft.com/office/drawing/2014/main" id="{5A6E9C9C-227C-724D-9341-CAA575DB7D2F}"/>
              </a:ext>
            </a:extLst>
          </p:cNvPr>
          <p:cNvSpPr/>
          <p:nvPr/>
        </p:nvSpPr>
        <p:spPr>
          <a:xfrm>
            <a:off x="7755760" y="3159153"/>
            <a:ext cx="3164494" cy="1454888"/>
          </a:xfrm>
          <a:prstGeom prst="wedgeEllipseCallout">
            <a:avLst>
              <a:gd name="adj1" fmla="val -55681"/>
              <a:gd name="adj2" fmla="val 1471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Lato" panose="020F0502020204030203" pitchFamily="34" charset="77"/>
              </a:rPr>
              <a:t>If I get money now, a bully would take it. Better to wait.</a:t>
            </a:r>
          </a:p>
        </p:txBody>
      </p:sp>
      <p:sp>
        <p:nvSpPr>
          <p:cNvPr id="10" name="Footer Placeholder 9">
            <a:extLst>
              <a:ext uri="{FF2B5EF4-FFF2-40B4-BE49-F238E27FC236}">
                <a16:creationId xmlns:a16="http://schemas.microsoft.com/office/drawing/2014/main" id="{15CEE384-B2F1-E559-E61B-7FF2DB1D583A}"/>
              </a:ext>
            </a:extLst>
          </p:cNvPr>
          <p:cNvSpPr>
            <a:spLocks noGrp="1"/>
          </p:cNvSpPr>
          <p:nvPr>
            <p:ph type="ftr" sz="quarter" idx="11"/>
          </p:nvPr>
        </p:nvSpPr>
        <p:spPr/>
        <p:txBody>
          <a:bodyPr/>
          <a:lstStyle/>
          <a:p>
            <a:r>
              <a:rPr lang="en-US"/>
              <a:t>Tom Silver - Princeton University - Fall 2025</a:t>
            </a:r>
          </a:p>
        </p:txBody>
      </p:sp>
      <p:sp>
        <p:nvSpPr>
          <p:cNvPr id="11" name="Slide Number Placeholder 10">
            <a:extLst>
              <a:ext uri="{FF2B5EF4-FFF2-40B4-BE49-F238E27FC236}">
                <a16:creationId xmlns:a16="http://schemas.microsoft.com/office/drawing/2014/main" id="{B5DAA97E-C26B-F627-0C07-7865C230ECE6}"/>
              </a:ext>
            </a:extLst>
          </p:cNvPr>
          <p:cNvSpPr>
            <a:spLocks noGrp="1"/>
          </p:cNvSpPr>
          <p:nvPr>
            <p:ph type="sldNum" sz="quarter" idx="12"/>
          </p:nvPr>
        </p:nvSpPr>
        <p:spPr/>
        <p:txBody>
          <a:bodyPr/>
          <a:lstStyle/>
          <a:p>
            <a:fld id="{A2060099-932A-9345-A983-616282D95534}" type="slidenum">
              <a:rPr lang="en-US" smtClean="0"/>
              <a:t>17</a:t>
            </a:fld>
            <a:endParaRPr lang="en-US"/>
          </a:p>
        </p:txBody>
      </p:sp>
    </p:spTree>
    <p:extLst>
      <p:ext uri="{BB962C8B-B14F-4D97-AF65-F5344CB8AC3E}">
        <p14:creationId xmlns:p14="http://schemas.microsoft.com/office/powerpoint/2010/main" val="206663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Rectangular Callout 4">
            <a:extLst>
              <a:ext uri="{FF2B5EF4-FFF2-40B4-BE49-F238E27FC236}">
                <a16:creationId xmlns:a16="http://schemas.microsoft.com/office/drawing/2014/main" id="{E7A0C604-A9FE-6F40-BA91-65E067439B25}"/>
              </a:ext>
            </a:extLst>
          </p:cNvPr>
          <p:cNvSpPr/>
          <p:nvPr/>
        </p:nvSpPr>
        <p:spPr>
          <a:xfrm>
            <a:off x="2703884" y="5768373"/>
            <a:ext cx="6384838" cy="642937"/>
          </a:xfrm>
          <a:prstGeom prst="wedgeRectCallout">
            <a:avLst>
              <a:gd name="adj1" fmla="val -20257"/>
              <a:gd name="adj2" fmla="val -71596"/>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Lato" panose="020F0502020204030203" pitchFamily="34" charset="77"/>
              </a:rPr>
              <a:t>What would each agent’s utility look like?</a:t>
            </a:r>
          </a:p>
        </p:txBody>
      </p:sp>
      <p:pic>
        <p:nvPicPr>
          <p:cNvPr id="6" name="Picture 5" descr="Icon&#10;&#10;Description automatically generated with medium confidence">
            <a:extLst>
              <a:ext uri="{FF2B5EF4-FFF2-40B4-BE49-F238E27FC236}">
                <a16:creationId xmlns:a16="http://schemas.microsoft.com/office/drawing/2014/main" id="{A3DC0B64-4E67-0B42-9AB5-082FF472F5B6}"/>
              </a:ext>
            </a:extLst>
          </p:cNvPr>
          <p:cNvPicPr>
            <a:picLocks noChangeAspect="1"/>
          </p:cNvPicPr>
          <p:nvPr/>
        </p:nvPicPr>
        <p:blipFill>
          <a:blip r:embed="rId3"/>
          <a:stretch>
            <a:fillRect/>
          </a:stretch>
        </p:blipFill>
        <p:spPr>
          <a:xfrm>
            <a:off x="838200" y="3306817"/>
            <a:ext cx="1905000" cy="1905000"/>
          </a:xfrm>
          <a:prstGeom prst="rect">
            <a:avLst/>
          </a:prstGeom>
        </p:spPr>
      </p:pic>
      <p:sp>
        <p:nvSpPr>
          <p:cNvPr id="7" name="Oval Callout 6">
            <a:extLst>
              <a:ext uri="{FF2B5EF4-FFF2-40B4-BE49-F238E27FC236}">
                <a16:creationId xmlns:a16="http://schemas.microsoft.com/office/drawing/2014/main" id="{953B6926-4AA4-4A4D-8495-44FC5BBC49C0}"/>
              </a:ext>
            </a:extLst>
          </p:cNvPr>
          <p:cNvSpPr/>
          <p:nvPr/>
        </p:nvSpPr>
        <p:spPr>
          <a:xfrm>
            <a:off x="2585544" y="3159153"/>
            <a:ext cx="3164494" cy="1454888"/>
          </a:xfrm>
          <a:prstGeom prst="wedgeEllipseCallout">
            <a:avLst>
              <a:gd name="adj1" fmla="val -55681"/>
              <a:gd name="adj2" fmla="val 1471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Lato" panose="020F0502020204030203" pitchFamily="34" charset="77"/>
              </a:rPr>
              <a:t>I just want to know what it feels like to score big. Just once is enough.</a:t>
            </a:r>
          </a:p>
        </p:txBody>
      </p:sp>
      <p:pic>
        <p:nvPicPr>
          <p:cNvPr id="10" name="Picture 9" descr="Icon&#10;&#10;Description automatically generated with medium confidence">
            <a:extLst>
              <a:ext uri="{FF2B5EF4-FFF2-40B4-BE49-F238E27FC236}">
                <a16:creationId xmlns:a16="http://schemas.microsoft.com/office/drawing/2014/main" id="{4E0EB8F2-5150-2F47-A546-5CB978C8FA12}"/>
              </a:ext>
            </a:extLst>
          </p:cNvPr>
          <p:cNvPicPr>
            <a:picLocks noChangeAspect="1"/>
          </p:cNvPicPr>
          <p:nvPr/>
        </p:nvPicPr>
        <p:blipFill>
          <a:blip r:embed="rId3"/>
          <a:stretch>
            <a:fillRect/>
          </a:stretch>
        </p:blipFill>
        <p:spPr>
          <a:xfrm>
            <a:off x="5879227" y="3306817"/>
            <a:ext cx="1905000" cy="1905000"/>
          </a:xfrm>
          <a:prstGeom prst="rect">
            <a:avLst/>
          </a:prstGeom>
        </p:spPr>
      </p:pic>
      <p:sp>
        <p:nvSpPr>
          <p:cNvPr id="11" name="Oval Callout 10">
            <a:extLst>
              <a:ext uri="{FF2B5EF4-FFF2-40B4-BE49-F238E27FC236}">
                <a16:creationId xmlns:a16="http://schemas.microsoft.com/office/drawing/2014/main" id="{43EE1602-3A3B-034A-96A2-EBC211EFA4ED}"/>
              </a:ext>
            </a:extLst>
          </p:cNvPr>
          <p:cNvSpPr/>
          <p:nvPr/>
        </p:nvSpPr>
        <p:spPr>
          <a:xfrm>
            <a:off x="7755760" y="3159153"/>
            <a:ext cx="3164494" cy="1454888"/>
          </a:xfrm>
          <a:prstGeom prst="wedgeEllipseCallout">
            <a:avLst>
              <a:gd name="adj1" fmla="val -55681"/>
              <a:gd name="adj2" fmla="val 1471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Lato" panose="020F0502020204030203" pitchFamily="34" charset="77"/>
              </a:rPr>
              <a:t>I really, really don’t want to fail.</a:t>
            </a:r>
          </a:p>
        </p:txBody>
      </p:sp>
      <p:sp>
        <p:nvSpPr>
          <p:cNvPr id="8" name="Footer Placeholder 7">
            <a:extLst>
              <a:ext uri="{FF2B5EF4-FFF2-40B4-BE49-F238E27FC236}">
                <a16:creationId xmlns:a16="http://schemas.microsoft.com/office/drawing/2014/main" id="{38E3A0E0-E3C4-6EE1-5183-519F2F9FA0DB}"/>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86CDE730-125D-20AE-0DF4-5063E31F6A2C}"/>
              </a:ext>
            </a:extLst>
          </p:cNvPr>
          <p:cNvSpPr>
            <a:spLocks noGrp="1"/>
          </p:cNvSpPr>
          <p:nvPr>
            <p:ph type="sldNum" sz="quarter" idx="12"/>
          </p:nvPr>
        </p:nvSpPr>
        <p:spPr/>
        <p:txBody>
          <a:bodyPr/>
          <a:lstStyle/>
          <a:p>
            <a:fld id="{A2060099-932A-9345-A983-616282D95534}" type="slidenum">
              <a:rPr lang="en-US" smtClean="0"/>
              <a:t>18</a:t>
            </a:fld>
            <a:endParaRPr lang="en-US"/>
          </a:p>
        </p:txBody>
      </p:sp>
    </p:spTree>
    <p:extLst>
      <p:ext uri="{BB962C8B-B14F-4D97-AF65-F5344CB8AC3E}">
        <p14:creationId xmlns:p14="http://schemas.microsoft.com/office/powerpoint/2010/main" val="1525860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r>
                  <a:rPr lang="en-US" b="1" dirty="0"/>
                  <a:t>Maximum expected utility (MEU)</a:t>
                </a:r>
                <a:r>
                  <a:rPr lang="en-US" dirty="0"/>
                  <a:t> principle: given two MRPs, a rational agent should prefer the one that has larger </a:t>
                </a:r>
                <a:r>
                  <a:rPr lang="en-US" i="1" dirty="0"/>
                  <a:t>expected utility</a:t>
                </a:r>
                <a:r>
                  <a:rPr lang="en-US" dirty="0"/>
                  <a:t>, where the expectation is over (state, reward) trajectories.</a:t>
                </a:r>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r="-84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3BC2DF59-7A6D-41CF-85EF-72F7297A14F8}"/>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C7BEA602-E646-8D04-F109-A50A81C6C7A4}"/>
              </a:ext>
            </a:extLst>
          </p:cNvPr>
          <p:cNvSpPr>
            <a:spLocks noGrp="1"/>
          </p:cNvSpPr>
          <p:nvPr>
            <p:ph type="sldNum" sz="quarter" idx="12"/>
          </p:nvPr>
        </p:nvSpPr>
        <p:spPr/>
        <p:txBody>
          <a:bodyPr/>
          <a:lstStyle/>
          <a:p>
            <a:fld id="{A2060099-932A-9345-A983-616282D95534}" type="slidenum">
              <a:rPr lang="en-US" smtClean="0"/>
              <a:t>19</a:t>
            </a:fld>
            <a:endParaRPr lang="en-US"/>
          </a:p>
        </p:txBody>
      </p:sp>
    </p:spTree>
    <p:extLst>
      <p:ext uri="{BB962C8B-B14F-4D97-AF65-F5344CB8AC3E}">
        <p14:creationId xmlns:p14="http://schemas.microsoft.com/office/powerpoint/2010/main" val="162480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268651-487B-0641-BDC4-2887482C0362}"/>
              </a:ext>
            </a:extLst>
          </p:cNvPr>
          <p:cNvSpPr>
            <a:spLocks noGrp="1"/>
          </p:cNvSpPr>
          <p:nvPr>
            <p:ph type="ctrTitle"/>
          </p:nvPr>
        </p:nvSpPr>
        <p:spPr/>
        <p:txBody>
          <a:bodyPr/>
          <a:lstStyle/>
          <a:p>
            <a:r>
              <a:rPr lang="en-US" dirty="0">
                <a:latin typeface="Lato" panose="020F0502020204030203" pitchFamily="34" charset="77"/>
              </a:rPr>
              <a:t>Building Toward MDPs</a:t>
            </a:r>
          </a:p>
        </p:txBody>
      </p:sp>
      <p:sp>
        <p:nvSpPr>
          <p:cNvPr id="2" name="Footer Placeholder 4">
            <a:extLst>
              <a:ext uri="{FF2B5EF4-FFF2-40B4-BE49-F238E27FC236}">
                <a16:creationId xmlns:a16="http://schemas.microsoft.com/office/drawing/2014/main" id="{E1C02F4A-C3F5-99E7-8FCD-41378E5A19A7}"/>
              </a:ext>
            </a:extLst>
          </p:cNvPr>
          <p:cNvSpPr>
            <a:spLocks noGrp="1"/>
          </p:cNvSpPr>
          <p:nvPr>
            <p:ph type="ftr" sz="quarter" idx="11"/>
          </p:nvPr>
        </p:nvSpPr>
        <p:spPr>
          <a:xfrm>
            <a:off x="4038600" y="6356350"/>
            <a:ext cx="4114800" cy="365125"/>
          </a:xfrm>
        </p:spPr>
        <p:txBody>
          <a:bodyPr/>
          <a:lstStyle/>
          <a:p>
            <a:r>
              <a:rPr lang="en-US" dirty="0"/>
              <a:t>Tom Silver - Princeton University - Fall 2025</a:t>
            </a:r>
          </a:p>
        </p:txBody>
      </p:sp>
      <p:sp>
        <p:nvSpPr>
          <p:cNvPr id="3" name="Slide Number Placeholder 5">
            <a:extLst>
              <a:ext uri="{FF2B5EF4-FFF2-40B4-BE49-F238E27FC236}">
                <a16:creationId xmlns:a16="http://schemas.microsoft.com/office/drawing/2014/main" id="{7655E373-07F8-AEA1-385F-DA5BCD812840}"/>
              </a:ext>
            </a:extLst>
          </p:cNvPr>
          <p:cNvSpPr>
            <a:spLocks noGrp="1"/>
          </p:cNvSpPr>
          <p:nvPr>
            <p:ph type="sldNum" sz="quarter" idx="12"/>
          </p:nvPr>
        </p:nvSpPr>
        <p:spPr>
          <a:xfrm>
            <a:off x="8610600" y="6356350"/>
            <a:ext cx="2743200" cy="365125"/>
          </a:xfrm>
        </p:spPr>
        <p:txBody>
          <a:bodyPr/>
          <a:lstStyle/>
          <a:p>
            <a:fld id="{A2060099-932A-9345-A983-616282D95534}" type="slidenum">
              <a:rPr lang="en-US" smtClean="0"/>
              <a:t>2</a:t>
            </a:fld>
            <a:endParaRPr lang="en-US"/>
          </a:p>
        </p:txBody>
      </p:sp>
    </p:spTree>
    <p:extLst>
      <p:ext uri="{BB962C8B-B14F-4D97-AF65-F5344CB8AC3E}">
        <p14:creationId xmlns:p14="http://schemas.microsoft.com/office/powerpoint/2010/main" val="2522706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r>
                  <a:rPr lang="en-US" b="1" dirty="0"/>
                  <a:t>Maximum expected utility (MEU)</a:t>
                </a:r>
                <a:r>
                  <a:rPr lang="en-US" dirty="0"/>
                  <a:t> principle: given two MRPs, a rational agent should prefer the one that has larger </a:t>
                </a:r>
                <a:r>
                  <a:rPr lang="en-US" i="1" dirty="0"/>
                  <a:t>expected utility</a:t>
                </a:r>
                <a:r>
                  <a:rPr lang="en-US" dirty="0"/>
                  <a:t>, where the expectation is over (state, reward) trajectories.</a:t>
                </a:r>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r="-844"/>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050BE8F9-4253-D540-AE86-0168FA6A408D}"/>
              </a:ext>
            </a:extLst>
          </p:cNvPr>
          <p:cNvSpPr/>
          <p:nvPr/>
        </p:nvSpPr>
        <p:spPr>
          <a:xfrm>
            <a:off x="6348249" y="4950373"/>
            <a:ext cx="4056992" cy="861848"/>
          </a:xfrm>
          <a:prstGeom prst="wedgeRectCallout">
            <a:avLst>
              <a:gd name="adj1" fmla="val 16041"/>
              <a:gd name="adj2" fmla="val -631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Note: for the moment, we’re assuming some distribution over initial states.</a:t>
            </a:r>
          </a:p>
        </p:txBody>
      </p:sp>
      <p:sp>
        <p:nvSpPr>
          <p:cNvPr id="6" name="Footer Placeholder 5">
            <a:extLst>
              <a:ext uri="{FF2B5EF4-FFF2-40B4-BE49-F238E27FC236}">
                <a16:creationId xmlns:a16="http://schemas.microsoft.com/office/drawing/2014/main" id="{DF5269FD-8E34-D0CF-C36A-0898D428AAF5}"/>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5FC75E1C-7BE1-59AF-DFFE-42401D38E987}"/>
              </a:ext>
            </a:extLst>
          </p:cNvPr>
          <p:cNvSpPr>
            <a:spLocks noGrp="1"/>
          </p:cNvSpPr>
          <p:nvPr>
            <p:ph type="sldNum" sz="quarter" idx="12"/>
          </p:nvPr>
        </p:nvSpPr>
        <p:spPr/>
        <p:txBody>
          <a:bodyPr/>
          <a:lstStyle/>
          <a:p>
            <a:fld id="{A2060099-932A-9345-A983-616282D95534}" type="slidenum">
              <a:rPr lang="en-US" smtClean="0"/>
              <a:t>20</a:t>
            </a:fld>
            <a:endParaRPr lang="en-US"/>
          </a:p>
        </p:txBody>
      </p:sp>
    </p:spTree>
    <p:extLst>
      <p:ext uri="{BB962C8B-B14F-4D97-AF65-F5344CB8AC3E}">
        <p14:creationId xmlns:p14="http://schemas.microsoft.com/office/powerpoint/2010/main" val="201582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r>
                  <a:rPr lang="en-US" b="1" dirty="0"/>
                  <a:t>Maximum expected utility (MEU)</a:t>
                </a:r>
                <a:r>
                  <a:rPr lang="en-US" dirty="0"/>
                  <a:t> principle: given two MRPs, a rational agent should prefer the one that has larger </a:t>
                </a:r>
                <a:r>
                  <a:rPr lang="en-US" i="1" dirty="0"/>
                  <a:t>expected utility</a:t>
                </a:r>
                <a:r>
                  <a:rPr lang="en-US" dirty="0"/>
                  <a:t>, where the expectation is over (state, reward) trajectories.</a:t>
                </a:r>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r="-844"/>
                </a:stretch>
              </a:blipFill>
            </p:spPr>
            <p:txBody>
              <a:bodyPr/>
              <a:lstStyle/>
              <a:p>
                <a:r>
                  <a:rPr lang="en-US">
                    <a:noFill/>
                  </a:rPr>
                  <a:t> </a:t>
                </a:r>
              </a:p>
            </p:txBody>
          </p:sp>
        </mc:Fallback>
      </mc:AlternateContent>
      <p:sp>
        <p:nvSpPr>
          <p:cNvPr id="5" name="Rectangular Callout 4">
            <a:extLst>
              <a:ext uri="{FF2B5EF4-FFF2-40B4-BE49-F238E27FC236}">
                <a16:creationId xmlns:a16="http://schemas.microsoft.com/office/drawing/2014/main" id="{374E3A49-F4E8-944B-80A1-65FD0620A4DA}"/>
              </a:ext>
            </a:extLst>
          </p:cNvPr>
          <p:cNvSpPr/>
          <p:nvPr/>
        </p:nvSpPr>
        <p:spPr>
          <a:xfrm>
            <a:off x="2974428" y="4989295"/>
            <a:ext cx="5938343" cy="633740"/>
          </a:xfrm>
          <a:prstGeom prst="wedgeRectCallout">
            <a:avLst>
              <a:gd name="adj1" fmla="val 22236"/>
              <a:gd name="adj2" fmla="val -69785"/>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Seems reasonable, but is this the only option?</a:t>
            </a:r>
          </a:p>
        </p:txBody>
      </p:sp>
      <p:sp>
        <p:nvSpPr>
          <p:cNvPr id="6" name="Footer Placeholder 5">
            <a:extLst>
              <a:ext uri="{FF2B5EF4-FFF2-40B4-BE49-F238E27FC236}">
                <a16:creationId xmlns:a16="http://schemas.microsoft.com/office/drawing/2014/main" id="{4B340418-F3BC-E259-2688-9A317A5CB8C2}"/>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308D394C-DFE3-FAC4-C9D1-423ECD2E1A7D}"/>
              </a:ext>
            </a:extLst>
          </p:cNvPr>
          <p:cNvSpPr>
            <a:spLocks noGrp="1"/>
          </p:cNvSpPr>
          <p:nvPr>
            <p:ph type="sldNum" sz="quarter" idx="12"/>
          </p:nvPr>
        </p:nvSpPr>
        <p:spPr/>
        <p:txBody>
          <a:bodyPr/>
          <a:lstStyle/>
          <a:p>
            <a:fld id="{A2060099-932A-9345-A983-616282D95534}" type="slidenum">
              <a:rPr lang="en-US" smtClean="0"/>
              <a:t>21</a:t>
            </a:fld>
            <a:endParaRPr lang="en-US"/>
          </a:p>
        </p:txBody>
      </p:sp>
    </p:spTree>
    <p:extLst>
      <p:ext uri="{BB962C8B-B14F-4D97-AF65-F5344CB8AC3E}">
        <p14:creationId xmlns:p14="http://schemas.microsoft.com/office/powerpoint/2010/main" val="364076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Preferences, Axioms of Utility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normAutofit/>
              </a:bodyPr>
              <a:lstStyle/>
              <a:p>
                <a:r>
                  <a:rPr lang="en-US" dirty="0"/>
                  <a:t>Suppose an agent has </a:t>
                </a:r>
                <a:r>
                  <a:rPr lang="en-US" b="1" dirty="0"/>
                  <a:t>preferences</a:t>
                </a:r>
                <a:r>
                  <a:rPr lang="en-US" dirty="0"/>
                  <a:t>:</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𝐵</m:t>
                    </m:r>
                  </m:oMath>
                </a14:m>
                <a:r>
                  <a:rPr lang="en-US" dirty="0"/>
                  <a:t> (the agent prefers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over </a:t>
                </a:r>
                <a14:m>
                  <m:oMath xmlns:m="http://schemas.openxmlformats.org/officeDocument/2006/math">
                    <m:r>
                      <a:rPr lang="en-US" b="0" i="1" smtClean="0">
                        <a:latin typeface="Cambria Math" panose="02040503050406030204" pitchFamily="18" charset="0"/>
                      </a:rPr>
                      <m:t>𝐵</m:t>
                    </m:r>
                  </m:oMath>
                </a14:m>
                <a:r>
                  <a:rPr lang="en-US" b="0" dirty="0"/>
                  <a:t>)</a:t>
                </a:r>
              </a:p>
              <a:p>
                <a:pPr lvl="1"/>
                <a14:m>
                  <m:oMath xmlns:m="http://schemas.openxmlformats.org/officeDocument/2006/math">
                    <m:r>
                      <a:rPr lang="en-US" i="1">
                        <a:latin typeface="Cambria Math" panose="02040503050406030204" pitchFamily="18" charset="0"/>
                      </a:rPr>
                      <m:t>𝐴</m:t>
                    </m:r>
                    <m:r>
                      <a:rPr lang="en-US" b="0" i="1" smtClean="0">
                        <a:latin typeface="Cambria Math" panose="02040503050406030204" pitchFamily="18" charset="0"/>
                      </a:rPr>
                      <m:t> ~ </m:t>
                    </m:r>
                    <m:r>
                      <a:rPr lang="en-US" i="1">
                        <a:latin typeface="Cambria Math" panose="02040503050406030204" pitchFamily="18" charset="0"/>
                      </a:rPr>
                      <m:t>𝐵</m:t>
                    </m:r>
                  </m:oMath>
                </a14:m>
                <a:r>
                  <a:rPr lang="en-US" dirty="0"/>
                  <a:t> (the agent is indifferent</a:t>
                </a:r>
                <a14:m>
                  <m:oMath xmlns:m="http://schemas.openxmlformats.org/officeDocument/2006/math">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𝐵</m:t>
                    </m:r>
                  </m:oMath>
                </a14:m>
                <a:r>
                  <a:rPr lang="en-US" dirty="0"/>
                  <a:t> (the agent prefers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 </m:t>
                    </m:r>
                  </m:oMath>
                </a14:m>
                <a:r>
                  <a:rPr lang="en-US" dirty="0"/>
                  <a:t>over </a:t>
                </a:r>
                <a14:m>
                  <m:oMath xmlns:m="http://schemas.openxmlformats.org/officeDocument/2006/math">
                    <m:r>
                      <a:rPr lang="en-US" i="1">
                        <a:latin typeface="Cambria Math" panose="02040503050406030204" pitchFamily="18" charset="0"/>
                      </a:rPr>
                      <m:t>𝐵</m:t>
                    </m:r>
                  </m:oMath>
                </a14:m>
                <a:r>
                  <a:rPr lang="en-US" dirty="0"/>
                  <a:t> or is indifferent)</a:t>
                </a:r>
                <a:endParaRPr lang="en-US" b="1" dirty="0"/>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7" name="Rectangular Callout 6">
            <a:extLst>
              <a:ext uri="{FF2B5EF4-FFF2-40B4-BE49-F238E27FC236}">
                <a16:creationId xmlns:a16="http://schemas.microsoft.com/office/drawing/2014/main" id="{ECA6D00B-3E4D-1D45-8FC9-2E3E24433952}"/>
              </a:ext>
            </a:extLst>
          </p:cNvPr>
          <p:cNvSpPr/>
          <p:nvPr/>
        </p:nvSpPr>
        <p:spPr>
          <a:xfrm>
            <a:off x="8705473" y="1870075"/>
            <a:ext cx="3118666" cy="1190844"/>
          </a:xfrm>
          <a:prstGeom prst="wedgeRectCallout">
            <a:avLst>
              <a:gd name="adj1" fmla="val -67610"/>
              <a:gd name="adj2" fmla="val 1486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What are A and B here? Formally: </a:t>
            </a:r>
            <a:r>
              <a:rPr lang="en-US" i="1" dirty="0">
                <a:latin typeface="Lato" panose="020F0502020204030203" pitchFamily="34" charset="77"/>
              </a:rPr>
              <a:t>lotteries</a:t>
            </a:r>
            <a:r>
              <a:rPr lang="en-US" dirty="0">
                <a:latin typeface="Lato" panose="020F0502020204030203" pitchFamily="34" charset="77"/>
              </a:rPr>
              <a:t>.</a:t>
            </a:r>
          </a:p>
          <a:p>
            <a:pPr algn="ctr"/>
            <a:r>
              <a:rPr lang="en-US" dirty="0">
                <a:latin typeface="Lato" panose="020F0502020204030203" pitchFamily="34" charset="77"/>
              </a:rPr>
              <a:t>For our purposes: MRPs.</a:t>
            </a:r>
          </a:p>
        </p:txBody>
      </p:sp>
      <p:sp>
        <p:nvSpPr>
          <p:cNvPr id="5" name="Footer Placeholder 4">
            <a:extLst>
              <a:ext uri="{FF2B5EF4-FFF2-40B4-BE49-F238E27FC236}">
                <a16:creationId xmlns:a16="http://schemas.microsoft.com/office/drawing/2014/main" id="{ABCF8A3C-9B6F-42FB-A47F-2FF127EF060D}"/>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B7BB8A16-AE40-573A-A553-A21B5A394F86}"/>
              </a:ext>
            </a:extLst>
          </p:cNvPr>
          <p:cNvSpPr>
            <a:spLocks noGrp="1"/>
          </p:cNvSpPr>
          <p:nvPr>
            <p:ph type="sldNum" sz="quarter" idx="12"/>
          </p:nvPr>
        </p:nvSpPr>
        <p:spPr/>
        <p:txBody>
          <a:bodyPr/>
          <a:lstStyle/>
          <a:p>
            <a:fld id="{A2060099-932A-9345-A983-616282D95534}" type="slidenum">
              <a:rPr lang="en-US" smtClean="0"/>
              <a:t>22</a:t>
            </a:fld>
            <a:endParaRPr lang="en-US"/>
          </a:p>
        </p:txBody>
      </p:sp>
    </p:spTree>
    <p:extLst>
      <p:ext uri="{BB962C8B-B14F-4D97-AF65-F5344CB8AC3E}">
        <p14:creationId xmlns:p14="http://schemas.microsoft.com/office/powerpoint/2010/main" val="3829277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Preferences, Axioms of Utility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normAutofit/>
              </a:bodyPr>
              <a:lstStyle/>
              <a:p>
                <a:r>
                  <a:rPr lang="en-US" dirty="0"/>
                  <a:t>Suppose an agent has </a:t>
                </a:r>
                <a:r>
                  <a:rPr lang="en-US" b="1" dirty="0"/>
                  <a:t>preferences</a:t>
                </a:r>
                <a:r>
                  <a:rPr lang="en-US" dirty="0"/>
                  <a:t>:</a:t>
                </a:r>
              </a:p>
              <a:p>
                <a:pPr lvl="1"/>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𝐵</m:t>
                    </m:r>
                  </m:oMath>
                </a14:m>
                <a:r>
                  <a:rPr lang="en-US" dirty="0"/>
                  <a:t> (the agent prefers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over </a:t>
                </a:r>
                <a14:m>
                  <m:oMath xmlns:m="http://schemas.openxmlformats.org/officeDocument/2006/math">
                    <m:r>
                      <a:rPr lang="en-US" b="0" i="1" smtClean="0">
                        <a:latin typeface="Cambria Math" panose="02040503050406030204" pitchFamily="18" charset="0"/>
                      </a:rPr>
                      <m:t>𝐵</m:t>
                    </m:r>
                  </m:oMath>
                </a14:m>
                <a:r>
                  <a:rPr lang="en-US" b="0" dirty="0"/>
                  <a:t>)</a:t>
                </a:r>
              </a:p>
              <a:p>
                <a:pPr lvl="1"/>
                <a14:m>
                  <m:oMath xmlns:m="http://schemas.openxmlformats.org/officeDocument/2006/math">
                    <m:r>
                      <a:rPr lang="en-US" i="1">
                        <a:latin typeface="Cambria Math" panose="02040503050406030204" pitchFamily="18" charset="0"/>
                      </a:rPr>
                      <m:t>𝐴</m:t>
                    </m:r>
                    <m:r>
                      <a:rPr lang="en-US" b="0" i="1" smtClean="0">
                        <a:latin typeface="Cambria Math" panose="02040503050406030204" pitchFamily="18" charset="0"/>
                      </a:rPr>
                      <m:t> ~ </m:t>
                    </m:r>
                    <m:r>
                      <a:rPr lang="en-US" i="1">
                        <a:latin typeface="Cambria Math" panose="02040503050406030204" pitchFamily="18" charset="0"/>
                      </a:rPr>
                      <m:t>𝐵</m:t>
                    </m:r>
                  </m:oMath>
                </a14:m>
                <a:r>
                  <a:rPr lang="en-US" dirty="0"/>
                  <a:t> (the agent is indifferent</a:t>
                </a:r>
                <a14:m>
                  <m:oMath xmlns:m="http://schemas.openxmlformats.org/officeDocument/2006/math">
                    <m:r>
                      <a:rPr lang="en-US" i="1">
                        <a:latin typeface="Cambria Math" panose="02040503050406030204" pitchFamily="18" charset="0"/>
                      </a:rPr>
                      <m:t>)</m:t>
                    </m:r>
                  </m:oMath>
                </a14:m>
                <a:endParaRPr lang="en-US" dirty="0"/>
              </a:p>
              <a:p>
                <a:pPr lvl="1"/>
                <a14:m>
                  <m:oMath xmlns:m="http://schemas.openxmlformats.org/officeDocument/2006/math">
                    <m:r>
                      <a:rPr lang="en-US" i="1">
                        <a:latin typeface="Cambria Math" panose="02040503050406030204" pitchFamily="18" charset="0"/>
                      </a:rPr>
                      <m:t>𝐴</m:t>
                    </m:r>
                    <m:r>
                      <a:rPr lang="en-US" b="0" i="1" smtClean="0">
                        <a:latin typeface="Cambria Math" panose="02040503050406030204" pitchFamily="18" charset="0"/>
                      </a:rPr>
                      <m:t>≥</m:t>
                    </m:r>
                    <m:r>
                      <a:rPr lang="en-US" i="1">
                        <a:latin typeface="Cambria Math" panose="02040503050406030204" pitchFamily="18" charset="0"/>
                      </a:rPr>
                      <m:t>𝐵</m:t>
                    </m:r>
                  </m:oMath>
                </a14:m>
                <a:r>
                  <a:rPr lang="en-US" dirty="0"/>
                  <a:t> (the agent prefers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 </m:t>
                    </m:r>
                  </m:oMath>
                </a14:m>
                <a:r>
                  <a:rPr lang="en-US" dirty="0"/>
                  <a:t>over </a:t>
                </a:r>
                <a14:m>
                  <m:oMath xmlns:m="http://schemas.openxmlformats.org/officeDocument/2006/math">
                    <m:r>
                      <a:rPr lang="en-US" i="1">
                        <a:latin typeface="Cambria Math" panose="02040503050406030204" pitchFamily="18" charset="0"/>
                      </a:rPr>
                      <m:t>𝐵</m:t>
                    </m:r>
                  </m:oMath>
                </a14:m>
                <a:r>
                  <a:rPr lang="en-US" dirty="0"/>
                  <a:t> or is indifferent)</a:t>
                </a:r>
              </a:p>
              <a:p>
                <a:r>
                  <a:rPr lang="en-US" dirty="0"/>
                  <a:t>Axioms of utility theory:</a:t>
                </a:r>
              </a:p>
              <a:p>
                <a:pPr lvl="1"/>
                <a:r>
                  <a:rPr lang="en-US" i="1" dirty="0"/>
                  <a:t>Orderability</a:t>
                </a:r>
                <a:r>
                  <a:rPr lang="en-US" dirty="0"/>
                  <a:t>: exactly one of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𝐵</m:t>
                    </m:r>
                  </m:oMath>
                </a14:m>
                <a:r>
                  <a:rPr lang="en-US" dirty="0"/>
                  <a:t>,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&gt;</m:t>
                    </m:r>
                    <m:r>
                      <a:rPr lang="en-US" b="0" i="1" smtClean="0">
                        <a:latin typeface="Cambria Math" panose="02040503050406030204" pitchFamily="18" charset="0"/>
                      </a:rPr>
                      <m:t>𝐴</m:t>
                    </m:r>
                  </m:oMath>
                </a14:m>
                <a:r>
                  <a:rPr lang="en-US" dirty="0"/>
                  <a:t>, or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 </m:t>
                    </m:r>
                    <m:r>
                      <a:rPr lang="en-US" b="0" i="1" smtClean="0">
                        <a:latin typeface="Cambria Math" panose="02040503050406030204" pitchFamily="18" charset="0"/>
                      </a:rPr>
                      <m:t>𝐵</m:t>
                    </m:r>
                  </m:oMath>
                </a14:m>
                <a:r>
                  <a:rPr lang="en-US" dirty="0"/>
                  <a:t> holds for all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oMath>
                </a14:m>
                <a:r>
                  <a:rPr lang="en-US" dirty="0"/>
                  <a:t>.</a:t>
                </a:r>
              </a:p>
              <a:p>
                <a:pPr lvl="1"/>
                <a:r>
                  <a:rPr lang="en-US" i="1" dirty="0"/>
                  <a:t>Transitivity:</a:t>
                </a:r>
                <a:r>
                  <a:rPr lang="en-US" dirty="0"/>
                  <a:t> if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&gt;</m:t>
                    </m:r>
                    <m:r>
                      <a:rPr lang="en-US" i="1">
                        <a:latin typeface="Cambria Math" panose="02040503050406030204" pitchFamily="18" charset="0"/>
                      </a:rPr>
                      <m:t>𝐵</m:t>
                    </m:r>
                  </m:oMath>
                </a14:m>
                <a:r>
                  <a:rPr lang="en-US" dirty="0"/>
                  <a:t> and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&gt;</m:t>
                    </m:r>
                    <m:r>
                      <a:rPr lang="en-US" b="0" i="1" smtClean="0">
                        <a:latin typeface="Cambria Math" panose="02040503050406030204" pitchFamily="18" charset="0"/>
                      </a:rPr>
                      <m:t>𝐶</m:t>
                    </m:r>
                  </m:oMath>
                </a14:m>
                <a:r>
                  <a:rPr lang="en-US" dirty="0"/>
                  <a:t> then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&gt;</m:t>
                    </m:r>
                    <m:r>
                      <a:rPr lang="en-US" b="0" i="1" smtClean="0">
                        <a:latin typeface="Cambria Math" panose="02040503050406030204" pitchFamily="18" charset="0"/>
                      </a:rPr>
                      <m:t>𝐶</m:t>
                    </m:r>
                  </m:oMath>
                </a14:m>
                <a:r>
                  <a:rPr lang="en-US" dirty="0"/>
                  <a:t>.</a:t>
                </a:r>
              </a:p>
              <a:p>
                <a:pPr lvl="1"/>
                <a:r>
                  <a:rPr lang="en-US" dirty="0"/>
                  <a:t>Four other more technical ones using </a:t>
                </a:r>
                <a:r>
                  <a:rPr lang="en-US" i="1" dirty="0"/>
                  <a:t>lottery</a:t>
                </a:r>
                <a:r>
                  <a:rPr lang="en-US" dirty="0"/>
                  <a:t> definition: </a:t>
                </a:r>
                <a:r>
                  <a:rPr lang="en-US" i="1" dirty="0"/>
                  <a:t>continuity</a:t>
                </a:r>
                <a:r>
                  <a:rPr lang="en-US" dirty="0"/>
                  <a:t>, </a:t>
                </a:r>
                <a:r>
                  <a:rPr lang="en-US" i="1" dirty="0"/>
                  <a:t>substitutability</a:t>
                </a:r>
                <a:r>
                  <a:rPr lang="en-US" dirty="0"/>
                  <a:t>, </a:t>
                </a:r>
                <a:r>
                  <a:rPr lang="en-US" i="1" dirty="0"/>
                  <a:t>monotonicity</a:t>
                </a:r>
                <a:r>
                  <a:rPr lang="en-US" dirty="0"/>
                  <a:t>, </a:t>
                </a:r>
                <a:r>
                  <a:rPr lang="en-US" i="1" dirty="0"/>
                  <a:t>decomposability</a:t>
                </a:r>
                <a:r>
                  <a:rPr lang="en-US" dirty="0"/>
                  <a:t>.</a:t>
                </a:r>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8432356E-CC4D-B334-2324-A48A46B946AB}"/>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7748526-C43A-2469-4E7D-F92AB86FE01A}"/>
              </a:ext>
            </a:extLst>
          </p:cNvPr>
          <p:cNvSpPr>
            <a:spLocks noGrp="1"/>
          </p:cNvSpPr>
          <p:nvPr>
            <p:ph type="sldNum" sz="quarter" idx="12"/>
          </p:nvPr>
        </p:nvSpPr>
        <p:spPr/>
        <p:txBody>
          <a:bodyPr/>
          <a:lstStyle/>
          <a:p>
            <a:fld id="{A2060099-932A-9345-A983-616282D95534}" type="slidenum">
              <a:rPr lang="en-US" smtClean="0"/>
              <a:t>23</a:t>
            </a:fld>
            <a:endParaRPr lang="en-US"/>
          </a:p>
        </p:txBody>
      </p:sp>
    </p:spTree>
    <p:extLst>
      <p:ext uri="{BB962C8B-B14F-4D97-AF65-F5344CB8AC3E}">
        <p14:creationId xmlns:p14="http://schemas.microsoft.com/office/powerpoint/2010/main" val="261812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Preferences, Axioms of Utility Theory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normAutofit/>
              </a:bodyPr>
              <a:lstStyle/>
              <a:p>
                <a:pPr marL="0" indent="0">
                  <a:buNone/>
                </a:pPr>
                <a:r>
                  <a:rPr lang="en-US" b="1" dirty="0"/>
                  <a:t>Theorem (von Neumann &amp; Morgenstern, 1944)</a:t>
                </a:r>
                <a:r>
                  <a:rPr lang="en-US" dirty="0"/>
                  <a:t>: Axioms of utility </a:t>
                </a:r>
                <a14:m>
                  <m:oMath xmlns:m="http://schemas.openxmlformats.org/officeDocument/2006/math">
                    <m:r>
                      <a:rPr lang="en-US" b="0" i="1" smtClean="0">
                        <a:latin typeface="Cambria Math" panose="02040503050406030204" pitchFamily="18" charset="0"/>
                      </a:rPr>
                      <m:t>⇒</m:t>
                    </m:r>
                  </m:oMath>
                </a14:m>
                <a:r>
                  <a:rPr lang="en-US" b="1" dirty="0"/>
                  <a:t> </a:t>
                </a:r>
                <a:r>
                  <a:rPr lang="en-US" dirty="0"/>
                  <a:t>maximum expected utility principle.</a:t>
                </a:r>
                <a:endParaRPr lang="en-US" b="1" dirty="0"/>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r="-1930"/>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C6D3668C-74B3-9940-82A1-996DF5941F03}"/>
              </a:ext>
            </a:extLst>
          </p:cNvPr>
          <p:cNvSpPr/>
          <p:nvPr/>
        </p:nvSpPr>
        <p:spPr>
          <a:xfrm>
            <a:off x="2965371" y="3285032"/>
            <a:ext cx="6261258" cy="716262"/>
          </a:xfrm>
          <a:prstGeom prst="wedgeRectCallout">
            <a:avLst>
              <a:gd name="adj1" fmla="val -56867"/>
              <a:gd name="adj2" fmla="val 458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So, if we accept the axioms, then MEU is what we need.</a:t>
            </a:r>
          </a:p>
        </p:txBody>
      </p:sp>
      <p:sp>
        <p:nvSpPr>
          <p:cNvPr id="6" name="Footer Placeholder 5">
            <a:extLst>
              <a:ext uri="{FF2B5EF4-FFF2-40B4-BE49-F238E27FC236}">
                <a16:creationId xmlns:a16="http://schemas.microsoft.com/office/drawing/2014/main" id="{53E1D6B9-B5CF-1F12-D0C2-733BBF216431}"/>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F80347CB-B4F2-735D-A096-7509C153A14B}"/>
              </a:ext>
            </a:extLst>
          </p:cNvPr>
          <p:cNvSpPr>
            <a:spLocks noGrp="1"/>
          </p:cNvSpPr>
          <p:nvPr>
            <p:ph type="sldNum" sz="quarter" idx="12"/>
          </p:nvPr>
        </p:nvSpPr>
        <p:spPr/>
        <p:txBody>
          <a:bodyPr/>
          <a:lstStyle/>
          <a:p>
            <a:fld id="{A2060099-932A-9345-A983-616282D95534}" type="slidenum">
              <a:rPr lang="en-US" smtClean="0"/>
              <a:t>24</a:t>
            </a:fld>
            <a:endParaRPr lang="en-US"/>
          </a:p>
        </p:txBody>
      </p:sp>
    </p:spTree>
    <p:extLst>
      <p:ext uri="{BB962C8B-B14F-4D97-AF65-F5344CB8AC3E}">
        <p14:creationId xmlns:p14="http://schemas.microsoft.com/office/powerpoint/2010/main" val="35556281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Our Agent’s Utility vs Our Own</a:t>
            </a:r>
          </a:p>
        </p:txBody>
      </p:sp>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a:xfrm>
            <a:off x="838201" y="1825625"/>
            <a:ext cx="5257800" cy="4351338"/>
          </a:xfrm>
        </p:spPr>
        <p:txBody>
          <a:bodyPr>
            <a:normAutofit lnSpcReduction="10000"/>
          </a:bodyPr>
          <a:lstStyle/>
          <a:p>
            <a:pPr marL="0" indent="0">
              <a:buNone/>
            </a:pPr>
            <a:r>
              <a:rPr lang="en-US" b="1" dirty="0"/>
              <a:t>Value Alignment Problem</a:t>
            </a:r>
          </a:p>
          <a:p>
            <a:r>
              <a:rPr lang="en-US" dirty="0"/>
              <a:t>Need to be very careful &amp; thoughtful about utility definitions!</a:t>
            </a:r>
          </a:p>
          <a:p>
            <a:r>
              <a:rPr lang="en-US" dirty="0"/>
              <a:t>Difficult to capture all societal norms</a:t>
            </a:r>
          </a:p>
          <a:p>
            <a:r>
              <a:rPr lang="en-US" dirty="0"/>
              <a:t>Famous example: paperclip maximizer (Bostrom 2003)</a:t>
            </a:r>
          </a:p>
          <a:p>
            <a:r>
              <a:rPr lang="en-US" dirty="0"/>
              <a:t>Right: another example (</a:t>
            </a:r>
            <a:r>
              <a:rPr lang="en-US" dirty="0" err="1"/>
              <a:t>OpenAI</a:t>
            </a:r>
            <a:r>
              <a:rPr lang="en-US" dirty="0"/>
              <a:t> 2016)</a:t>
            </a:r>
          </a:p>
        </p:txBody>
      </p:sp>
      <p:pic>
        <p:nvPicPr>
          <p:cNvPr id="4" name="Online Media 3" descr="CoastRunners 7">
            <a:hlinkClick r:id="" action="ppaction://media"/>
            <a:extLst>
              <a:ext uri="{FF2B5EF4-FFF2-40B4-BE49-F238E27FC236}">
                <a16:creationId xmlns:a16="http://schemas.microsoft.com/office/drawing/2014/main" id="{A980DA36-3D75-FB40-BB78-6B2715F92580}"/>
              </a:ext>
            </a:extLst>
          </p:cNvPr>
          <p:cNvPicPr>
            <a:picLocks noRot="1" noChangeAspect="1"/>
          </p:cNvPicPr>
          <p:nvPr>
            <a:videoFile r:link="rId1"/>
          </p:nvPr>
        </p:nvPicPr>
        <p:blipFill>
          <a:blip r:embed="rId4"/>
          <a:stretch>
            <a:fillRect/>
          </a:stretch>
        </p:blipFill>
        <p:spPr>
          <a:xfrm>
            <a:off x="6259101" y="1870075"/>
            <a:ext cx="5259973" cy="3944980"/>
          </a:xfrm>
          <a:prstGeom prst="rect">
            <a:avLst/>
          </a:prstGeom>
        </p:spPr>
      </p:pic>
      <p:sp>
        <p:nvSpPr>
          <p:cNvPr id="7" name="Footer Placeholder 6">
            <a:extLst>
              <a:ext uri="{FF2B5EF4-FFF2-40B4-BE49-F238E27FC236}">
                <a16:creationId xmlns:a16="http://schemas.microsoft.com/office/drawing/2014/main" id="{E58F0218-56DC-F28C-BE7C-ACDB0CF8D173}"/>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CB337536-1ADB-4649-9707-813085B1DFC0}"/>
              </a:ext>
            </a:extLst>
          </p:cNvPr>
          <p:cNvSpPr>
            <a:spLocks noGrp="1"/>
          </p:cNvSpPr>
          <p:nvPr>
            <p:ph type="sldNum" sz="quarter" idx="12"/>
          </p:nvPr>
        </p:nvSpPr>
        <p:spPr/>
        <p:txBody>
          <a:bodyPr/>
          <a:lstStyle/>
          <a:p>
            <a:fld id="{A2060099-932A-9345-A983-616282D95534}" type="slidenum">
              <a:rPr lang="en-US" smtClean="0"/>
              <a:t>25</a:t>
            </a:fld>
            <a:endParaRPr lang="en-US"/>
          </a:p>
        </p:txBody>
      </p:sp>
    </p:spTree>
    <p:extLst>
      <p:ext uri="{BB962C8B-B14F-4D97-AF65-F5344CB8AC3E}">
        <p14:creationId xmlns:p14="http://schemas.microsoft.com/office/powerpoint/2010/main" val="70301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Utilities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A </a:t>
                </a:r>
                <a:r>
                  <a:rPr lang="en-US" b="1" dirty="0"/>
                  <a:t>utility</a:t>
                </a:r>
                <a:r>
                  <a:rPr lang="en-US" dirty="0"/>
                  <a:t> for an MRP is a function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e>
                    </m:d>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r>
                  <a:rPr lang="en-US" dirty="0"/>
                  <a:t>.</a:t>
                </a:r>
              </a:p>
              <a:p>
                <a:pPr marL="0" indent="0">
                  <a:buNone/>
                </a:pPr>
                <a:r>
                  <a:rPr lang="en-US" dirty="0"/>
                  <a:t>Utility is “what we really want to maximize.”</a:t>
                </a:r>
              </a:p>
              <a:p>
                <a:pPr marL="0" indent="0">
                  <a:buNone/>
                </a:pPr>
                <a:endParaRPr lang="en-US" dirty="0"/>
              </a:p>
              <a:p>
                <a:pPr marL="0" indent="0">
                  <a:buNone/>
                </a:pPr>
                <a:r>
                  <a:rPr lang="en-US" b="1" dirty="0"/>
                  <a:t>Maximum expected utility (MEU)</a:t>
                </a:r>
                <a:r>
                  <a:rPr lang="en-US" dirty="0"/>
                  <a:t> principle: given two MRPs, a rational agent should prefer the one that has larger </a:t>
                </a:r>
                <a:r>
                  <a:rPr lang="en-US" i="1" dirty="0"/>
                  <a:t>expected utility</a:t>
                </a:r>
                <a:r>
                  <a:rPr lang="en-US" dirty="0"/>
                  <a:t>, where the expectation is over (state, reward) trajectories.</a:t>
                </a:r>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r="-844"/>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050BE8F9-4253-D540-AE86-0168FA6A408D}"/>
              </a:ext>
            </a:extLst>
          </p:cNvPr>
          <p:cNvSpPr/>
          <p:nvPr/>
        </p:nvSpPr>
        <p:spPr>
          <a:xfrm>
            <a:off x="6887183" y="4950373"/>
            <a:ext cx="4013497" cy="819806"/>
          </a:xfrm>
          <a:prstGeom prst="wedgeRectCallout">
            <a:avLst>
              <a:gd name="adj1" fmla="val 16041"/>
              <a:gd name="adj2" fmla="val -6315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Note: for the moment, we’re assuming some distribution over initial states.</a:t>
            </a:r>
          </a:p>
        </p:txBody>
      </p:sp>
      <p:sp>
        <p:nvSpPr>
          <p:cNvPr id="5" name="Oval 4">
            <a:extLst>
              <a:ext uri="{FF2B5EF4-FFF2-40B4-BE49-F238E27FC236}">
                <a16:creationId xmlns:a16="http://schemas.microsoft.com/office/drawing/2014/main" id="{021E37A7-8A50-C849-B078-02EAB4A0CA02}"/>
              </a:ext>
            </a:extLst>
          </p:cNvPr>
          <p:cNvSpPr/>
          <p:nvPr/>
        </p:nvSpPr>
        <p:spPr>
          <a:xfrm>
            <a:off x="6639462" y="4537349"/>
            <a:ext cx="4508938" cy="1647005"/>
          </a:xfrm>
          <a:prstGeom prst="ellipse">
            <a:avLst/>
          </a:prstGeom>
          <a:noFill/>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ectangular Callout 5">
            <a:extLst>
              <a:ext uri="{FF2B5EF4-FFF2-40B4-BE49-F238E27FC236}">
                <a16:creationId xmlns:a16="http://schemas.microsoft.com/office/drawing/2014/main" id="{DBFEE425-8364-C446-8A17-8FE3C6919F6B}"/>
              </a:ext>
            </a:extLst>
          </p:cNvPr>
          <p:cNvSpPr/>
          <p:nvPr/>
        </p:nvSpPr>
        <p:spPr>
          <a:xfrm>
            <a:off x="2396360" y="5000249"/>
            <a:ext cx="3699640" cy="769930"/>
          </a:xfrm>
          <a:prstGeom prst="wedgeRectCallout">
            <a:avLst>
              <a:gd name="adj1" fmla="val 57518"/>
              <a:gd name="adj2" fmla="val -288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But MRPs don’t have an initial state distribution! Let’s revisit…</a:t>
            </a:r>
          </a:p>
        </p:txBody>
      </p:sp>
      <p:sp>
        <p:nvSpPr>
          <p:cNvPr id="8" name="Footer Placeholder 7">
            <a:extLst>
              <a:ext uri="{FF2B5EF4-FFF2-40B4-BE49-F238E27FC236}">
                <a16:creationId xmlns:a16="http://schemas.microsoft.com/office/drawing/2014/main" id="{68B38987-4145-AF17-6FF7-1494574FE164}"/>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4FFBC3DC-6EA6-034B-C7B3-C80254FDA470}"/>
              </a:ext>
            </a:extLst>
          </p:cNvPr>
          <p:cNvSpPr>
            <a:spLocks noGrp="1"/>
          </p:cNvSpPr>
          <p:nvPr>
            <p:ph type="sldNum" sz="quarter" idx="12"/>
          </p:nvPr>
        </p:nvSpPr>
        <p:spPr/>
        <p:txBody>
          <a:bodyPr/>
          <a:lstStyle/>
          <a:p>
            <a:fld id="{A2060099-932A-9345-A983-616282D95534}" type="slidenum">
              <a:rPr lang="en-US" smtClean="0"/>
              <a:t>26</a:t>
            </a:fld>
            <a:endParaRPr lang="en-US"/>
          </a:p>
        </p:txBody>
      </p:sp>
    </p:spTree>
    <p:extLst>
      <p:ext uri="{BB962C8B-B14F-4D97-AF65-F5344CB8AC3E}">
        <p14:creationId xmlns:p14="http://schemas.microsoft.com/office/powerpoint/2010/main" val="2716498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wo Roads Diverged… - The Pulse » Chattanooga&amp;#39;s Weekly Alternative">
            <a:extLst>
              <a:ext uri="{FF2B5EF4-FFF2-40B4-BE49-F238E27FC236}">
                <a16:creationId xmlns:a16="http://schemas.microsoft.com/office/drawing/2014/main" id="{DC236747-15F9-1C47-9500-2B4E5BD4A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2621" y="956441"/>
            <a:ext cx="9406758" cy="47033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55412A-A077-4B4F-ACBD-5A7493EFFBB0}"/>
              </a:ext>
            </a:extLst>
          </p:cNvPr>
          <p:cNvSpPr/>
          <p:nvPr/>
        </p:nvSpPr>
        <p:spPr>
          <a:xfrm>
            <a:off x="2892972" y="2908737"/>
            <a:ext cx="2291256" cy="8198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Lato" panose="020F0502020204030203" pitchFamily="34" charset="77"/>
              </a:rPr>
              <a:t>MRP 1</a:t>
            </a:r>
          </a:p>
        </p:txBody>
      </p:sp>
      <p:sp>
        <p:nvSpPr>
          <p:cNvPr id="6" name="Rectangle 5">
            <a:extLst>
              <a:ext uri="{FF2B5EF4-FFF2-40B4-BE49-F238E27FC236}">
                <a16:creationId xmlns:a16="http://schemas.microsoft.com/office/drawing/2014/main" id="{BB1BE44D-D805-DE4F-BAD3-079E8D4B1DBE}"/>
              </a:ext>
            </a:extLst>
          </p:cNvPr>
          <p:cNvSpPr/>
          <p:nvPr/>
        </p:nvSpPr>
        <p:spPr>
          <a:xfrm>
            <a:off x="6855374" y="2908737"/>
            <a:ext cx="2291256" cy="81980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Lato" panose="020F0502020204030203" pitchFamily="34" charset="77"/>
              </a:rPr>
              <a:t>MRP 2</a:t>
            </a:r>
          </a:p>
        </p:txBody>
      </p:sp>
      <p:sp>
        <p:nvSpPr>
          <p:cNvPr id="5" name="Rectangle 4">
            <a:extLst>
              <a:ext uri="{FF2B5EF4-FFF2-40B4-BE49-F238E27FC236}">
                <a16:creationId xmlns:a16="http://schemas.microsoft.com/office/drawing/2014/main" id="{99393D6A-1D32-ED48-ACC6-67FD46F31FA6}"/>
              </a:ext>
            </a:extLst>
          </p:cNvPr>
          <p:cNvSpPr/>
          <p:nvPr/>
        </p:nvSpPr>
        <p:spPr>
          <a:xfrm>
            <a:off x="2892972" y="3879630"/>
            <a:ext cx="2291256" cy="9551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Lato" panose="020F0502020204030203" pitchFamily="34" charset="77"/>
              </a:rPr>
              <a:t>Initial state 1</a:t>
            </a:r>
          </a:p>
        </p:txBody>
      </p:sp>
      <p:sp>
        <p:nvSpPr>
          <p:cNvPr id="7" name="Rectangle 6">
            <a:extLst>
              <a:ext uri="{FF2B5EF4-FFF2-40B4-BE49-F238E27FC236}">
                <a16:creationId xmlns:a16="http://schemas.microsoft.com/office/drawing/2014/main" id="{4771D0B4-F1B8-2747-9858-B8DE2F6F7562}"/>
              </a:ext>
            </a:extLst>
          </p:cNvPr>
          <p:cNvSpPr/>
          <p:nvPr/>
        </p:nvSpPr>
        <p:spPr>
          <a:xfrm>
            <a:off x="6855374" y="3879630"/>
            <a:ext cx="2291256" cy="95512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a:latin typeface="Lato" panose="020F0502020204030203" pitchFamily="34" charset="77"/>
              </a:rPr>
              <a:t>Initial state 2</a:t>
            </a:r>
          </a:p>
        </p:txBody>
      </p:sp>
      <p:sp>
        <p:nvSpPr>
          <p:cNvPr id="3" name="Footer Placeholder 2">
            <a:extLst>
              <a:ext uri="{FF2B5EF4-FFF2-40B4-BE49-F238E27FC236}">
                <a16:creationId xmlns:a16="http://schemas.microsoft.com/office/drawing/2014/main" id="{507A1AAE-11E0-A814-7E7A-6E42AD9212F0}"/>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42F40918-25AA-490B-55D1-8A5E3773B250}"/>
              </a:ext>
            </a:extLst>
          </p:cNvPr>
          <p:cNvSpPr>
            <a:spLocks noGrp="1"/>
          </p:cNvSpPr>
          <p:nvPr>
            <p:ph type="sldNum" sz="quarter" idx="12"/>
          </p:nvPr>
        </p:nvSpPr>
        <p:spPr/>
        <p:txBody>
          <a:bodyPr/>
          <a:lstStyle/>
          <a:p>
            <a:fld id="{A2060099-932A-9345-A983-616282D95534}" type="slidenum">
              <a:rPr lang="en-US" smtClean="0"/>
              <a:t>27</a:t>
            </a:fld>
            <a:endParaRPr lang="en-US"/>
          </a:p>
        </p:txBody>
      </p:sp>
    </p:spTree>
    <p:extLst>
      <p:ext uri="{BB962C8B-B14F-4D97-AF65-F5344CB8AC3E}">
        <p14:creationId xmlns:p14="http://schemas.microsoft.com/office/powerpoint/2010/main" val="3424773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Value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p:txBody>
              <a:bodyPr>
                <a:normAutofit/>
              </a:bodyPr>
              <a:lstStyle/>
              <a:p>
                <a:pPr marL="0" indent="0">
                  <a:buNone/>
                </a:pPr>
                <a:r>
                  <a:rPr lang="en-US" dirty="0"/>
                  <a:t>The </a:t>
                </a:r>
                <a:r>
                  <a:rPr lang="en-US" b="1" dirty="0"/>
                  <a:t>value function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sSubSup>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ℝ</m:t>
                    </m:r>
                  </m:oMath>
                </a14:m>
                <a:r>
                  <a:rPr lang="en-US" dirty="0"/>
                  <a:t> for an MRP and utility gives the </a:t>
                </a:r>
                <a:r>
                  <a:rPr lang="en-US" i="1" dirty="0"/>
                  <a:t>expected conditional utility </a:t>
                </a:r>
                <a:r>
                  <a:rPr lang="en-US" dirty="0"/>
                  <a:t>for starting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a:t>
                </a:r>
              </a:p>
              <a:p>
                <a:pPr marL="0" indent="0" algn="ctr">
                  <a:buNone/>
                </a:pPr>
                <a:br>
                  <a:rPr lang="en-US" dirty="0"/>
                </a:b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𝐻</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sub>
                      </m:sSub>
                      <m:r>
                        <a:rPr lang="en-US" b="0" i="1" smtClean="0">
                          <a:latin typeface="Cambria Math" panose="02040503050406030204" pitchFamily="18" charset="0"/>
                        </a:rPr>
                        <m:t>[</m:t>
                      </m:r>
                      <m:r>
                        <a:rPr lang="en-US" b="0" i="1" smtClean="0">
                          <a:latin typeface="Cambria Math" panose="02040503050406030204" pitchFamily="18" charset="0"/>
                        </a:rPr>
                        <m:t>𝑈</m:t>
                      </m:r>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b="0" i="1" smtClean="0">
                              <a:latin typeface="Cambria Math" panose="02040503050406030204" pitchFamily="18" charset="0"/>
                            </a:rPr>
                            <m:t>+2</m:t>
                          </m:r>
                        </m:sub>
                      </m:sSub>
                      <m:r>
                        <a:rPr lang="en-US" i="1">
                          <a:latin typeface="Cambria Math" panose="02040503050406030204" pitchFamily="18" charset="0"/>
                        </a:rPr>
                        <m:t>…</m:t>
                      </m:r>
                      <m:r>
                        <a:rPr lang="en-US" b="0" i="1" smtClean="0">
                          <a:latin typeface="Cambria Math" panose="02040503050406030204" pitchFamily="18" charset="0"/>
                        </a:rPr>
                        <m:t>)</m:t>
                      </m:r>
                      <m:r>
                        <a:rPr lang="en-US"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blipFill>
                <a:blip r:embed="rId2"/>
                <a:stretch>
                  <a:fillRect l="-1206" t="-1744"/>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CC614F88-35D0-FF7D-74FD-F0432E85410D}"/>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CE35E524-7E7D-907F-E0AD-CE51C3D94401}"/>
              </a:ext>
            </a:extLst>
          </p:cNvPr>
          <p:cNvSpPr>
            <a:spLocks noGrp="1"/>
          </p:cNvSpPr>
          <p:nvPr>
            <p:ph type="sldNum" sz="quarter" idx="12"/>
          </p:nvPr>
        </p:nvSpPr>
        <p:spPr/>
        <p:txBody>
          <a:bodyPr/>
          <a:lstStyle/>
          <a:p>
            <a:fld id="{A2060099-932A-9345-A983-616282D95534}" type="slidenum">
              <a:rPr lang="en-US" smtClean="0"/>
              <a:t>28</a:t>
            </a:fld>
            <a:endParaRPr lang="en-US"/>
          </a:p>
        </p:txBody>
      </p:sp>
    </p:spTree>
    <p:extLst>
      <p:ext uri="{BB962C8B-B14F-4D97-AF65-F5344CB8AC3E}">
        <p14:creationId xmlns:p14="http://schemas.microsoft.com/office/powerpoint/2010/main" val="818909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EFE0-AF7E-AB43-98DB-1D7C213AC59B}"/>
              </a:ext>
            </a:extLst>
          </p:cNvPr>
          <p:cNvSpPr>
            <a:spLocks noGrp="1"/>
          </p:cNvSpPr>
          <p:nvPr>
            <p:ph type="title"/>
          </p:nvPr>
        </p:nvSpPr>
        <p:spPr/>
        <p:txBody>
          <a:bodyPr/>
          <a:lstStyle/>
          <a:p>
            <a:r>
              <a:rPr lang="en-US" dirty="0"/>
              <a:t>Revised MEU for MRPs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08B9CE-9E16-DC44-8BD0-26EAA43B9582}"/>
                  </a:ext>
                </a:extLst>
              </p:cNvPr>
              <p:cNvSpPr>
                <a:spLocks noGrp="1"/>
              </p:cNvSpPr>
              <p:nvPr>
                <p:ph idx="1"/>
              </p:nvPr>
            </p:nvSpPr>
            <p:spPr/>
            <p:txBody>
              <a:bodyPr/>
              <a:lstStyle/>
              <a:p>
                <a:pPr marL="0" indent="0">
                  <a:buNone/>
                </a:pPr>
                <a:r>
                  <a:rPr lang="en-US" dirty="0"/>
                  <a:t>Given two MRPs with the same state space </a:t>
                </a:r>
                <a14:m>
                  <m:oMath xmlns:m="http://schemas.openxmlformats.org/officeDocument/2006/math">
                    <m:r>
                      <a:rPr lang="en-US" b="0" i="1" smtClean="0">
                        <a:latin typeface="Cambria Math" panose="02040503050406030204" pitchFamily="18" charset="0"/>
                      </a:rPr>
                      <m:t>𝒮</m:t>
                    </m:r>
                  </m:oMath>
                </a14:m>
                <a:r>
                  <a:rPr lang="en-US" dirty="0"/>
                  <a:t>, 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1</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𝑡</m:t>
                        </m:r>
                      </m:sub>
                      <m:sup>
                        <m:r>
                          <a:rPr lang="en-US" b="0" i="1" smtClean="0">
                            <a:latin typeface="Cambria Math" panose="02040503050406030204" pitchFamily="18" charset="0"/>
                          </a:rPr>
                          <m:t>2</m:t>
                        </m:r>
                      </m:sup>
                    </m:sSubSup>
                  </m:oMath>
                </a14:m>
                <a:r>
                  <a:rPr lang="en-US" dirty="0"/>
                  <a:t> be the respective value functions.</a:t>
                </a:r>
              </a:p>
              <a:p>
                <a:pPr marL="0" indent="0">
                  <a:buNone/>
                </a:pPr>
                <a:endParaRPr lang="en-US" dirty="0"/>
              </a:p>
              <a:p>
                <a:pPr marL="0" indent="0">
                  <a:buNone/>
                </a:pPr>
                <a:r>
                  <a:rPr lang="en-US" b="1" dirty="0"/>
                  <a:t>Revised MEU</a:t>
                </a:r>
                <a:r>
                  <a:rPr lang="en-US" dirty="0"/>
                  <a:t>: MRP 1 </a:t>
                </a:r>
                <a14:m>
                  <m:oMath xmlns:m="http://schemas.openxmlformats.org/officeDocument/2006/math">
                    <m:r>
                      <a:rPr lang="en-US" b="0" i="1" smtClean="0">
                        <a:latin typeface="Cambria Math" panose="02040503050406030204" pitchFamily="18" charset="0"/>
                      </a:rPr>
                      <m:t>≥</m:t>
                    </m:r>
                  </m:oMath>
                </a14:m>
                <a:r>
                  <a:rPr lang="en-US" dirty="0"/>
                  <a:t> MRP 2 if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F508B9CE-9E16-DC44-8BD0-26EAA43B9582}"/>
                  </a:ext>
                </a:extLst>
              </p:cNvPr>
              <p:cNvSpPr>
                <a:spLocks noGrp="1" noRot="1" noChangeAspect="1" noMove="1" noResize="1" noEditPoints="1" noAdjustHandles="1" noChangeArrowheads="1" noChangeShapeType="1" noTextEdit="1"/>
              </p:cNvSpPr>
              <p:nvPr>
                <p:ph idx="1"/>
              </p:nvPr>
            </p:nvSpPr>
            <p:spPr>
              <a:blipFill>
                <a:blip r:embed="rId3"/>
                <a:stretch>
                  <a:fillRect l="-1206" t="-2616" r="-72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3639D0A-8A4C-F84C-9686-6EF88F47DE6D}"/>
              </a:ext>
            </a:extLst>
          </p:cNvPr>
          <p:cNvSpPr txBox="1"/>
          <p:nvPr/>
        </p:nvSpPr>
        <p:spPr>
          <a:xfrm>
            <a:off x="838200" y="4582509"/>
            <a:ext cx="10515600" cy="830997"/>
          </a:xfrm>
          <a:prstGeom prst="rect">
            <a:avLst/>
          </a:prstGeom>
          <a:noFill/>
        </p:spPr>
        <p:txBody>
          <a:bodyPr wrap="square" rtlCol="0">
            <a:spAutoFit/>
          </a:bodyPr>
          <a:lstStyle/>
          <a:p>
            <a:pPr algn="ctr"/>
            <a:r>
              <a:rPr lang="en-US" sz="2400" dirty="0">
                <a:latin typeface="Lato" panose="020F0502020204030203" pitchFamily="34" charset="77"/>
              </a:rPr>
              <a:t>“I prefer MRP 1 over MRP2 (or am indifferent) if for any time and state, the expected conditional utility for MRP1 is at least that of MRP2.”</a:t>
            </a:r>
          </a:p>
        </p:txBody>
      </p:sp>
      <p:sp>
        <p:nvSpPr>
          <p:cNvPr id="6" name="Footer Placeholder 5">
            <a:extLst>
              <a:ext uri="{FF2B5EF4-FFF2-40B4-BE49-F238E27FC236}">
                <a16:creationId xmlns:a16="http://schemas.microsoft.com/office/drawing/2014/main" id="{574923EE-8937-6523-0F21-BE1B985746F5}"/>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CECE2532-AF44-6504-76C8-2DCFC7A2C232}"/>
              </a:ext>
            </a:extLst>
          </p:cNvPr>
          <p:cNvSpPr>
            <a:spLocks noGrp="1"/>
          </p:cNvSpPr>
          <p:nvPr>
            <p:ph type="sldNum" sz="quarter" idx="12"/>
          </p:nvPr>
        </p:nvSpPr>
        <p:spPr/>
        <p:txBody>
          <a:bodyPr/>
          <a:lstStyle/>
          <a:p>
            <a:fld id="{A2060099-932A-9345-A983-616282D95534}" type="slidenum">
              <a:rPr lang="en-US" smtClean="0"/>
              <a:t>29</a:t>
            </a:fld>
            <a:endParaRPr lang="en-US"/>
          </a:p>
        </p:txBody>
      </p:sp>
    </p:spTree>
    <p:extLst>
      <p:ext uri="{BB962C8B-B14F-4D97-AF65-F5344CB8AC3E}">
        <p14:creationId xmlns:p14="http://schemas.microsoft.com/office/powerpoint/2010/main" val="252550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p:txBody>
          <a:bodyPr/>
          <a:lstStyle/>
          <a:p>
            <a:r>
              <a:rPr lang="en-US" dirty="0">
                <a:latin typeface="Lato" panose="020F0502020204030203" pitchFamily="34" charset="77"/>
              </a:rPr>
              <a:t>Markov Chains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B6EA5-EA64-8B47-AB27-E55408DDB76E}"/>
                  </a:ext>
                </a:extLst>
              </p:cNvPr>
              <p:cNvSpPr>
                <a:spLocks noGrp="1"/>
              </p:cNvSpPr>
              <p:nvPr>
                <p:ph idx="1"/>
              </p:nvPr>
            </p:nvSpPr>
            <p:spPr/>
            <p:txBody>
              <a:bodyPr/>
              <a:lstStyle/>
              <a:p>
                <a:pPr marL="0" indent="0">
                  <a:buNone/>
                </a:pPr>
                <a:r>
                  <a:rPr lang="en-US" b="1" dirty="0">
                    <a:latin typeface="Lato" panose="020F0502020204030203" pitchFamily="34" charset="77"/>
                  </a:rPr>
                  <a:t>Markov chain</a:t>
                </a:r>
                <a:r>
                  <a:rPr lang="en-US" dirty="0">
                    <a:latin typeface="Lato" panose="020F0502020204030203" pitchFamily="34" charset="77"/>
                  </a:rPr>
                  <a:t>: sequence of random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latin typeface="Lato" panose="020F0502020204030203" pitchFamily="34" charset="77"/>
                  </a:rPr>
                  <a:t>with the same domain </a:t>
                </a:r>
                <a14:m>
                  <m:oMath xmlns:m="http://schemas.openxmlformats.org/officeDocument/2006/math">
                    <m:r>
                      <a:rPr lang="en-US" b="0" i="1" smtClean="0">
                        <a:latin typeface="Cambria Math" panose="02040503050406030204" pitchFamily="18" charset="0"/>
                      </a:rPr>
                      <m:t>𝒮</m:t>
                    </m:r>
                  </m:oMath>
                </a14:m>
                <a:r>
                  <a:rPr lang="en-US" dirty="0">
                    <a:latin typeface="Lato" panose="020F0502020204030203" pitchFamily="34" charset="77"/>
                  </a:rPr>
                  <a:t> </a:t>
                </a:r>
                <a:r>
                  <a:rPr lang="en-US" dirty="0" err="1">
                    <a:latin typeface="Lato" panose="020F0502020204030203" pitchFamily="34" charset="77"/>
                  </a:rPr>
                  <a:t>s.t.</a:t>
                </a:r>
                <a:r>
                  <a:rPr lang="en-US" dirty="0">
                    <a:latin typeface="Lato" panose="020F0502020204030203" pitchFamily="34" charset="77"/>
                  </a:rPr>
                  <a:t> </a:t>
                </a:r>
                <a:r>
                  <a:rPr lang="en-US" b="1" dirty="0">
                    <a:latin typeface="Lato" panose="020F0502020204030203" pitchFamily="34" charset="77"/>
                  </a:rPr>
                  <a:t>Markov property </a:t>
                </a:r>
                <a:r>
                  <a:rPr lang="en-US" dirty="0">
                    <a:latin typeface="Lato" panose="020F0502020204030203" pitchFamily="34" charset="77"/>
                  </a:rPr>
                  <a:t>holds:</a:t>
                </a:r>
              </a:p>
              <a:p>
                <a:pPr marL="0" indent="0">
                  <a:buNone/>
                </a:pPr>
                <a:r>
                  <a:rPr lang="en-US" dirty="0">
                    <a:latin typeface="Lato" panose="020F0502020204030203" pitchFamily="34" charset="77"/>
                  </a:rPr>
                  <a:t>  </a:t>
                </a:r>
                <a:endParaRPr lang="en-US" i="1" dirty="0">
                  <a:latin typeface="Lato" panose="020F0502020204030203" pitchFamily="34" charset="77"/>
                </a:endParaRPr>
              </a:p>
              <a:p>
                <a:pPr marL="0" indent="0">
                  <a:buNone/>
                </a:pPr>
                <a:r>
                  <a:rPr lang="en-US" i="1" dirty="0">
                    <a:latin typeface="Lato" panose="020F0502020204030203" pitchFamily="34" charset="77"/>
                  </a:rPr>
                  <a:t> for all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≥0.   </m:t>
                    </m:r>
                    <m:r>
                      <a:rPr lang="en-US" b="0" i="1" smtClean="0">
                        <a:latin typeface="Cambria Math" panose="02040503050406030204" pitchFamily="18" charset="0"/>
                      </a:rPr>
                      <m:t>𝑃</m:t>
                    </m:r>
                    <m:d>
                      <m:dPr>
                        <m:sep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m:t>
                        </m:r>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r>
                  <a:rPr lang="en-US" b="0" i="1" dirty="0">
                    <a:latin typeface="Lato" panose="020F0502020204030203" pitchFamily="34" charset="77"/>
                  </a:rPr>
                  <a:t>.</a:t>
                </a:r>
              </a:p>
              <a:p>
                <a:pPr marL="0" indent="0">
                  <a:buNone/>
                </a:pPr>
                <a:endParaRPr lang="en-US" i="1" dirty="0">
                  <a:latin typeface="Lato" panose="020F0502020204030203" pitchFamily="34" charset="77"/>
                </a:endParaRPr>
              </a:p>
              <a:p>
                <a:pPr marL="0" indent="0">
                  <a:buNone/>
                </a:pPr>
                <a:r>
                  <a:rPr lang="en-US" dirty="0">
                    <a:latin typeface="Lato" panose="020F0502020204030203" pitchFamily="34" charset="77"/>
                  </a:rPr>
                  <a:t>“The future is independent of the past given the present.”</a:t>
                </a:r>
              </a:p>
            </p:txBody>
          </p:sp>
        </mc:Choice>
        <mc:Fallback xmlns="">
          <p:sp>
            <p:nvSpPr>
              <p:cNvPr id="3" name="Content Placeholder 2">
                <a:extLst>
                  <a:ext uri="{FF2B5EF4-FFF2-40B4-BE49-F238E27FC236}">
                    <a16:creationId xmlns:a16="http://schemas.microsoft.com/office/drawing/2014/main" id="{D43B6EA5-EA64-8B47-AB27-E55408DDB76E}"/>
                  </a:ext>
                </a:extLst>
              </p:cNvPr>
              <p:cNvSpPr>
                <a:spLocks noGrp="1" noRot="1" noChangeAspect="1" noMove="1" noResize="1" noEditPoints="1" noAdjustHandles="1" noChangeArrowheads="1" noChangeShapeType="1" noTextEdit="1"/>
              </p:cNvSpPr>
              <p:nvPr>
                <p:ph idx="1"/>
              </p:nvPr>
            </p:nvSpPr>
            <p:spPr>
              <a:blipFill>
                <a:blip r:embed="rId2"/>
                <a:stretch>
                  <a:fillRect l="-1206" t="-2616" r="-1568"/>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50CC067-D2C6-5D54-981B-6BEFE0372D06}"/>
              </a:ext>
            </a:extLst>
          </p:cNvPr>
          <p:cNvSpPr>
            <a:spLocks noGrp="1"/>
          </p:cNvSpPr>
          <p:nvPr>
            <p:ph type="ftr" sz="quarter" idx="11"/>
          </p:nvPr>
        </p:nvSpPr>
        <p:spPr/>
        <p:txBody>
          <a:bodyPr/>
          <a:lstStyle/>
          <a:p>
            <a:r>
              <a:rPr lang="en-US" dirty="0"/>
              <a:t>Tom Silver - Princeton University - Fall 2025</a:t>
            </a:r>
          </a:p>
        </p:txBody>
      </p:sp>
      <p:sp>
        <p:nvSpPr>
          <p:cNvPr id="6" name="Slide Number Placeholder 5">
            <a:extLst>
              <a:ext uri="{FF2B5EF4-FFF2-40B4-BE49-F238E27FC236}">
                <a16:creationId xmlns:a16="http://schemas.microsoft.com/office/drawing/2014/main" id="{DA70E362-FFB2-E02E-BFCB-25E389EC6BBA}"/>
              </a:ext>
            </a:extLst>
          </p:cNvPr>
          <p:cNvSpPr>
            <a:spLocks noGrp="1"/>
          </p:cNvSpPr>
          <p:nvPr>
            <p:ph type="sldNum" sz="quarter" idx="12"/>
          </p:nvPr>
        </p:nvSpPr>
        <p:spPr/>
        <p:txBody>
          <a:bodyPr/>
          <a:lstStyle/>
          <a:p>
            <a:fld id="{A2060099-932A-9345-A983-616282D95534}" type="slidenum">
              <a:rPr lang="en-US" smtClean="0"/>
              <a:t>3</a:t>
            </a:fld>
            <a:endParaRPr lang="en-US"/>
          </a:p>
        </p:txBody>
      </p:sp>
    </p:spTree>
    <p:extLst>
      <p:ext uri="{BB962C8B-B14F-4D97-AF65-F5344CB8AC3E}">
        <p14:creationId xmlns:p14="http://schemas.microsoft.com/office/powerpoint/2010/main" val="2548855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EFE0-AF7E-AB43-98DB-1D7C213AC59B}"/>
              </a:ext>
            </a:extLst>
          </p:cNvPr>
          <p:cNvSpPr>
            <a:spLocks noGrp="1"/>
          </p:cNvSpPr>
          <p:nvPr>
            <p:ph type="title"/>
          </p:nvPr>
        </p:nvSpPr>
        <p:spPr/>
        <p:txBody>
          <a:bodyPr/>
          <a:lstStyle/>
          <a:p>
            <a:r>
              <a:rPr lang="en-US" dirty="0"/>
              <a:t>Revised MEU for MRPs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08B9CE-9E16-DC44-8BD0-26EAA43B9582}"/>
                  </a:ext>
                </a:extLst>
              </p:cNvPr>
              <p:cNvSpPr>
                <a:spLocks noGrp="1"/>
              </p:cNvSpPr>
              <p:nvPr>
                <p:ph idx="1"/>
              </p:nvPr>
            </p:nvSpPr>
            <p:spPr/>
            <p:txBody>
              <a:bodyPr/>
              <a:lstStyle/>
              <a:p>
                <a:pPr marL="0" indent="0">
                  <a:buNone/>
                </a:pPr>
                <a:r>
                  <a:rPr lang="en-US" dirty="0"/>
                  <a:t>Given two MRPs with the same state space </a:t>
                </a:r>
                <a14:m>
                  <m:oMath xmlns:m="http://schemas.openxmlformats.org/officeDocument/2006/math">
                    <m:r>
                      <a:rPr lang="en-US" b="0" i="1" smtClean="0">
                        <a:latin typeface="Cambria Math" panose="02040503050406030204" pitchFamily="18" charset="0"/>
                      </a:rPr>
                      <m:t>𝒮</m:t>
                    </m:r>
                  </m:oMath>
                </a14:m>
                <a:r>
                  <a:rPr lang="en-US" dirty="0"/>
                  <a:t>, let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1</m:t>
                        </m:r>
                      </m:sup>
                    </m:sSubSup>
                    <m:r>
                      <a:rPr lang="en-US" b="0" i="0" smtClean="0">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𝑡</m:t>
                        </m:r>
                      </m:sub>
                      <m:sup>
                        <m:r>
                          <a:rPr lang="en-US" b="0" i="1" smtClean="0">
                            <a:latin typeface="Cambria Math" panose="02040503050406030204" pitchFamily="18" charset="0"/>
                          </a:rPr>
                          <m:t>2</m:t>
                        </m:r>
                      </m:sup>
                    </m:sSubSup>
                  </m:oMath>
                </a14:m>
                <a:r>
                  <a:rPr lang="en-US" dirty="0"/>
                  <a:t> be the respective value functions.</a:t>
                </a:r>
              </a:p>
              <a:p>
                <a:pPr marL="0" indent="0">
                  <a:buNone/>
                </a:pPr>
                <a:endParaRPr lang="en-US" dirty="0"/>
              </a:p>
              <a:p>
                <a:pPr marL="0" indent="0">
                  <a:buNone/>
                </a:pPr>
                <a:r>
                  <a:rPr lang="en-US" b="1" dirty="0"/>
                  <a:t>Revised MEU</a:t>
                </a:r>
                <a:r>
                  <a:rPr lang="en-US" dirty="0"/>
                  <a:t>: MRP 1 </a:t>
                </a:r>
                <a14:m>
                  <m:oMath xmlns:m="http://schemas.openxmlformats.org/officeDocument/2006/math">
                    <m:r>
                      <a:rPr lang="en-US" b="0" i="1" smtClean="0">
                        <a:latin typeface="Cambria Math" panose="02040503050406030204" pitchFamily="18" charset="0"/>
                      </a:rPr>
                      <m:t>≥</m:t>
                    </m:r>
                  </m:oMath>
                </a14:m>
                <a:r>
                  <a:rPr lang="en-US" dirty="0"/>
                  <a:t> MRP 2 if </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𝑠</m:t>
                    </m:r>
                    <m:r>
                      <a:rPr lang="en-US" b="0" i="1" smtClean="0">
                        <a:latin typeface="Cambria Math" panose="02040503050406030204" pitchFamily="18" charset="0"/>
                      </a:rPr>
                      <m:t>. </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1</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oMath>
                </a14:m>
                <a:r>
                  <a:rPr lang="en-US" dirty="0"/>
                  <a:t>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dirty="0"/>
                  <a:t>.</a:t>
                </a:r>
              </a:p>
            </p:txBody>
          </p:sp>
        </mc:Choice>
        <mc:Fallback xmlns="">
          <p:sp>
            <p:nvSpPr>
              <p:cNvPr id="3" name="Content Placeholder 2">
                <a:extLst>
                  <a:ext uri="{FF2B5EF4-FFF2-40B4-BE49-F238E27FC236}">
                    <a16:creationId xmlns:a16="http://schemas.microsoft.com/office/drawing/2014/main" id="{F508B9CE-9E16-DC44-8BD0-26EAA43B9582}"/>
                  </a:ext>
                </a:extLst>
              </p:cNvPr>
              <p:cNvSpPr>
                <a:spLocks noGrp="1" noRot="1" noChangeAspect="1" noMove="1" noResize="1" noEditPoints="1" noAdjustHandles="1" noChangeArrowheads="1" noChangeShapeType="1" noTextEdit="1"/>
              </p:cNvSpPr>
              <p:nvPr>
                <p:ph idx="1"/>
              </p:nvPr>
            </p:nvSpPr>
            <p:spPr>
              <a:blipFill>
                <a:blip r:embed="rId3"/>
                <a:stretch>
                  <a:fillRect l="-1206" t="-2616" r="-724"/>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C3639D0A-8A4C-F84C-9686-6EF88F47DE6D}"/>
              </a:ext>
            </a:extLst>
          </p:cNvPr>
          <p:cNvSpPr txBox="1"/>
          <p:nvPr/>
        </p:nvSpPr>
        <p:spPr>
          <a:xfrm>
            <a:off x="838200" y="4582509"/>
            <a:ext cx="10515600" cy="830997"/>
          </a:xfrm>
          <a:prstGeom prst="rect">
            <a:avLst/>
          </a:prstGeom>
          <a:noFill/>
        </p:spPr>
        <p:txBody>
          <a:bodyPr wrap="square" rtlCol="0">
            <a:spAutoFit/>
          </a:bodyPr>
          <a:lstStyle/>
          <a:p>
            <a:pPr algn="ctr"/>
            <a:r>
              <a:rPr lang="en-US" sz="2400" dirty="0">
                <a:latin typeface="Lato" panose="020F0502020204030203" pitchFamily="34" charset="77"/>
              </a:rPr>
              <a:t>“I prefer MRP 1 over MRP2 (or am indifferent) if for any time and state, the expected conditional utility for MRP1 is at least that of MRP2.”</a:t>
            </a:r>
          </a:p>
        </p:txBody>
      </p:sp>
      <p:sp>
        <p:nvSpPr>
          <p:cNvPr id="6" name="Rectangular Callout 5">
            <a:extLst>
              <a:ext uri="{FF2B5EF4-FFF2-40B4-BE49-F238E27FC236}">
                <a16:creationId xmlns:a16="http://schemas.microsoft.com/office/drawing/2014/main" id="{4C067F6E-F0D9-B74F-9A9F-1F6517C0C187}"/>
              </a:ext>
            </a:extLst>
          </p:cNvPr>
          <p:cNvSpPr/>
          <p:nvPr/>
        </p:nvSpPr>
        <p:spPr>
          <a:xfrm>
            <a:off x="6768941" y="3877440"/>
            <a:ext cx="3699640" cy="570132"/>
          </a:xfrm>
          <a:prstGeom prst="wedgeRectCallout">
            <a:avLst>
              <a:gd name="adj1" fmla="val -57823"/>
              <a:gd name="adj2" fmla="val -4111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How to evaluate in practice?</a:t>
            </a:r>
          </a:p>
        </p:txBody>
      </p:sp>
      <p:sp>
        <p:nvSpPr>
          <p:cNvPr id="7" name="Footer Placeholder 6">
            <a:extLst>
              <a:ext uri="{FF2B5EF4-FFF2-40B4-BE49-F238E27FC236}">
                <a16:creationId xmlns:a16="http://schemas.microsoft.com/office/drawing/2014/main" id="{BAC51F80-BAF8-51B6-603E-BDA4B7FB0AAF}"/>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55F209B4-7B79-BDB2-EAB1-0B52FA75CE4E}"/>
              </a:ext>
            </a:extLst>
          </p:cNvPr>
          <p:cNvSpPr>
            <a:spLocks noGrp="1"/>
          </p:cNvSpPr>
          <p:nvPr>
            <p:ph type="sldNum" sz="quarter" idx="12"/>
          </p:nvPr>
        </p:nvSpPr>
        <p:spPr/>
        <p:txBody>
          <a:bodyPr/>
          <a:lstStyle/>
          <a:p>
            <a:fld id="{A2060099-932A-9345-A983-616282D95534}" type="slidenum">
              <a:rPr lang="en-US" smtClean="0"/>
              <a:t>30</a:t>
            </a:fld>
            <a:endParaRPr lang="en-US"/>
          </a:p>
        </p:txBody>
      </p:sp>
    </p:spTree>
    <p:extLst>
      <p:ext uri="{BB962C8B-B14F-4D97-AF65-F5344CB8AC3E}">
        <p14:creationId xmlns:p14="http://schemas.microsoft.com/office/powerpoint/2010/main" val="2919427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Additive Utility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We will now focus on </a:t>
                </a:r>
                <a:r>
                  <a:rPr lang="en-US" i="1" dirty="0"/>
                  <a:t>additive</a:t>
                </a:r>
                <a:r>
                  <a:rPr lang="en-US" dirty="0"/>
                  <a:t> utility functions:</a:t>
                </a:r>
                <a:br>
                  <a:rPr lang="en-US" dirty="0"/>
                </a:br>
                <a:endParaRPr lang="en-US" dirty="0"/>
              </a:p>
              <a:p>
                <a:r>
                  <a:rPr lang="en-US" dirty="0"/>
                  <a:t>Finite horizon: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𝐻</m:t>
                            </m:r>
                          </m:sub>
                        </m:sSub>
                      </m:e>
                    </m:d>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nary>
                    <m:r>
                      <a:rPr lang="en-US" b="0" i="1" smtClean="0">
                        <a:latin typeface="Cambria Math" panose="02040503050406030204" pitchFamily="18" charset="0"/>
                      </a:rPr>
                      <m:t>.</m:t>
                    </m:r>
                  </m:oMath>
                </a14:m>
                <a:endParaRPr lang="en-US" b="0" dirty="0"/>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3F6282B0-8E29-E38A-33D9-05DF2229299E}"/>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1571D546-3AE5-ECF0-0EAC-B8381316FAE9}"/>
              </a:ext>
            </a:extLst>
          </p:cNvPr>
          <p:cNvSpPr>
            <a:spLocks noGrp="1"/>
          </p:cNvSpPr>
          <p:nvPr>
            <p:ph type="sldNum" sz="quarter" idx="12"/>
          </p:nvPr>
        </p:nvSpPr>
        <p:spPr/>
        <p:txBody>
          <a:bodyPr/>
          <a:lstStyle/>
          <a:p>
            <a:fld id="{A2060099-932A-9345-A983-616282D95534}" type="slidenum">
              <a:rPr lang="en-US" smtClean="0"/>
              <a:t>31</a:t>
            </a:fld>
            <a:endParaRPr lang="en-US"/>
          </a:p>
        </p:txBody>
      </p:sp>
    </p:spTree>
    <p:extLst>
      <p:ext uri="{BB962C8B-B14F-4D97-AF65-F5344CB8AC3E}">
        <p14:creationId xmlns:p14="http://schemas.microsoft.com/office/powerpoint/2010/main" val="2008007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A57EE-E2A6-1A41-ACAF-DA93E8816603}"/>
              </a:ext>
            </a:extLst>
          </p:cNvPr>
          <p:cNvSpPr>
            <a:spLocks noGrp="1"/>
          </p:cNvSpPr>
          <p:nvPr>
            <p:ph type="title"/>
          </p:nvPr>
        </p:nvSpPr>
        <p:spPr/>
        <p:txBody>
          <a:bodyPr/>
          <a:lstStyle/>
          <a:p>
            <a:r>
              <a:rPr lang="en-US" dirty="0"/>
              <a:t>Additive Utility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46720A-08AB-824F-A791-A49D059EB15C}"/>
                  </a:ext>
                </a:extLst>
              </p:cNvPr>
              <p:cNvSpPr>
                <a:spLocks noGrp="1"/>
              </p:cNvSpPr>
              <p:nvPr>
                <p:ph idx="1"/>
              </p:nvPr>
            </p:nvSpPr>
            <p:spPr/>
            <p:txBody>
              <a:bodyPr/>
              <a:lstStyle/>
              <a:p>
                <a:pPr marL="0" indent="0">
                  <a:buNone/>
                </a:pPr>
                <a:r>
                  <a:rPr lang="en-US" dirty="0"/>
                  <a:t>We will now focus on </a:t>
                </a:r>
                <a:r>
                  <a:rPr lang="en-US" i="1" dirty="0"/>
                  <a:t>additive</a:t>
                </a:r>
                <a:r>
                  <a:rPr lang="en-US" dirty="0"/>
                  <a:t> utility functions:</a:t>
                </a:r>
                <a:br>
                  <a:rPr lang="en-US" dirty="0"/>
                </a:br>
                <a:endParaRPr lang="en-US" dirty="0"/>
              </a:p>
              <a:p>
                <a:r>
                  <a:rPr lang="en-US" dirty="0"/>
                  <a:t>Finite horizon: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𝐻</m:t>
                            </m:r>
                          </m:sub>
                        </m:sSub>
                      </m:e>
                    </m:d>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nary>
                    <m:r>
                      <a:rPr lang="en-US" b="0" i="1" smtClean="0">
                        <a:latin typeface="Cambria Math" panose="02040503050406030204" pitchFamily="18" charset="0"/>
                      </a:rPr>
                      <m:t>.</m:t>
                    </m:r>
                  </m:oMath>
                </a14:m>
                <a:endParaRPr lang="en-US" b="0" dirty="0"/>
              </a:p>
              <a:p>
                <a:r>
                  <a:rPr lang="en-US" dirty="0"/>
                  <a:t>Infinite or indefinite horizon: </a:t>
                </a:r>
                <a14:m>
                  <m:oMath xmlns:m="http://schemas.openxmlformats.org/officeDocument/2006/math">
                    <m:r>
                      <a:rPr lang="en-US" b="0" i="1" smtClean="0">
                        <a:latin typeface="Cambria Math" panose="02040503050406030204" pitchFamily="18" charset="0"/>
                      </a:rPr>
                      <m:t>𝑈</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r>
                          <a:rPr lang="en-US" b="0" i="1" smtClean="0">
                            <a:latin typeface="Cambria Math" panose="02040503050406030204" pitchFamily="18" charset="0"/>
                          </a:rPr>
                          <m:t>, …</m:t>
                        </m:r>
                      </m:e>
                    </m:d>
                    <m:r>
                      <a:rPr lang="en-US" b="0" i="1" smtClean="0">
                        <a:latin typeface="Cambria Math" panose="02040503050406030204" pitchFamily="18" charset="0"/>
                      </a:rPr>
                      <m:t>=</m:t>
                    </m:r>
                    <m:nary>
                      <m:naryPr>
                        <m:chr m:val="∑"/>
                        <m:subHide m:val="on"/>
                        <m:supHide m:val="on"/>
                        <m:ctrlPr>
                          <a:rPr lang="en-US" b="0" i="1" smtClean="0">
                            <a:latin typeface="Cambria Math" panose="02040503050406030204" pitchFamily="18" charset="0"/>
                          </a:rPr>
                        </m:ctrlPr>
                      </m:naryPr>
                      <m:sub/>
                      <m:sup/>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𝑡</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m:t>
                            </m:r>
                          </m:sub>
                        </m:sSub>
                      </m:e>
                    </m:nary>
                  </m:oMath>
                </a14:m>
                <a:r>
                  <a:rPr lang="en-US" dirty="0"/>
                  <a:t> </a:t>
                </a:r>
              </a:p>
              <a:p>
                <a:pPr marL="0" indent="0">
                  <a:buNone/>
                </a:pPr>
                <a:r>
                  <a:rPr lang="en-US" dirty="0"/>
                  <a:t>	where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 1]</m:t>
                    </m:r>
                  </m:oMath>
                </a14:m>
                <a:r>
                  <a:rPr lang="en-US" dirty="0"/>
                  <a:t> is a </a:t>
                </a:r>
                <a:r>
                  <a:rPr lang="en-US" b="1" dirty="0"/>
                  <a:t>temporal discount factor</a:t>
                </a:r>
                <a:r>
                  <a:rPr lang="en-US" dirty="0"/>
                  <a:t>.</a:t>
                </a:r>
              </a:p>
            </p:txBody>
          </p:sp>
        </mc:Choice>
        <mc:Fallback xmlns="">
          <p:sp>
            <p:nvSpPr>
              <p:cNvPr id="3" name="Content Placeholder 2">
                <a:extLst>
                  <a:ext uri="{FF2B5EF4-FFF2-40B4-BE49-F238E27FC236}">
                    <a16:creationId xmlns:a16="http://schemas.microsoft.com/office/drawing/2014/main" id="{D746720A-08AB-824F-A791-A49D059EB15C}"/>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a:extLst>
                  <a:ext uri="{FF2B5EF4-FFF2-40B4-BE49-F238E27FC236}">
                    <a16:creationId xmlns:a16="http://schemas.microsoft.com/office/drawing/2014/main" id="{A756FB1A-B72B-9C45-8A38-1309B7516FCE}"/>
                  </a:ext>
                </a:extLst>
              </p:cNvPr>
              <p:cNvSpPr/>
              <p:nvPr/>
            </p:nvSpPr>
            <p:spPr>
              <a:xfrm>
                <a:off x="2840702" y="4645572"/>
                <a:ext cx="3118666" cy="574949"/>
              </a:xfrm>
              <a:prstGeom prst="wedgeRectCallout">
                <a:avLst>
                  <a:gd name="adj1" fmla="val -21776"/>
                  <a:gd name="adj2" fmla="val -8019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Infinite horizons: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m:t>
                    </m:r>
                    <m:d>
                      <m:dPr>
                        <m:begChr m:val="["/>
                        <m:ctrlPr>
                          <a:rPr lang="en-US" b="0" i="1" smtClean="0">
                            <a:latin typeface="Cambria Math" panose="02040503050406030204" pitchFamily="18" charset="0"/>
                          </a:rPr>
                        </m:ctrlPr>
                      </m:dPr>
                      <m:e>
                        <m:r>
                          <a:rPr lang="en-US" b="0" i="1" smtClean="0">
                            <a:latin typeface="Cambria Math" panose="02040503050406030204" pitchFamily="18" charset="0"/>
                          </a:rPr>
                          <m:t>0, 1</m:t>
                        </m:r>
                      </m:e>
                    </m:d>
                  </m:oMath>
                </a14:m>
                <a:endParaRPr lang="en-US" dirty="0"/>
              </a:p>
            </p:txBody>
          </p:sp>
        </mc:Choice>
        <mc:Fallback xmlns="">
          <p:sp>
            <p:nvSpPr>
              <p:cNvPr id="4" name="Rectangular Callout 3">
                <a:extLst>
                  <a:ext uri="{FF2B5EF4-FFF2-40B4-BE49-F238E27FC236}">
                    <a16:creationId xmlns:a16="http://schemas.microsoft.com/office/drawing/2014/main" id="{A756FB1A-B72B-9C45-8A38-1309B7516FCE}"/>
                  </a:ext>
                </a:extLst>
              </p:cNvPr>
              <p:cNvSpPr>
                <a:spLocks noRot="1" noChangeAspect="1" noMove="1" noResize="1" noEditPoints="1" noAdjustHandles="1" noChangeArrowheads="1" noChangeShapeType="1" noTextEdit="1"/>
              </p:cNvSpPr>
              <p:nvPr/>
            </p:nvSpPr>
            <p:spPr>
              <a:xfrm>
                <a:off x="2840702" y="4645572"/>
                <a:ext cx="3118666" cy="574949"/>
              </a:xfrm>
              <a:prstGeom prst="wedgeRectCallout">
                <a:avLst>
                  <a:gd name="adj1" fmla="val -21776"/>
                  <a:gd name="adj2" fmla="val -80197"/>
                </a:avLst>
              </a:prstGeom>
              <a:blipFill>
                <a:blip r:embed="rId3"/>
                <a:stretch>
                  <a:fillRect/>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4DF129AA-5E8F-E464-8E52-175A6105A639}"/>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11497247-2E70-7D26-151C-194C9125AEFA}"/>
              </a:ext>
            </a:extLst>
          </p:cNvPr>
          <p:cNvSpPr>
            <a:spLocks noGrp="1"/>
          </p:cNvSpPr>
          <p:nvPr>
            <p:ph type="sldNum" sz="quarter" idx="12"/>
          </p:nvPr>
        </p:nvSpPr>
        <p:spPr/>
        <p:txBody>
          <a:bodyPr/>
          <a:lstStyle/>
          <a:p>
            <a:fld id="{A2060099-932A-9345-A983-616282D95534}" type="slidenum">
              <a:rPr lang="en-US" smtClean="0"/>
              <a:t>32</a:t>
            </a:fld>
            <a:endParaRPr lang="en-US"/>
          </a:p>
        </p:txBody>
      </p:sp>
    </p:spTree>
    <p:extLst>
      <p:ext uri="{BB962C8B-B14F-4D97-AF65-F5344CB8AC3E}">
        <p14:creationId xmlns:p14="http://schemas.microsoft.com/office/powerpoint/2010/main" val="33514893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Value Functions with Additive Utility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a:xfrm>
                <a:off x="838199" y="1825625"/>
                <a:ext cx="10964917" cy="4351338"/>
              </a:xfrm>
            </p:spPr>
            <p:txBody>
              <a:bodyPr>
                <a:normAutofit/>
              </a:bodyPr>
              <a:lstStyle/>
              <a:p>
                <a:pPr marL="0" indent="0">
                  <a:buNone/>
                </a:pPr>
                <a:r>
                  <a:rPr lang="en-US" dirty="0"/>
                  <a:t>With additive utility, value functions give </a:t>
                </a:r>
                <a:r>
                  <a:rPr lang="en-US" i="1" dirty="0"/>
                  <a:t>expected cumulative rewards</a:t>
                </a:r>
                <a:r>
                  <a:rPr lang="en-US" dirty="0"/>
                  <a:t>:</a:t>
                </a:r>
                <a:br>
                  <a:rPr lang="en-US" dirty="0"/>
                </a:b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𝐻</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𝐻</m:t>
                        </m:r>
                      </m:sub>
                    </m:sSub>
                    <m:r>
                      <a:rPr lang="en-US" b="0" i="1" smtClean="0">
                        <a:latin typeface="Cambria Math" panose="02040503050406030204" pitchFamily="18" charset="0"/>
                      </a:rPr>
                      <m:t>]</m:t>
                    </m:r>
                  </m:oMath>
                </a14:m>
                <a:r>
                  <a:rPr lang="en-US" dirty="0"/>
                  <a:t>                  (finite horizon)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xfrm>
                <a:off x="838199" y="1825625"/>
                <a:ext cx="10964917" cy="4351338"/>
              </a:xfrm>
              <a:blipFill>
                <a:blip r:embed="rId2"/>
                <a:stretch>
                  <a:fillRect l="-1040" t="-2616" r="-462"/>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9C0F69A-7993-6CBE-B71E-3B6470CB9F0B}"/>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D6012BB-5980-BE7C-D146-1235A9296BF2}"/>
              </a:ext>
            </a:extLst>
          </p:cNvPr>
          <p:cNvSpPr>
            <a:spLocks noGrp="1"/>
          </p:cNvSpPr>
          <p:nvPr>
            <p:ph type="sldNum" sz="quarter" idx="12"/>
          </p:nvPr>
        </p:nvSpPr>
        <p:spPr/>
        <p:txBody>
          <a:bodyPr/>
          <a:lstStyle/>
          <a:p>
            <a:fld id="{A2060099-932A-9345-A983-616282D95534}" type="slidenum">
              <a:rPr lang="en-US" smtClean="0"/>
              <a:t>33</a:t>
            </a:fld>
            <a:endParaRPr lang="en-US"/>
          </a:p>
        </p:txBody>
      </p:sp>
    </p:spTree>
    <p:extLst>
      <p:ext uri="{BB962C8B-B14F-4D97-AF65-F5344CB8AC3E}">
        <p14:creationId xmlns:p14="http://schemas.microsoft.com/office/powerpoint/2010/main" val="1254554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Value Functions with Additive Utility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a:xfrm>
                <a:off x="838199" y="1825625"/>
                <a:ext cx="10964917" cy="4351338"/>
              </a:xfrm>
            </p:spPr>
            <p:txBody>
              <a:bodyPr>
                <a:normAutofit/>
              </a:bodyPr>
              <a:lstStyle/>
              <a:p>
                <a:pPr marL="0" indent="0">
                  <a:buNone/>
                </a:pPr>
                <a:r>
                  <a:rPr lang="en-US" dirty="0"/>
                  <a:t>With additive utility, value functions give </a:t>
                </a:r>
                <a:r>
                  <a:rPr lang="en-US" i="1" dirty="0"/>
                  <a:t>expected cumulative rewards</a:t>
                </a:r>
                <a:r>
                  <a:rPr lang="en-US" dirty="0"/>
                  <a:t>:</a:t>
                </a:r>
                <a:br>
                  <a:rPr lang="en-US" dirty="0"/>
                </a:br>
                <a:br>
                  <a:rPr lang="en-US" dirty="0"/>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𝐻</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𝐻</m:t>
                        </m:r>
                      </m:sub>
                    </m:sSub>
                    <m:r>
                      <a:rPr lang="en-US" b="0" i="1" smtClean="0">
                        <a:latin typeface="Cambria Math" panose="02040503050406030204" pitchFamily="18" charset="0"/>
                      </a:rPr>
                      <m:t>]</m:t>
                    </m:r>
                  </m:oMath>
                </a14:m>
                <a:r>
                  <a:rPr lang="en-US" dirty="0"/>
                  <a:t>                  (finite horizon)</a:t>
                </a:r>
              </a:p>
              <a:p>
                <a:pPr marL="0" indent="0">
                  <a:buNone/>
                </a:pPr>
                <a14:m>
                  <m:oMath xmlns:m="http://schemas.openxmlformats.org/officeDocument/2006/math">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 …</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sub>
                    </m:sSub>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𝛾</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𝛾</m:t>
                                </m:r>
                              </m:e>
                              <m:sup>
                                <m:r>
                                  <a:rPr lang="en-US" b="0" i="1" smtClean="0">
                                    <a:latin typeface="Cambria Math" panose="02040503050406030204" pitchFamily="18" charset="0"/>
                                  </a:rPr>
                                  <m:t>2</m:t>
                                </m:r>
                              </m:sup>
                            </m:sSup>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+3</m:t>
                            </m:r>
                          </m:sub>
                        </m:sSub>
                        <m:r>
                          <a:rPr lang="en-US" b="0" i="1" smtClean="0">
                            <a:latin typeface="Cambria Math" panose="02040503050406030204" pitchFamily="18" charset="0"/>
                          </a:rPr>
                          <m:t>…</m:t>
                        </m:r>
                      </m:e>
                    </m:d>
                  </m:oMath>
                </a14:m>
                <a:r>
                  <a:rPr lang="en-US" dirty="0"/>
                  <a:t>  (infinite horizon)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xfrm>
                <a:off x="838199" y="1825625"/>
                <a:ext cx="10964917" cy="4351338"/>
              </a:xfrm>
              <a:blipFill>
                <a:blip r:embed="rId2"/>
                <a:stretch>
                  <a:fillRect l="-1040" t="-2616" r="-462"/>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5C582043-0EB0-AD4C-B46F-179FD0E9AA1B}"/>
              </a:ext>
            </a:extLst>
          </p:cNvPr>
          <p:cNvSpPr/>
          <p:nvPr/>
        </p:nvSpPr>
        <p:spPr>
          <a:xfrm>
            <a:off x="956441" y="4001294"/>
            <a:ext cx="5364216" cy="459415"/>
          </a:xfrm>
          <a:prstGeom prst="wedgeRectCallout">
            <a:avLst>
              <a:gd name="adj1" fmla="val -36000"/>
              <a:gd name="adj2" fmla="val -7917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No need for time subscripts in infinite horizon case</a:t>
            </a:r>
          </a:p>
        </p:txBody>
      </p:sp>
      <p:sp>
        <p:nvSpPr>
          <p:cNvPr id="6" name="Footer Placeholder 5">
            <a:extLst>
              <a:ext uri="{FF2B5EF4-FFF2-40B4-BE49-F238E27FC236}">
                <a16:creationId xmlns:a16="http://schemas.microsoft.com/office/drawing/2014/main" id="{C9E489A8-3F00-7CBF-5926-6ECF54A3E02B}"/>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DB91CBB5-FBBC-BA3A-2016-33ABDB75B8DD}"/>
              </a:ext>
            </a:extLst>
          </p:cNvPr>
          <p:cNvSpPr>
            <a:spLocks noGrp="1"/>
          </p:cNvSpPr>
          <p:nvPr>
            <p:ph type="sldNum" sz="quarter" idx="12"/>
          </p:nvPr>
        </p:nvSpPr>
        <p:spPr/>
        <p:txBody>
          <a:bodyPr/>
          <a:lstStyle/>
          <a:p>
            <a:fld id="{A2060099-932A-9345-A983-616282D95534}" type="slidenum">
              <a:rPr lang="en-US" smtClean="0"/>
              <a:t>34</a:t>
            </a:fld>
            <a:endParaRPr lang="en-US"/>
          </a:p>
        </p:txBody>
      </p:sp>
    </p:spTree>
    <p:extLst>
      <p:ext uri="{BB962C8B-B14F-4D97-AF65-F5344CB8AC3E}">
        <p14:creationId xmlns:p14="http://schemas.microsoft.com/office/powerpoint/2010/main" val="809391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p:sp>
        <p:nvSpPr>
          <p:cNvPr id="4" name="TextBox 3">
            <a:extLst>
              <a:ext uri="{FF2B5EF4-FFF2-40B4-BE49-F238E27FC236}">
                <a16:creationId xmlns:a16="http://schemas.microsoft.com/office/drawing/2014/main" id="{6B428535-60CC-CD46-8233-948569AA9D50}"/>
              </a:ext>
            </a:extLst>
          </p:cNvPr>
          <p:cNvSpPr txBox="1"/>
          <p:nvPr/>
        </p:nvSpPr>
        <p:spPr>
          <a:xfrm>
            <a:off x="1512176" y="1520578"/>
            <a:ext cx="1633781" cy="369332"/>
          </a:xfrm>
          <a:prstGeom prst="rect">
            <a:avLst/>
          </a:prstGeom>
          <a:noFill/>
        </p:spPr>
        <p:txBody>
          <a:bodyPr wrap="none" rtlCol="0">
            <a:spAutoFit/>
          </a:bodyPr>
          <a:lstStyle/>
          <a:p>
            <a:r>
              <a:rPr lang="en-US" dirty="0">
                <a:latin typeface="Lato" panose="020F0502020204030203" pitchFamily="34" charset="77"/>
              </a:rPr>
              <a:t>Finite Horizon</a:t>
            </a:r>
          </a:p>
        </p:txBody>
      </p:sp>
      <p:sp>
        <p:nvSpPr>
          <p:cNvPr id="7" name="TextBox 6">
            <a:extLst>
              <a:ext uri="{FF2B5EF4-FFF2-40B4-BE49-F238E27FC236}">
                <a16:creationId xmlns:a16="http://schemas.microsoft.com/office/drawing/2014/main" id="{5911D068-5BC9-5143-AEA9-F2639B6CBC76}"/>
              </a:ext>
            </a:extLst>
          </p:cNvPr>
          <p:cNvSpPr txBox="1"/>
          <p:nvPr/>
        </p:nvSpPr>
        <p:spPr>
          <a:xfrm>
            <a:off x="1492469" y="4411707"/>
            <a:ext cx="1779654" cy="369332"/>
          </a:xfrm>
          <a:prstGeom prst="rect">
            <a:avLst/>
          </a:prstGeom>
          <a:noFill/>
        </p:spPr>
        <p:txBody>
          <a:bodyPr wrap="none" rtlCol="0">
            <a:spAutoFit/>
          </a:bodyPr>
          <a:lstStyle/>
          <a:p>
            <a:r>
              <a:rPr lang="en-US" dirty="0">
                <a:latin typeface="Lato" panose="020F0502020204030203" pitchFamily="34" charset="77"/>
              </a:rPr>
              <a:t>Infinite Horizon</a:t>
            </a:r>
          </a:p>
        </p:txBody>
      </p:sp>
      <p:sp>
        <p:nvSpPr>
          <p:cNvPr id="9" name="Rectangular Callout 8">
            <a:extLst>
              <a:ext uri="{FF2B5EF4-FFF2-40B4-BE49-F238E27FC236}">
                <a16:creationId xmlns:a16="http://schemas.microsoft.com/office/drawing/2014/main" id="{89E11253-B4A1-D043-BD4B-A1E83CD1F763}"/>
              </a:ext>
            </a:extLst>
          </p:cNvPr>
          <p:cNvSpPr/>
          <p:nvPr/>
        </p:nvSpPr>
        <p:spPr>
          <a:xfrm>
            <a:off x="6096000" y="3199292"/>
            <a:ext cx="2187018" cy="459415"/>
          </a:xfrm>
          <a:prstGeom prst="wedgeRectCallout">
            <a:avLst>
              <a:gd name="adj1" fmla="val -6385"/>
              <a:gd name="adj2" fmla="val -8799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Immediate reward</a:t>
            </a:r>
          </a:p>
        </p:txBody>
      </p:sp>
      <p:sp>
        <p:nvSpPr>
          <p:cNvPr id="11" name="Rectangular Callout 10">
            <a:extLst>
              <a:ext uri="{FF2B5EF4-FFF2-40B4-BE49-F238E27FC236}">
                <a16:creationId xmlns:a16="http://schemas.microsoft.com/office/drawing/2014/main" id="{5319CFF5-A097-E748-A49A-A7326B5ABF98}"/>
              </a:ext>
            </a:extLst>
          </p:cNvPr>
          <p:cNvSpPr/>
          <p:nvPr/>
        </p:nvSpPr>
        <p:spPr>
          <a:xfrm>
            <a:off x="8578010" y="3199292"/>
            <a:ext cx="2000840" cy="459415"/>
          </a:xfrm>
          <a:prstGeom prst="wedgeRectCallout">
            <a:avLst>
              <a:gd name="adj1" fmla="val -20510"/>
              <a:gd name="adj2" fmla="val -96060"/>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Future rewards</a:t>
            </a: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A0A63F07-8DBB-5A45-8CB7-80C5B177D153}"/>
                  </a:ext>
                </a:extLst>
              </p:cNvPr>
              <p:cNvSpPr txBox="1">
                <a:spLocks/>
              </p:cNvSpPr>
              <p:nvPr/>
            </p:nvSpPr>
            <p:spPr>
              <a:xfrm>
                <a:off x="1512176" y="1904355"/>
                <a:ext cx="9187355" cy="2409518"/>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4000" i="1" smtClean="0">
                              <a:latin typeface="Cambria Math" panose="02040503050406030204" pitchFamily="18" charset="0"/>
                            </a:rPr>
                          </m:ctrlPr>
                        </m:sSubPr>
                        <m:e>
                          <m:r>
                            <a:rPr lang="en-US" sz="4000" i="1" smtClean="0">
                              <a:latin typeface="Cambria Math" panose="02040503050406030204" pitchFamily="18" charset="0"/>
                            </a:rPr>
                            <m:t>𝑉</m:t>
                          </m:r>
                        </m:e>
                        <m:sub>
                          <m:r>
                            <a:rPr lang="en-US" sz="4000" i="1" smtClean="0">
                              <a:latin typeface="Cambria Math" panose="02040503050406030204" pitchFamily="18" charset="0"/>
                            </a:rPr>
                            <m:t>𝑡</m:t>
                          </m:r>
                        </m:sub>
                      </m:sSub>
                      <m:d>
                        <m:dPr>
                          <m:ctrlPr>
                            <a:rPr lang="en-US" sz="4000" i="1" smtClean="0">
                              <a:latin typeface="Cambria Math" panose="02040503050406030204" pitchFamily="18" charset="0"/>
                            </a:rPr>
                          </m:ctrlPr>
                        </m:dPr>
                        <m:e>
                          <m:r>
                            <a:rPr lang="en-US" sz="4000" i="1" smtClean="0">
                              <a:latin typeface="Cambria Math" panose="02040503050406030204" pitchFamily="18" charset="0"/>
                            </a:rPr>
                            <m:t>𝑠</m:t>
                          </m:r>
                        </m:e>
                      </m:d>
                      <m:r>
                        <a:rPr lang="en-US" sz="4000" i="1" smtClean="0">
                          <a:latin typeface="Cambria Math" panose="02040503050406030204" pitchFamily="18" charset="0"/>
                        </a:rPr>
                        <m:t>=</m:t>
                      </m:r>
                      <m:nary>
                        <m:naryPr>
                          <m:chr m:val="∑"/>
                          <m:supHide m:val="on"/>
                          <m:ctrlPr>
                            <a:rPr lang="en-US" sz="4000" i="1" smtClean="0">
                              <a:latin typeface="Cambria Math" panose="02040503050406030204" pitchFamily="18" charset="0"/>
                            </a:rPr>
                          </m:ctrlPr>
                        </m:naryPr>
                        <m:sub>
                          <m:sSup>
                            <m:sSupPr>
                              <m:ctrlPr>
                                <a:rPr lang="en-US" sz="4000" i="1" smtClean="0">
                                  <a:latin typeface="Cambria Math" panose="02040503050406030204" pitchFamily="18" charset="0"/>
                                </a:rPr>
                              </m:ctrlPr>
                            </m:sSupPr>
                            <m:e>
                              <m:r>
                                <m:rPr>
                                  <m:brk m:alnAt="7"/>
                                </m:rPr>
                                <a:rPr lang="en-US" sz="4000" i="1" smtClean="0">
                                  <a:latin typeface="Cambria Math" panose="02040503050406030204" pitchFamily="18" charset="0"/>
                                </a:rPr>
                                <m:t>𝑠</m:t>
                              </m:r>
                            </m:e>
                            <m:sup>
                              <m:r>
                                <a:rPr lang="en-US" sz="4000" i="1" smtClean="0">
                                  <a:latin typeface="Cambria Math" panose="02040503050406030204" pitchFamily="18" charset="0"/>
                                </a:rPr>
                                <m:t>′</m:t>
                              </m:r>
                            </m:sup>
                          </m:sSup>
                        </m:sub>
                        <m:sup/>
                        <m:e>
                          <m:r>
                            <a:rPr lang="en-US" sz="4000" i="1">
                              <a:latin typeface="Cambria Math" panose="02040503050406030204" pitchFamily="18" charset="0"/>
                            </a:rPr>
                            <m:t>𝑃</m:t>
                          </m:r>
                          <m:r>
                            <a:rPr lang="en-US" sz="4000" i="1">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r>
                            <a:rPr lang="en-US" sz="4000" i="1">
                              <a:latin typeface="Cambria Math" panose="02040503050406030204" pitchFamily="18" charset="0"/>
                            </a:rPr>
                            <m:t>∣</m:t>
                          </m:r>
                          <m:r>
                            <a:rPr lang="en-US" sz="4000" i="1">
                              <a:latin typeface="Cambria Math" panose="02040503050406030204" pitchFamily="18" charset="0"/>
                            </a:rPr>
                            <m:t>𝑠</m:t>
                          </m:r>
                          <m:r>
                            <a:rPr lang="en-US" sz="4000" i="1">
                              <a:latin typeface="Cambria Math" panose="02040503050406030204" pitchFamily="18" charset="0"/>
                            </a:rPr>
                            <m:t>)[</m:t>
                          </m:r>
                          <m:r>
                            <a:rPr lang="en-US" sz="4000" i="1">
                              <a:latin typeface="Cambria Math" panose="02040503050406030204" pitchFamily="18" charset="0"/>
                            </a:rPr>
                            <m:t>𝑅</m:t>
                          </m:r>
                          <m:d>
                            <m:dPr>
                              <m:ctrlPr>
                                <a:rPr lang="en-US" sz="4000" i="1">
                                  <a:latin typeface="Cambria Math" panose="02040503050406030204" pitchFamily="18" charset="0"/>
                                </a:rPr>
                              </m:ctrlPr>
                            </m:dPr>
                            <m:e>
                              <m:r>
                                <a:rPr lang="en-US" sz="4000" i="1">
                                  <a:latin typeface="Cambria Math" panose="02040503050406030204" pitchFamily="18" charset="0"/>
                                </a:rPr>
                                <m:t>𝑠</m:t>
                              </m:r>
                              <m:r>
                                <a:rPr lang="en-US" sz="4000" i="1">
                                  <a:latin typeface="Cambria Math" panose="02040503050406030204" pitchFamily="18" charset="0"/>
                                </a:rPr>
                                <m:t>, </m:t>
                              </m:r>
                              <m:r>
                                <a:rPr lang="en-US" sz="4000" i="1">
                                  <a:latin typeface="Cambria Math" panose="02040503050406030204" pitchFamily="18" charset="0"/>
                                </a:rPr>
                                <m:t>𝑠</m:t>
                              </m:r>
                              <m:r>
                                <a:rPr lang="en-US" sz="4000" i="1">
                                  <a:latin typeface="Cambria Math" panose="02040503050406030204" pitchFamily="18" charset="0"/>
                                </a:rPr>
                                <m:t>′</m:t>
                              </m:r>
                            </m:e>
                          </m:d>
                          <m:r>
                            <a:rPr lang="en-US" sz="4000" i="1">
                              <a:latin typeface="Cambria Math" panose="02040503050406030204" pitchFamily="18" charset="0"/>
                            </a:rPr>
                            <m:t>+</m:t>
                          </m:r>
                          <m:sSubSup>
                            <m:sSubSupPr>
                              <m:ctrlPr>
                                <a:rPr lang="en-US" sz="4000" i="1">
                                  <a:latin typeface="Cambria Math" panose="02040503050406030204" pitchFamily="18" charset="0"/>
                                </a:rPr>
                              </m:ctrlPr>
                            </m:sSubSupPr>
                            <m:e>
                              <m:r>
                                <a:rPr lang="en-US" sz="4000" i="1">
                                  <a:latin typeface="Cambria Math" panose="02040503050406030204" pitchFamily="18" charset="0"/>
                                </a:rPr>
                                <m:t>𝑉</m:t>
                              </m:r>
                            </m:e>
                            <m:sub>
                              <m:r>
                                <a:rPr lang="en-US" sz="4000" i="1">
                                  <a:latin typeface="Cambria Math" panose="02040503050406030204" pitchFamily="18" charset="0"/>
                                </a:rPr>
                                <m:t>𝑡</m:t>
                              </m:r>
                              <m:r>
                                <a:rPr lang="en-US" sz="4000" i="1">
                                  <a:latin typeface="Cambria Math" panose="02040503050406030204" pitchFamily="18" charset="0"/>
                                </a:rPr>
                                <m:t>+1</m:t>
                              </m:r>
                            </m:sub>
                            <m:sup/>
                          </m:sSubSup>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e>
                          </m:d>
                          <m:r>
                            <a:rPr lang="en-US" sz="4000" i="1">
                              <a:latin typeface="Cambria Math" panose="02040503050406030204" pitchFamily="18" charset="0"/>
                            </a:rPr>
                            <m:t>]</m:t>
                          </m:r>
                        </m:e>
                      </m:nary>
                    </m:oMath>
                  </m:oMathPara>
                </a14:m>
                <a:endParaRPr lang="en-US" sz="40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4000" i="1" smtClean="0">
                              <a:latin typeface="Cambria Math" panose="02040503050406030204" pitchFamily="18" charset="0"/>
                            </a:rPr>
                          </m:ctrlPr>
                        </m:sSubPr>
                        <m:e>
                          <m:r>
                            <a:rPr lang="en-US" sz="4000" i="1" smtClean="0">
                              <a:latin typeface="Cambria Math" panose="02040503050406030204" pitchFamily="18" charset="0"/>
                            </a:rPr>
                            <m:t>𝑉</m:t>
                          </m:r>
                        </m:e>
                        <m:sub>
                          <m:r>
                            <a:rPr lang="en-US" sz="4000" i="1" smtClean="0">
                              <a:latin typeface="Cambria Math" panose="02040503050406030204" pitchFamily="18" charset="0"/>
                            </a:rPr>
                            <m:t>𝐻</m:t>
                          </m:r>
                        </m:sub>
                      </m:sSub>
                      <m:d>
                        <m:dPr>
                          <m:ctrlPr>
                            <a:rPr lang="en-US" sz="4000" i="1">
                              <a:latin typeface="Cambria Math" panose="02040503050406030204" pitchFamily="18" charset="0"/>
                            </a:rPr>
                          </m:ctrlPr>
                        </m:dPr>
                        <m:e>
                          <m:r>
                            <a:rPr lang="en-US" sz="4000" i="1">
                              <a:latin typeface="Cambria Math" panose="02040503050406030204" pitchFamily="18" charset="0"/>
                            </a:rPr>
                            <m:t>𝑠</m:t>
                          </m:r>
                        </m:e>
                      </m:d>
                      <m:r>
                        <a:rPr lang="en-US" sz="4000" i="1">
                          <a:latin typeface="Cambria Math" panose="02040503050406030204" pitchFamily="18" charset="0"/>
                        </a:rPr>
                        <m:t>=</m:t>
                      </m:r>
                      <m:r>
                        <a:rPr lang="en-US" sz="4000" i="1" smtClean="0">
                          <a:latin typeface="Cambria Math" panose="02040503050406030204" pitchFamily="18" charset="0"/>
                        </a:rPr>
                        <m:t>0</m:t>
                      </m:r>
                    </m:oMath>
                  </m:oMathPara>
                </a14:m>
                <a:endParaRPr lang="en-US" sz="4000" dirty="0"/>
              </a:p>
            </p:txBody>
          </p:sp>
        </mc:Choice>
        <mc:Fallback xmlns="">
          <p:sp>
            <p:nvSpPr>
              <p:cNvPr id="12" name="Content Placeholder 2">
                <a:extLst>
                  <a:ext uri="{FF2B5EF4-FFF2-40B4-BE49-F238E27FC236}">
                    <a16:creationId xmlns:a16="http://schemas.microsoft.com/office/drawing/2014/main" id="{A0A63F07-8DBB-5A45-8CB7-80C5B177D153}"/>
                  </a:ext>
                </a:extLst>
              </p:cNvPr>
              <p:cNvSpPr txBox="1">
                <a:spLocks noRot="1" noChangeAspect="1" noMove="1" noResize="1" noEditPoints="1" noAdjustHandles="1" noChangeArrowheads="1" noChangeShapeType="1" noTextEdit="1"/>
              </p:cNvSpPr>
              <p:nvPr/>
            </p:nvSpPr>
            <p:spPr>
              <a:xfrm>
                <a:off x="1512176" y="1904355"/>
                <a:ext cx="9187355" cy="2409518"/>
              </a:xfrm>
              <a:prstGeom prst="rect">
                <a:avLst/>
              </a:prstGeom>
              <a:blipFill>
                <a:blip r:embed="rId2"/>
                <a:stretch>
                  <a:fillRect l="-828" t="-93750" b="-83854"/>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Content Placeholder 2">
                <a:extLst>
                  <a:ext uri="{FF2B5EF4-FFF2-40B4-BE49-F238E27FC236}">
                    <a16:creationId xmlns:a16="http://schemas.microsoft.com/office/drawing/2014/main" id="{10E86BF2-8721-B54F-AD21-82E1AD7969F5}"/>
                  </a:ext>
                </a:extLst>
              </p:cNvPr>
              <p:cNvSpPr txBox="1">
                <a:spLocks/>
              </p:cNvSpPr>
              <p:nvPr/>
            </p:nvSpPr>
            <p:spPr>
              <a:xfrm>
                <a:off x="1512176" y="4781039"/>
                <a:ext cx="9187355" cy="1627756"/>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𝑠</m:t>
                          </m:r>
                        </m:e>
                      </m:d>
                      <m:r>
                        <a:rPr lang="en-US" sz="4000" i="1">
                          <a:latin typeface="Cambria Math" panose="02040503050406030204" pitchFamily="18" charset="0"/>
                        </a:rPr>
                        <m:t>=</m:t>
                      </m:r>
                      <m:nary>
                        <m:naryPr>
                          <m:chr m:val="∑"/>
                          <m:supHide m:val="on"/>
                          <m:ctrlPr>
                            <a:rPr lang="en-US" sz="4000" i="1" smtClean="0">
                              <a:latin typeface="Cambria Math" panose="02040503050406030204" pitchFamily="18" charset="0"/>
                            </a:rPr>
                          </m:ctrlPr>
                        </m:naryPr>
                        <m:sub>
                          <m:sSup>
                            <m:sSupPr>
                              <m:ctrlPr>
                                <a:rPr lang="en-US" sz="4000" b="0" i="1" smtClean="0">
                                  <a:latin typeface="Cambria Math" panose="02040503050406030204" pitchFamily="18" charset="0"/>
                                </a:rPr>
                              </m:ctrlPr>
                            </m:sSupPr>
                            <m:e>
                              <m:r>
                                <m:rPr>
                                  <m:brk m:alnAt="7"/>
                                </m:rPr>
                                <a:rPr lang="en-US" sz="4000" b="0" i="1" smtClean="0">
                                  <a:latin typeface="Cambria Math" panose="02040503050406030204" pitchFamily="18" charset="0"/>
                                </a:rPr>
                                <m:t>𝑠</m:t>
                              </m:r>
                            </m:e>
                            <m:sup>
                              <m:r>
                                <a:rPr lang="en-US" sz="4000" b="0" i="1" smtClean="0">
                                  <a:latin typeface="Cambria Math" panose="02040503050406030204" pitchFamily="18" charset="0"/>
                                </a:rPr>
                                <m:t>′</m:t>
                              </m:r>
                            </m:sup>
                          </m:sSup>
                        </m:sub>
                        <m:sup/>
                        <m:e>
                          <m:r>
                            <a:rPr lang="en-US" sz="4000" i="1">
                              <a:latin typeface="Cambria Math" panose="02040503050406030204" pitchFamily="18" charset="0"/>
                            </a:rPr>
                            <m:t>𝑃</m:t>
                          </m:r>
                          <m:r>
                            <a:rPr lang="en-US" sz="4000" i="1">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r>
                            <a:rPr lang="en-US" sz="4000" i="1">
                              <a:latin typeface="Cambria Math" panose="02040503050406030204" pitchFamily="18" charset="0"/>
                            </a:rPr>
                            <m:t>∣</m:t>
                          </m:r>
                          <m:r>
                            <a:rPr lang="en-US" sz="4000" i="1">
                              <a:latin typeface="Cambria Math" panose="02040503050406030204" pitchFamily="18" charset="0"/>
                            </a:rPr>
                            <m:t>𝑠</m:t>
                          </m:r>
                          <m:r>
                            <a:rPr lang="en-US" sz="4000" i="1">
                              <a:latin typeface="Cambria Math" panose="02040503050406030204" pitchFamily="18" charset="0"/>
                            </a:rPr>
                            <m:t>)[</m:t>
                          </m:r>
                          <m:r>
                            <a:rPr lang="en-US" sz="4000" i="1">
                              <a:latin typeface="Cambria Math" panose="02040503050406030204" pitchFamily="18" charset="0"/>
                            </a:rPr>
                            <m:t>𝑅</m:t>
                          </m:r>
                          <m:d>
                            <m:dPr>
                              <m:ctrlPr>
                                <a:rPr lang="en-US" sz="4000" i="1">
                                  <a:latin typeface="Cambria Math" panose="02040503050406030204" pitchFamily="18" charset="0"/>
                                </a:rPr>
                              </m:ctrlPr>
                            </m:dPr>
                            <m:e>
                              <m:r>
                                <a:rPr lang="en-US" sz="4000" i="1">
                                  <a:latin typeface="Cambria Math" panose="02040503050406030204" pitchFamily="18" charset="0"/>
                                </a:rPr>
                                <m:t>𝑠</m:t>
                              </m:r>
                              <m:r>
                                <a:rPr lang="en-US" sz="4000" i="1">
                                  <a:latin typeface="Cambria Math" panose="02040503050406030204" pitchFamily="18" charset="0"/>
                                </a:rPr>
                                <m:t>, </m:t>
                              </m:r>
                              <m:r>
                                <a:rPr lang="en-US" sz="4000" i="1">
                                  <a:latin typeface="Cambria Math" panose="02040503050406030204" pitchFamily="18" charset="0"/>
                                </a:rPr>
                                <m:t>𝑠</m:t>
                              </m:r>
                              <m:r>
                                <a:rPr lang="en-US" sz="4000" i="1">
                                  <a:latin typeface="Cambria Math" panose="02040503050406030204" pitchFamily="18" charset="0"/>
                                </a:rPr>
                                <m:t>′</m:t>
                              </m:r>
                            </m:e>
                          </m:d>
                          <m:r>
                            <a:rPr lang="en-US" sz="4000" i="1">
                              <a:latin typeface="Cambria Math" panose="02040503050406030204" pitchFamily="18" charset="0"/>
                            </a:rPr>
                            <m:t>+</m:t>
                          </m:r>
                          <m:r>
                            <a:rPr lang="en-US" sz="4000" i="1">
                              <a:latin typeface="Cambria Math" panose="02040503050406030204" pitchFamily="18" charset="0"/>
                            </a:rPr>
                            <m:t>𝛾</m:t>
                          </m:r>
                          <m:r>
                            <a:rPr lang="en-US" sz="4000" b="0" i="1" smtClean="0">
                              <a:latin typeface="Cambria Math" panose="02040503050406030204" pitchFamily="18" charset="0"/>
                            </a:rPr>
                            <m:t>𝑉</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e>
                          </m:d>
                          <m:r>
                            <a:rPr lang="en-US" sz="4000" i="1">
                              <a:latin typeface="Cambria Math" panose="02040503050406030204" pitchFamily="18" charset="0"/>
                            </a:rPr>
                            <m:t>]</m:t>
                          </m:r>
                        </m:e>
                      </m:nary>
                    </m:oMath>
                  </m:oMathPara>
                </a14:m>
                <a:endParaRPr lang="en-US" sz="4000" dirty="0"/>
              </a:p>
              <a:p>
                <a:pPr marL="0" indent="0">
                  <a:buFont typeface="Arial" panose="020B0604020202020204" pitchFamily="34" charset="0"/>
                  <a:buNone/>
                </a:pPr>
                <a:endParaRPr lang="en-US" dirty="0"/>
              </a:p>
            </p:txBody>
          </p:sp>
        </mc:Choice>
        <mc:Fallback xmlns="">
          <p:sp>
            <p:nvSpPr>
              <p:cNvPr id="13" name="Content Placeholder 2">
                <a:extLst>
                  <a:ext uri="{FF2B5EF4-FFF2-40B4-BE49-F238E27FC236}">
                    <a16:creationId xmlns:a16="http://schemas.microsoft.com/office/drawing/2014/main" id="{10E86BF2-8721-B54F-AD21-82E1AD7969F5}"/>
                  </a:ext>
                </a:extLst>
              </p:cNvPr>
              <p:cNvSpPr txBox="1">
                <a:spLocks noRot="1" noChangeAspect="1" noMove="1" noResize="1" noEditPoints="1" noAdjustHandles="1" noChangeArrowheads="1" noChangeShapeType="1" noTextEdit="1"/>
              </p:cNvSpPr>
              <p:nvPr/>
            </p:nvSpPr>
            <p:spPr>
              <a:xfrm>
                <a:off x="1512176" y="4781039"/>
                <a:ext cx="9187355" cy="1627756"/>
              </a:xfrm>
              <a:prstGeom prst="rect">
                <a:avLst/>
              </a:prstGeom>
              <a:blipFill>
                <a:blip r:embed="rId3"/>
                <a:stretch>
                  <a:fillRect l="-1793" t="-138462" b="-172308"/>
                </a:stretch>
              </a:blipFill>
              <a:ln w="12700">
                <a:solidFill>
                  <a:schemeClr val="tx1"/>
                </a:solidFill>
              </a:ln>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539367F5-BD28-B948-79E3-E13C1DE3956C}"/>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99D32217-1819-3DE8-011B-44AB96C61105}"/>
              </a:ext>
            </a:extLst>
          </p:cNvPr>
          <p:cNvSpPr>
            <a:spLocks noGrp="1"/>
          </p:cNvSpPr>
          <p:nvPr>
            <p:ph type="sldNum" sz="quarter" idx="12"/>
          </p:nvPr>
        </p:nvSpPr>
        <p:spPr/>
        <p:txBody>
          <a:bodyPr/>
          <a:lstStyle/>
          <a:p>
            <a:fld id="{A2060099-932A-9345-A983-616282D95534}" type="slidenum">
              <a:rPr lang="en-US" smtClean="0"/>
              <a:t>35</a:t>
            </a:fld>
            <a:endParaRPr lang="en-US"/>
          </a:p>
        </p:txBody>
      </p:sp>
    </p:spTree>
    <p:extLst>
      <p:ext uri="{BB962C8B-B14F-4D97-AF65-F5344CB8AC3E}">
        <p14:creationId xmlns:p14="http://schemas.microsoft.com/office/powerpoint/2010/main" val="3394081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p:sp>
        <p:nvSpPr>
          <p:cNvPr id="4" name="TextBox 3">
            <a:extLst>
              <a:ext uri="{FF2B5EF4-FFF2-40B4-BE49-F238E27FC236}">
                <a16:creationId xmlns:a16="http://schemas.microsoft.com/office/drawing/2014/main" id="{6B428535-60CC-CD46-8233-948569AA9D50}"/>
              </a:ext>
            </a:extLst>
          </p:cNvPr>
          <p:cNvSpPr txBox="1"/>
          <p:nvPr/>
        </p:nvSpPr>
        <p:spPr>
          <a:xfrm>
            <a:off x="1512176" y="1520578"/>
            <a:ext cx="1633781" cy="369332"/>
          </a:xfrm>
          <a:prstGeom prst="rect">
            <a:avLst/>
          </a:prstGeom>
          <a:noFill/>
        </p:spPr>
        <p:txBody>
          <a:bodyPr wrap="none" rtlCol="0">
            <a:spAutoFit/>
          </a:bodyPr>
          <a:lstStyle/>
          <a:p>
            <a:r>
              <a:rPr lang="en-US" dirty="0">
                <a:latin typeface="Lato" panose="020F0502020204030203" pitchFamily="34" charset="77"/>
              </a:rPr>
              <a:t>Finite Horizon</a:t>
            </a:r>
          </a:p>
        </p:txBody>
      </p:sp>
      <p:sp>
        <p:nvSpPr>
          <p:cNvPr id="5" name="Left Brace 4">
            <a:extLst>
              <a:ext uri="{FF2B5EF4-FFF2-40B4-BE49-F238E27FC236}">
                <a16:creationId xmlns:a16="http://schemas.microsoft.com/office/drawing/2014/main" id="{096243A2-8AAC-5C4F-A779-28E1B04872F8}"/>
              </a:ext>
            </a:extLst>
          </p:cNvPr>
          <p:cNvSpPr/>
          <p:nvPr/>
        </p:nvSpPr>
        <p:spPr>
          <a:xfrm rot="16200000">
            <a:off x="5811564" y="838409"/>
            <a:ext cx="588579" cy="796684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7E1C01F-A3E6-3447-8329-669D7CAE8363}"/>
                  </a:ext>
                </a:extLst>
              </p:cNvPr>
              <p:cNvSpPr txBox="1"/>
              <p:nvPr/>
            </p:nvSpPr>
            <p:spPr>
              <a:xfrm>
                <a:off x="3009065" y="5156328"/>
                <a:ext cx="6173870" cy="830997"/>
              </a:xfrm>
              <a:prstGeom prst="rect">
                <a:avLst/>
              </a:prstGeom>
              <a:noFill/>
            </p:spPr>
            <p:txBody>
              <a:bodyPr wrap="none" rtlCol="0">
                <a:spAutoFit/>
              </a:bodyPr>
              <a:lstStyle/>
              <a:p>
                <a:r>
                  <a:rPr lang="en-US" sz="2400" dirty="0">
                    <a:latin typeface="Lato" panose="020F0502020204030203" pitchFamily="34" charset="77"/>
                  </a:rPr>
                  <a:t>Can solve for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sub>
                    </m:sSub>
                  </m:oMath>
                </a14:m>
                <a:r>
                  <a:rPr lang="en-US" sz="2400" dirty="0">
                    <a:latin typeface="Lato" panose="020F0502020204030203" pitchFamily="34" charset="77"/>
                  </a:rPr>
                  <a:t> using dynamic programming.</a:t>
                </a:r>
              </a:p>
              <a:p>
                <a:r>
                  <a:rPr lang="en-US" sz="2400" dirty="0">
                    <a:latin typeface="Lato" panose="020F0502020204030203" pitchFamily="34" charset="77"/>
                  </a:rPr>
                  <a:t>Compute “backwards” from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𝐻</m:t>
                        </m:r>
                      </m:sub>
                    </m:sSub>
                  </m:oMath>
                </a14:m>
                <a:r>
                  <a:rPr lang="en-US" sz="2400" dirty="0">
                    <a:latin typeface="Lato" panose="020F0502020204030203" pitchFamily="34" charset="77"/>
                  </a:rPr>
                  <a:t>.</a:t>
                </a:r>
              </a:p>
            </p:txBody>
          </p:sp>
        </mc:Choice>
        <mc:Fallback xmlns="">
          <p:sp>
            <p:nvSpPr>
              <p:cNvPr id="6" name="TextBox 5">
                <a:extLst>
                  <a:ext uri="{FF2B5EF4-FFF2-40B4-BE49-F238E27FC236}">
                    <a16:creationId xmlns:a16="http://schemas.microsoft.com/office/drawing/2014/main" id="{87E1C01F-A3E6-3447-8329-669D7CAE8363}"/>
                  </a:ext>
                </a:extLst>
              </p:cNvPr>
              <p:cNvSpPr txBox="1">
                <a:spLocks noRot="1" noChangeAspect="1" noMove="1" noResize="1" noEditPoints="1" noAdjustHandles="1" noChangeArrowheads="1" noChangeShapeType="1" noTextEdit="1"/>
              </p:cNvSpPr>
              <p:nvPr/>
            </p:nvSpPr>
            <p:spPr>
              <a:xfrm>
                <a:off x="3009065" y="5156328"/>
                <a:ext cx="6173870" cy="830997"/>
              </a:xfrm>
              <a:prstGeom prst="rect">
                <a:avLst/>
              </a:prstGeom>
              <a:blipFill>
                <a:blip r:embed="rId2"/>
                <a:stretch>
                  <a:fillRect l="-1646" t="-6061" r="-617"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5EFD6A6D-EC2B-0D46-8146-ACFA842142C9}"/>
                  </a:ext>
                </a:extLst>
              </p:cNvPr>
              <p:cNvSpPr txBox="1">
                <a:spLocks/>
              </p:cNvSpPr>
              <p:nvPr/>
            </p:nvSpPr>
            <p:spPr>
              <a:xfrm>
                <a:off x="1512176" y="1904355"/>
                <a:ext cx="9187355" cy="2409518"/>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4000" i="1" smtClean="0">
                              <a:latin typeface="Cambria Math" panose="02040503050406030204" pitchFamily="18" charset="0"/>
                            </a:rPr>
                          </m:ctrlPr>
                        </m:sSubPr>
                        <m:e>
                          <m:r>
                            <a:rPr lang="en-US" sz="4000" i="1" smtClean="0">
                              <a:latin typeface="Cambria Math" panose="02040503050406030204" pitchFamily="18" charset="0"/>
                            </a:rPr>
                            <m:t>𝑉</m:t>
                          </m:r>
                        </m:e>
                        <m:sub>
                          <m:r>
                            <a:rPr lang="en-US" sz="4000" i="1" smtClean="0">
                              <a:latin typeface="Cambria Math" panose="02040503050406030204" pitchFamily="18" charset="0"/>
                            </a:rPr>
                            <m:t>𝑡</m:t>
                          </m:r>
                        </m:sub>
                      </m:sSub>
                      <m:d>
                        <m:dPr>
                          <m:ctrlPr>
                            <a:rPr lang="en-US" sz="4000" i="1" smtClean="0">
                              <a:latin typeface="Cambria Math" panose="02040503050406030204" pitchFamily="18" charset="0"/>
                            </a:rPr>
                          </m:ctrlPr>
                        </m:dPr>
                        <m:e>
                          <m:r>
                            <a:rPr lang="en-US" sz="4000" i="1" smtClean="0">
                              <a:latin typeface="Cambria Math" panose="02040503050406030204" pitchFamily="18" charset="0"/>
                            </a:rPr>
                            <m:t>𝑠</m:t>
                          </m:r>
                        </m:e>
                      </m:d>
                      <m:r>
                        <a:rPr lang="en-US" sz="4000" i="1" smtClean="0">
                          <a:latin typeface="Cambria Math" panose="02040503050406030204" pitchFamily="18" charset="0"/>
                        </a:rPr>
                        <m:t>=</m:t>
                      </m:r>
                      <m:nary>
                        <m:naryPr>
                          <m:chr m:val="∑"/>
                          <m:supHide m:val="on"/>
                          <m:ctrlPr>
                            <a:rPr lang="en-US" sz="4000" i="1" smtClean="0">
                              <a:latin typeface="Cambria Math" panose="02040503050406030204" pitchFamily="18" charset="0"/>
                            </a:rPr>
                          </m:ctrlPr>
                        </m:naryPr>
                        <m:sub>
                          <m:sSup>
                            <m:sSupPr>
                              <m:ctrlPr>
                                <a:rPr lang="en-US" sz="4000" i="1" smtClean="0">
                                  <a:latin typeface="Cambria Math" panose="02040503050406030204" pitchFamily="18" charset="0"/>
                                </a:rPr>
                              </m:ctrlPr>
                            </m:sSupPr>
                            <m:e>
                              <m:r>
                                <m:rPr>
                                  <m:brk m:alnAt="7"/>
                                </m:rPr>
                                <a:rPr lang="en-US" sz="4000" i="1" smtClean="0">
                                  <a:latin typeface="Cambria Math" panose="02040503050406030204" pitchFamily="18" charset="0"/>
                                </a:rPr>
                                <m:t>𝑠</m:t>
                              </m:r>
                            </m:e>
                            <m:sup>
                              <m:r>
                                <a:rPr lang="en-US" sz="4000" i="1" smtClean="0">
                                  <a:latin typeface="Cambria Math" panose="02040503050406030204" pitchFamily="18" charset="0"/>
                                </a:rPr>
                                <m:t>′</m:t>
                              </m:r>
                            </m:sup>
                          </m:sSup>
                        </m:sub>
                        <m:sup/>
                        <m:e>
                          <m:r>
                            <a:rPr lang="en-US" sz="4000" i="1">
                              <a:latin typeface="Cambria Math" panose="02040503050406030204" pitchFamily="18" charset="0"/>
                            </a:rPr>
                            <m:t>𝑃</m:t>
                          </m:r>
                          <m:r>
                            <a:rPr lang="en-US" sz="4000" i="1">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r>
                            <a:rPr lang="en-US" sz="4000" i="1">
                              <a:latin typeface="Cambria Math" panose="02040503050406030204" pitchFamily="18" charset="0"/>
                            </a:rPr>
                            <m:t>∣</m:t>
                          </m:r>
                          <m:r>
                            <a:rPr lang="en-US" sz="4000" i="1">
                              <a:latin typeface="Cambria Math" panose="02040503050406030204" pitchFamily="18" charset="0"/>
                            </a:rPr>
                            <m:t>𝑠</m:t>
                          </m:r>
                          <m:r>
                            <a:rPr lang="en-US" sz="4000" i="1">
                              <a:latin typeface="Cambria Math" panose="02040503050406030204" pitchFamily="18" charset="0"/>
                            </a:rPr>
                            <m:t>)[</m:t>
                          </m:r>
                          <m:r>
                            <a:rPr lang="en-US" sz="4000" i="1">
                              <a:latin typeface="Cambria Math" panose="02040503050406030204" pitchFamily="18" charset="0"/>
                            </a:rPr>
                            <m:t>𝑅</m:t>
                          </m:r>
                          <m:d>
                            <m:dPr>
                              <m:ctrlPr>
                                <a:rPr lang="en-US" sz="4000" i="1">
                                  <a:latin typeface="Cambria Math" panose="02040503050406030204" pitchFamily="18" charset="0"/>
                                </a:rPr>
                              </m:ctrlPr>
                            </m:dPr>
                            <m:e>
                              <m:r>
                                <a:rPr lang="en-US" sz="4000" i="1">
                                  <a:latin typeface="Cambria Math" panose="02040503050406030204" pitchFamily="18" charset="0"/>
                                </a:rPr>
                                <m:t>𝑠</m:t>
                              </m:r>
                              <m:r>
                                <a:rPr lang="en-US" sz="4000" i="1">
                                  <a:latin typeface="Cambria Math" panose="02040503050406030204" pitchFamily="18" charset="0"/>
                                </a:rPr>
                                <m:t>, </m:t>
                              </m:r>
                              <m:r>
                                <a:rPr lang="en-US" sz="4000" i="1">
                                  <a:latin typeface="Cambria Math" panose="02040503050406030204" pitchFamily="18" charset="0"/>
                                </a:rPr>
                                <m:t>𝑠</m:t>
                              </m:r>
                              <m:r>
                                <a:rPr lang="en-US" sz="4000" i="1">
                                  <a:latin typeface="Cambria Math" panose="02040503050406030204" pitchFamily="18" charset="0"/>
                                </a:rPr>
                                <m:t>′</m:t>
                              </m:r>
                            </m:e>
                          </m:d>
                          <m:r>
                            <a:rPr lang="en-US" sz="4000" i="1">
                              <a:latin typeface="Cambria Math" panose="02040503050406030204" pitchFamily="18" charset="0"/>
                            </a:rPr>
                            <m:t>+</m:t>
                          </m:r>
                          <m:sSubSup>
                            <m:sSubSupPr>
                              <m:ctrlPr>
                                <a:rPr lang="en-US" sz="4000" i="1">
                                  <a:latin typeface="Cambria Math" panose="02040503050406030204" pitchFamily="18" charset="0"/>
                                </a:rPr>
                              </m:ctrlPr>
                            </m:sSubSupPr>
                            <m:e>
                              <m:r>
                                <a:rPr lang="en-US" sz="4000" i="1">
                                  <a:latin typeface="Cambria Math" panose="02040503050406030204" pitchFamily="18" charset="0"/>
                                </a:rPr>
                                <m:t>𝑉</m:t>
                              </m:r>
                            </m:e>
                            <m:sub>
                              <m:r>
                                <a:rPr lang="en-US" sz="4000" i="1">
                                  <a:latin typeface="Cambria Math" panose="02040503050406030204" pitchFamily="18" charset="0"/>
                                </a:rPr>
                                <m:t>𝑡</m:t>
                              </m:r>
                              <m:r>
                                <a:rPr lang="en-US" sz="4000" i="1">
                                  <a:latin typeface="Cambria Math" panose="02040503050406030204" pitchFamily="18" charset="0"/>
                                </a:rPr>
                                <m:t>+1</m:t>
                              </m:r>
                            </m:sub>
                            <m:sup/>
                          </m:sSubSup>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e>
                          </m:d>
                          <m:r>
                            <a:rPr lang="en-US" sz="4000" i="1">
                              <a:latin typeface="Cambria Math" panose="02040503050406030204" pitchFamily="18" charset="0"/>
                            </a:rPr>
                            <m:t>]</m:t>
                          </m:r>
                        </m:e>
                      </m:nary>
                    </m:oMath>
                  </m:oMathPara>
                </a14:m>
                <a:endParaRPr lang="en-US" sz="4000" dirty="0"/>
              </a:p>
              <a:p>
                <a:pPr marL="0" indent="0">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en-US" sz="4000" i="1" smtClean="0">
                              <a:latin typeface="Cambria Math" panose="02040503050406030204" pitchFamily="18" charset="0"/>
                            </a:rPr>
                          </m:ctrlPr>
                        </m:sSubPr>
                        <m:e>
                          <m:r>
                            <a:rPr lang="en-US" sz="4000" i="1" smtClean="0">
                              <a:latin typeface="Cambria Math" panose="02040503050406030204" pitchFamily="18" charset="0"/>
                            </a:rPr>
                            <m:t>𝑉</m:t>
                          </m:r>
                        </m:e>
                        <m:sub>
                          <m:r>
                            <a:rPr lang="en-US" sz="4000" i="1" smtClean="0">
                              <a:latin typeface="Cambria Math" panose="02040503050406030204" pitchFamily="18" charset="0"/>
                            </a:rPr>
                            <m:t>𝐻</m:t>
                          </m:r>
                        </m:sub>
                      </m:sSub>
                      <m:d>
                        <m:dPr>
                          <m:ctrlPr>
                            <a:rPr lang="en-US" sz="4000" i="1">
                              <a:latin typeface="Cambria Math" panose="02040503050406030204" pitchFamily="18" charset="0"/>
                            </a:rPr>
                          </m:ctrlPr>
                        </m:dPr>
                        <m:e>
                          <m:r>
                            <a:rPr lang="en-US" sz="4000" i="1">
                              <a:latin typeface="Cambria Math" panose="02040503050406030204" pitchFamily="18" charset="0"/>
                            </a:rPr>
                            <m:t>𝑠</m:t>
                          </m:r>
                        </m:e>
                      </m:d>
                      <m:r>
                        <a:rPr lang="en-US" sz="4000" i="1">
                          <a:latin typeface="Cambria Math" panose="02040503050406030204" pitchFamily="18" charset="0"/>
                        </a:rPr>
                        <m:t>=</m:t>
                      </m:r>
                      <m:r>
                        <a:rPr lang="en-US" sz="4000" i="1" smtClean="0">
                          <a:latin typeface="Cambria Math" panose="02040503050406030204" pitchFamily="18" charset="0"/>
                        </a:rPr>
                        <m:t>0</m:t>
                      </m:r>
                    </m:oMath>
                  </m:oMathPara>
                </a14:m>
                <a:endParaRPr lang="en-US" sz="4000" dirty="0"/>
              </a:p>
            </p:txBody>
          </p:sp>
        </mc:Choice>
        <mc:Fallback xmlns="">
          <p:sp>
            <p:nvSpPr>
              <p:cNvPr id="9" name="Content Placeholder 2">
                <a:extLst>
                  <a:ext uri="{FF2B5EF4-FFF2-40B4-BE49-F238E27FC236}">
                    <a16:creationId xmlns:a16="http://schemas.microsoft.com/office/drawing/2014/main" id="{5EFD6A6D-EC2B-0D46-8146-ACFA842142C9}"/>
                  </a:ext>
                </a:extLst>
              </p:cNvPr>
              <p:cNvSpPr txBox="1">
                <a:spLocks noRot="1" noChangeAspect="1" noMove="1" noResize="1" noEditPoints="1" noAdjustHandles="1" noChangeArrowheads="1" noChangeShapeType="1" noTextEdit="1"/>
              </p:cNvSpPr>
              <p:nvPr/>
            </p:nvSpPr>
            <p:spPr>
              <a:xfrm>
                <a:off x="1512176" y="1904355"/>
                <a:ext cx="9187355" cy="2409518"/>
              </a:xfrm>
              <a:prstGeom prst="rect">
                <a:avLst/>
              </a:prstGeom>
              <a:blipFill>
                <a:blip r:embed="rId4"/>
                <a:stretch>
                  <a:fillRect l="-828" t="-93750" b="-83854"/>
                </a:stretch>
              </a:blipFill>
              <a:ln w="12700">
                <a:solidFill>
                  <a:schemeClr val="tx1"/>
                </a:solidFill>
              </a:ln>
            </p:spPr>
            <p:txBody>
              <a:bodyPr/>
              <a:lstStyle/>
              <a:p>
                <a:r>
                  <a:rPr lang="en-US">
                    <a:noFill/>
                  </a:rPr>
                  <a:t> </a:t>
                </a:r>
              </a:p>
            </p:txBody>
          </p:sp>
        </mc:Fallback>
      </mc:AlternateContent>
      <p:sp>
        <p:nvSpPr>
          <p:cNvPr id="7" name="Footer Placeholder 6">
            <a:extLst>
              <a:ext uri="{FF2B5EF4-FFF2-40B4-BE49-F238E27FC236}">
                <a16:creationId xmlns:a16="http://schemas.microsoft.com/office/drawing/2014/main" id="{A9BFABE9-9DDC-EA53-686C-092054D2C84D}"/>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ED2C11F5-6112-B106-EB27-CA4ED3ED684C}"/>
              </a:ext>
            </a:extLst>
          </p:cNvPr>
          <p:cNvSpPr>
            <a:spLocks noGrp="1"/>
          </p:cNvSpPr>
          <p:nvPr>
            <p:ph type="sldNum" sz="quarter" idx="12"/>
          </p:nvPr>
        </p:nvSpPr>
        <p:spPr/>
        <p:txBody>
          <a:bodyPr/>
          <a:lstStyle/>
          <a:p>
            <a:fld id="{A2060099-932A-9345-A983-616282D95534}" type="slidenum">
              <a:rPr lang="en-US" smtClean="0"/>
              <a:t>36</a:t>
            </a:fld>
            <a:endParaRPr lang="en-US"/>
          </a:p>
        </p:txBody>
      </p:sp>
    </p:spTree>
    <p:extLst>
      <p:ext uri="{BB962C8B-B14F-4D97-AF65-F5344CB8AC3E}">
        <p14:creationId xmlns:p14="http://schemas.microsoft.com/office/powerpoint/2010/main" val="35075438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p:sp>
        <p:nvSpPr>
          <p:cNvPr id="7" name="TextBox 6">
            <a:extLst>
              <a:ext uri="{FF2B5EF4-FFF2-40B4-BE49-F238E27FC236}">
                <a16:creationId xmlns:a16="http://schemas.microsoft.com/office/drawing/2014/main" id="{5911D068-5BC9-5143-AEA9-F2639B6CBC76}"/>
              </a:ext>
            </a:extLst>
          </p:cNvPr>
          <p:cNvSpPr txBox="1"/>
          <p:nvPr/>
        </p:nvSpPr>
        <p:spPr>
          <a:xfrm>
            <a:off x="1482615" y="4254049"/>
            <a:ext cx="1779654" cy="369332"/>
          </a:xfrm>
          <a:prstGeom prst="rect">
            <a:avLst/>
          </a:prstGeom>
          <a:noFill/>
        </p:spPr>
        <p:txBody>
          <a:bodyPr wrap="none" rtlCol="0">
            <a:spAutoFit/>
          </a:bodyPr>
          <a:lstStyle/>
          <a:p>
            <a:r>
              <a:rPr lang="en-US" dirty="0">
                <a:latin typeface="Lato" panose="020F0502020204030203" pitchFamily="34" charset="77"/>
              </a:rPr>
              <a:t>Infinite Horizon</a:t>
            </a:r>
          </a:p>
        </p:txBody>
      </p:sp>
      <p:sp>
        <p:nvSpPr>
          <p:cNvPr id="9" name="Left Brace 8">
            <a:extLst>
              <a:ext uri="{FF2B5EF4-FFF2-40B4-BE49-F238E27FC236}">
                <a16:creationId xmlns:a16="http://schemas.microsoft.com/office/drawing/2014/main" id="{506644C6-C78B-5E44-BF94-EAEF036DE9F2}"/>
              </a:ext>
            </a:extLst>
          </p:cNvPr>
          <p:cNvSpPr/>
          <p:nvPr/>
        </p:nvSpPr>
        <p:spPr>
          <a:xfrm rot="5400000">
            <a:off x="5801709" y="-60881"/>
            <a:ext cx="588579" cy="796684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A3B212B-D1D6-2045-A7B6-34EAA5406C35}"/>
                  </a:ext>
                </a:extLst>
              </p:cNvPr>
              <p:cNvSpPr txBox="1"/>
              <p:nvPr/>
            </p:nvSpPr>
            <p:spPr>
              <a:xfrm>
                <a:off x="1482615" y="2677436"/>
                <a:ext cx="9187355" cy="830997"/>
              </a:xfrm>
              <a:prstGeom prst="rect">
                <a:avLst/>
              </a:prstGeom>
              <a:noFill/>
            </p:spPr>
            <p:txBody>
              <a:bodyPr wrap="square" rtlCol="0">
                <a:spAutoFit/>
              </a:bodyPr>
              <a:lstStyle/>
              <a:p>
                <a:pPr algn="ctr"/>
                <a:r>
                  <a:rPr lang="en-US" sz="2400" dirty="0">
                    <a:latin typeface="Lato" panose="020F0502020204030203" pitchFamily="34" charset="77"/>
                  </a:rPr>
                  <a:t>This is a system of linear equations with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𝒮</m:t>
                        </m:r>
                      </m:e>
                    </m:d>
                  </m:oMath>
                </a14:m>
                <a:r>
                  <a:rPr lang="en-US" sz="2400" dirty="0">
                    <a:latin typeface="Lato" panose="020F0502020204030203" pitchFamily="34" charset="77"/>
                  </a:rPr>
                  <a:t> unknowns and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𝒮</m:t>
                        </m:r>
                      </m:e>
                    </m:d>
                  </m:oMath>
                </a14:m>
                <a:r>
                  <a:rPr lang="en-US" sz="2400" dirty="0">
                    <a:latin typeface="Lato" panose="020F0502020204030203" pitchFamily="34" charset="77"/>
                  </a:rPr>
                  <a:t> equations. Can solve for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 </m:t>
                    </m:r>
                  </m:oMath>
                </a14:m>
                <a:r>
                  <a:rPr lang="en-US" sz="2400" dirty="0">
                    <a:latin typeface="Lato" panose="020F0502020204030203" pitchFamily="34" charset="77"/>
                  </a:rPr>
                  <a:t>using linear algebra (</a:t>
                </a:r>
                <a14:m>
                  <m:oMath xmlns:m="http://schemas.openxmlformats.org/officeDocument/2006/math">
                    <m:r>
                      <a:rPr lang="en-US" sz="2400" b="0" i="1" smtClean="0">
                        <a:latin typeface="Cambria Math" panose="02040503050406030204" pitchFamily="18" charset="0"/>
                      </a:rPr>
                      <m:t>≈ </m:t>
                    </m:r>
                  </m:oMath>
                </a14:m>
                <a:r>
                  <a:rPr lang="en-US" sz="2400" dirty="0">
                    <a:latin typeface="Lato" panose="020F0502020204030203" pitchFamily="34" charset="77"/>
                  </a:rPr>
                  <a:t>cubic time).</a:t>
                </a:r>
              </a:p>
            </p:txBody>
          </p:sp>
        </mc:Choice>
        <mc:Fallback xmlns="">
          <p:sp>
            <p:nvSpPr>
              <p:cNvPr id="10" name="TextBox 9">
                <a:extLst>
                  <a:ext uri="{FF2B5EF4-FFF2-40B4-BE49-F238E27FC236}">
                    <a16:creationId xmlns:a16="http://schemas.microsoft.com/office/drawing/2014/main" id="{3A3B212B-D1D6-2045-A7B6-34EAA5406C35}"/>
                  </a:ext>
                </a:extLst>
              </p:cNvPr>
              <p:cNvSpPr txBox="1">
                <a:spLocks noRot="1" noChangeAspect="1" noMove="1" noResize="1" noEditPoints="1" noAdjustHandles="1" noChangeArrowheads="1" noChangeShapeType="1" noTextEdit="1"/>
              </p:cNvSpPr>
              <p:nvPr/>
            </p:nvSpPr>
            <p:spPr>
              <a:xfrm>
                <a:off x="1482615" y="2677436"/>
                <a:ext cx="9187355" cy="830997"/>
              </a:xfrm>
              <a:prstGeom prst="rect">
                <a:avLst/>
              </a:prstGeom>
              <a:blipFill>
                <a:blip r:embed="rId2"/>
                <a:stretch>
                  <a:fillRect t="-5970" b="-149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9D62DA62-7EE6-BD41-9561-29D217C6EBA0}"/>
                  </a:ext>
                </a:extLst>
              </p:cNvPr>
              <p:cNvSpPr txBox="1">
                <a:spLocks/>
              </p:cNvSpPr>
              <p:nvPr/>
            </p:nvSpPr>
            <p:spPr>
              <a:xfrm>
                <a:off x="1502322" y="4623381"/>
                <a:ext cx="9187355" cy="1627756"/>
              </a:xfrm>
              <a:prstGeom prst="rect">
                <a:avLst/>
              </a:prstGeom>
              <a:ln w="12700">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r>
                        <a:rPr lang="en-US" sz="4000" b="0" i="1" smtClean="0">
                          <a:latin typeface="Cambria Math" panose="02040503050406030204" pitchFamily="18" charset="0"/>
                        </a:rPr>
                        <m:t>𝑉</m:t>
                      </m:r>
                      <m:d>
                        <m:dPr>
                          <m:ctrlPr>
                            <a:rPr lang="en-US" sz="4000" i="1">
                              <a:latin typeface="Cambria Math" panose="02040503050406030204" pitchFamily="18" charset="0"/>
                            </a:rPr>
                          </m:ctrlPr>
                        </m:dPr>
                        <m:e>
                          <m:r>
                            <a:rPr lang="en-US" sz="4000" i="1">
                              <a:latin typeface="Cambria Math" panose="02040503050406030204" pitchFamily="18" charset="0"/>
                            </a:rPr>
                            <m:t>𝑠</m:t>
                          </m:r>
                        </m:e>
                      </m:d>
                      <m:r>
                        <a:rPr lang="en-US" sz="4000" i="1">
                          <a:latin typeface="Cambria Math" panose="02040503050406030204" pitchFamily="18" charset="0"/>
                        </a:rPr>
                        <m:t>=</m:t>
                      </m:r>
                      <m:nary>
                        <m:naryPr>
                          <m:chr m:val="∑"/>
                          <m:supHide m:val="on"/>
                          <m:ctrlPr>
                            <a:rPr lang="en-US" sz="4000" i="1" smtClean="0">
                              <a:latin typeface="Cambria Math" panose="02040503050406030204" pitchFamily="18" charset="0"/>
                            </a:rPr>
                          </m:ctrlPr>
                        </m:naryPr>
                        <m:sub>
                          <m:sSup>
                            <m:sSupPr>
                              <m:ctrlPr>
                                <a:rPr lang="en-US" sz="4000" b="0" i="1" smtClean="0">
                                  <a:latin typeface="Cambria Math" panose="02040503050406030204" pitchFamily="18" charset="0"/>
                                </a:rPr>
                              </m:ctrlPr>
                            </m:sSupPr>
                            <m:e>
                              <m:r>
                                <m:rPr>
                                  <m:brk m:alnAt="7"/>
                                </m:rPr>
                                <a:rPr lang="en-US" sz="4000" b="0" i="1" smtClean="0">
                                  <a:latin typeface="Cambria Math" panose="02040503050406030204" pitchFamily="18" charset="0"/>
                                </a:rPr>
                                <m:t>𝑠</m:t>
                              </m:r>
                            </m:e>
                            <m:sup>
                              <m:r>
                                <a:rPr lang="en-US" sz="4000" b="0" i="1" smtClean="0">
                                  <a:latin typeface="Cambria Math" panose="02040503050406030204" pitchFamily="18" charset="0"/>
                                </a:rPr>
                                <m:t>′</m:t>
                              </m:r>
                            </m:sup>
                          </m:sSup>
                        </m:sub>
                        <m:sup/>
                        <m:e>
                          <m:r>
                            <a:rPr lang="en-US" sz="4000" i="1">
                              <a:latin typeface="Cambria Math" panose="02040503050406030204" pitchFamily="18" charset="0"/>
                            </a:rPr>
                            <m:t>𝑃</m:t>
                          </m:r>
                          <m:r>
                            <a:rPr lang="en-US" sz="4000" i="1">
                              <a:latin typeface="Cambria Math" panose="02040503050406030204" pitchFamily="18" charset="0"/>
                            </a:rPr>
                            <m:t>(</m:t>
                          </m:r>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r>
                            <a:rPr lang="en-US" sz="4000" i="1">
                              <a:latin typeface="Cambria Math" panose="02040503050406030204" pitchFamily="18" charset="0"/>
                            </a:rPr>
                            <m:t>∣</m:t>
                          </m:r>
                          <m:r>
                            <a:rPr lang="en-US" sz="4000" i="1">
                              <a:latin typeface="Cambria Math" panose="02040503050406030204" pitchFamily="18" charset="0"/>
                            </a:rPr>
                            <m:t>𝑠</m:t>
                          </m:r>
                          <m:r>
                            <a:rPr lang="en-US" sz="4000" i="1">
                              <a:latin typeface="Cambria Math" panose="02040503050406030204" pitchFamily="18" charset="0"/>
                            </a:rPr>
                            <m:t>)[</m:t>
                          </m:r>
                          <m:r>
                            <a:rPr lang="en-US" sz="4000" i="1">
                              <a:latin typeface="Cambria Math" panose="02040503050406030204" pitchFamily="18" charset="0"/>
                            </a:rPr>
                            <m:t>𝑅</m:t>
                          </m:r>
                          <m:d>
                            <m:dPr>
                              <m:ctrlPr>
                                <a:rPr lang="en-US" sz="4000" i="1">
                                  <a:latin typeface="Cambria Math" panose="02040503050406030204" pitchFamily="18" charset="0"/>
                                </a:rPr>
                              </m:ctrlPr>
                            </m:dPr>
                            <m:e>
                              <m:r>
                                <a:rPr lang="en-US" sz="4000" i="1">
                                  <a:latin typeface="Cambria Math" panose="02040503050406030204" pitchFamily="18" charset="0"/>
                                </a:rPr>
                                <m:t>𝑠</m:t>
                              </m:r>
                              <m:r>
                                <a:rPr lang="en-US" sz="4000" i="1">
                                  <a:latin typeface="Cambria Math" panose="02040503050406030204" pitchFamily="18" charset="0"/>
                                </a:rPr>
                                <m:t>, </m:t>
                              </m:r>
                              <m:r>
                                <a:rPr lang="en-US" sz="4000" i="1">
                                  <a:latin typeface="Cambria Math" panose="02040503050406030204" pitchFamily="18" charset="0"/>
                                </a:rPr>
                                <m:t>𝑠</m:t>
                              </m:r>
                              <m:r>
                                <a:rPr lang="en-US" sz="4000" i="1">
                                  <a:latin typeface="Cambria Math" panose="02040503050406030204" pitchFamily="18" charset="0"/>
                                </a:rPr>
                                <m:t>′</m:t>
                              </m:r>
                            </m:e>
                          </m:d>
                          <m:r>
                            <a:rPr lang="en-US" sz="4000" i="1">
                              <a:latin typeface="Cambria Math" panose="02040503050406030204" pitchFamily="18" charset="0"/>
                            </a:rPr>
                            <m:t>+</m:t>
                          </m:r>
                          <m:r>
                            <a:rPr lang="en-US" sz="4000" i="1">
                              <a:latin typeface="Cambria Math" panose="02040503050406030204" pitchFamily="18" charset="0"/>
                            </a:rPr>
                            <m:t>𝛾</m:t>
                          </m:r>
                          <m:r>
                            <a:rPr lang="en-US" sz="4000" b="0" i="1" smtClean="0">
                              <a:latin typeface="Cambria Math" panose="02040503050406030204" pitchFamily="18" charset="0"/>
                            </a:rPr>
                            <m:t>𝑉</m:t>
                          </m:r>
                          <m:d>
                            <m:dPr>
                              <m:ctrlPr>
                                <a:rPr lang="en-US" sz="4000" i="1">
                                  <a:latin typeface="Cambria Math" panose="02040503050406030204" pitchFamily="18" charset="0"/>
                                </a:rPr>
                              </m:ctrlPr>
                            </m:dPr>
                            <m:e>
                              <m:sSup>
                                <m:sSupPr>
                                  <m:ctrlPr>
                                    <a:rPr lang="en-US" sz="4000" i="1">
                                      <a:latin typeface="Cambria Math" panose="02040503050406030204" pitchFamily="18" charset="0"/>
                                    </a:rPr>
                                  </m:ctrlPr>
                                </m:sSupPr>
                                <m:e>
                                  <m:r>
                                    <a:rPr lang="en-US" sz="4000" i="1">
                                      <a:latin typeface="Cambria Math" panose="02040503050406030204" pitchFamily="18" charset="0"/>
                                    </a:rPr>
                                    <m:t>𝑠</m:t>
                                  </m:r>
                                </m:e>
                                <m:sup>
                                  <m:r>
                                    <a:rPr lang="en-US" sz="4000" i="1">
                                      <a:latin typeface="Cambria Math" panose="02040503050406030204" pitchFamily="18" charset="0"/>
                                    </a:rPr>
                                    <m:t>′</m:t>
                                  </m:r>
                                </m:sup>
                              </m:sSup>
                            </m:e>
                          </m:d>
                          <m:r>
                            <a:rPr lang="en-US" sz="4000" i="1">
                              <a:latin typeface="Cambria Math" panose="02040503050406030204" pitchFamily="18" charset="0"/>
                            </a:rPr>
                            <m:t>]</m:t>
                          </m:r>
                        </m:e>
                      </m:nary>
                    </m:oMath>
                  </m:oMathPara>
                </a14:m>
                <a:endParaRPr lang="en-US" sz="4000" dirty="0"/>
              </a:p>
              <a:p>
                <a:pPr marL="0" indent="0">
                  <a:buFont typeface="Arial" panose="020B0604020202020204" pitchFamily="34" charset="0"/>
                  <a:buNone/>
                </a:pPr>
                <a:endParaRPr lang="en-US" dirty="0"/>
              </a:p>
            </p:txBody>
          </p:sp>
        </mc:Choice>
        <mc:Fallback xmlns="">
          <p:sp>
            <p:nvSpPr>
              <p:cNvPr id="11" name="Content Placeholder 2">
                <a:extLst>
                  <a:ext uri="{FF2B5EF4-FFF2-40B4-BE49-F238E27FC236}">
                    <a16:creationId xmlns:a16="http://schemas.microsoft.com/office/drawing/2014/main" id="{9D62DA62-7EE6-BD41-9561-29D217C6EBA0}"/>
                  </a:ext>
                </a:extLst>
              </p:cNvPr>
              <p:cNvSpPr txBox="1">
                <a:spLocks noRot="1" noChangeAspect="1" noMove="1" noResize="1" noEditPoints="1" noAdjustHandles="1" noChangeArrowheads="1" noChangeShapeType="1" noTextEdit="1"/>
              </p:cNvSpPr>
              <p:nvPr/>
            </p:nvSpPr>
            <p:spPr>
              <a:xfrm>
                <a:off x="1502322" y="4623381"/>
                <a:ext cx="9187355" cy="1627756"/>
              </a:xfrm>
              <a:prstGeom prst="rect">
                <a:avLst/>
              </a:prstGeom>
              <a:blipFill>
                <a:blip r:embed="rId3"/>
                <a:stretch>
                  <a:fillRect l="-1791" t="-138462" b="-171538"/>
                </a:stretch>
              </a:blipFill>
              <a:ln w="12700">
                <a:solidFill>
                  <a:schemeClr val="tx1"/>
                </a:solidFill>
              </a:ln>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ECEDBF98-3F07-66C5-797B-8F022E799925}"/>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61D1BE83-1F62-A124-8875-B8985DBC58B7}"/>
              </a:ext>
            </a:extLst>
          </p:cNvPr>
          <p:cNvSpPr>
            <a:spLocks noGrp="1"/>
          </p:cNvSpPr>
          <p:nvPr>
            <p:ph type="sldNum" sz="quarter" idx="12"/>
          </p:nvPr>
        </p:nvSpPr>
        <p:spPr/>
        <p:txBody>
          <a:bodyPr/>
          <a:lstStyle/>
          <a:p>
            <a:fld id="{A2060099-932A-9345-A983-616282D95534}" type="slidenum">
              <a:rPr lang="en-US" smtClean="0"/>
              <a:t>37</a:t>
            </a:fld>
            <a:endParaRPr lang="en-US"/>
          </a:p>
        </p:txBody>
      </p:sp>
    </p:spTree>
    <p:extLst>
      <p:ext uri="{BB962C8B-B14F-4D97-AF65-F5344CB8AC3E}">
        <p14:creationId xmlns:p14="http://schemas.microsoft.com/office/powerpoint/2010/main" val="35364070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3CCB-5496-E244-89CF-A2857B39C1BB}"/>
              </a:ext>
            </a:extLst>
          </p:cNvPr>
          <p:cNvSpPr>
            <a:spLocks noGrp="1"/>
          </p:cNvSpPr>
          <p:nvPr>
            <p:ph type="title"/>
          </p:nvPr>
        </p:nvSpPr>
        <p:spPr/>
        <p:txBody>
          <a:bodyPr/>
          <a:lstStyle/>
          <a:p>
            <a:r>
              <a:rPr lang="en-US" dirty="0"/>
              <a:t>Recap</a:t>
            </a:r>
          </a:p>
        </p:txBody>
      </p:sp>
      <p:sp>
        <p:nvSpPr>
          <p:cNvPr id="3" name="Content Placeholder 2">
            <a:extLst>
              <a:ext uri="{FF2B5EF4-FFF2-40B4-BE49-F238E27FC236}">
                <a16:creationId xmlns:a16="http://schemas.microsoft.com/office/drawing/2014/main" id="{102F86D7-2CDE-3B4E-B320-098F7EA3B372}"/>
              </a:ext>
            </a:extLst>
          </p:cNvPr>
          <p:cNvSpPr>
            <a:spLocks noGrp="1"/>
          </p:cNvSpPr>
          <p:nvPr>
            <p:ph idx="1"/>
          </p:nvPr>
        </p:nvSpPr>
        <p:spPr>
          <a:xfrm>
            <a:off x="838200" y="1825625"/>
            <a:ext cx="5257800" cy="4351338"/>
          </a:xfrm>
        </p:spPr>
        <p:txBody>
          <a:bodyPr/>
          <a:lstStyle/>
          <a:p>
            <a:pPr marL="0" indent="0">
              <a:buNone/>
            </a:pPr>
            <a:r>
              <a:rPr lang="en-US" b="1" dirty="0"/>
              <a:t>How to choose an MRP?</a:t>
            </a:r>
            <a:br>
              <a:rPr lang="en-US" b="1" dirty="0"/>
            </a:br>
            <a:endParaRPr lang="en-US" b="1" dirty="0"/>
          </a:p>
          <a:p>
            <a:pPr marL="514350" indent="-514350">
              <a:buAutoNum type="arabicPeriod"/>
            </a:pPr>
            <a:r>
              <a:rPr lang="en-US" dirty="0"/>
              <a:t>Solve Bellman equations to get value functions.</a:t>
            </a:r>
            <a:br>
              <a:rPr lang="en-US" dirty="0"/>
            </a:br>
            <a:endParaRPr lang="en-US" dirty="0"/>
          </a:p>
          <a:p>
            <a:pPr marL="514350" indent="-514350">
              <a:buAutoNum type="arabicPeriod"/>
            </a:pPr>
            <a:r>
              <a:rPr lang="en-US" dirty="0"/>
              <a:t>Check preference property: does one value function “dominate” the other, across all states?</a:t>
            </a:r>
          </a:p>
          <a:p>
            <a:pPr marL="0" indent="0">
              <a:buNone/>
            </a:pPr>
            <a:endParaRPr lang="en-US" dirty="0"/>
          </a:p>
        </p:txBody>
      </p:sp>
      <p:pic>
        <p:nvPicPr>
          <p:cNvPr id="4" name="Picture 2" descr="Two Roads Diverged… - The Pulse » Chattanooga&amp;#39;s Weekly Alternative">
            <a:extLst>
              <a:ext uri="{FF2B5EF4-FFF2-40B4-BE49-F238E27FC236}">
                <a16:creationId xmlns:a16="http://schemas.microsoft.com/office/drawing/2014/main" id="{5E88DF93-C716-F14E-AE5C-37593C45E2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595" y="2211858"/>
            <a:ext cx="5710102" cy="2855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54A16B7-55D4-7A49-B441-476D76C5D875}"/>
              </a:ext>
            </a:extLst>
          </p:cNvPr>
          <p:cNvSpPr/>
          <p:nvPr/>
        </p:nvSpPr>
        <p:spPr>
          <a:xfrm>
            <a:off x="7344790" y="3337095"/>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MRP 1</a:t>
            </a:r>
          </a:p>
        </p:txBody>
      </p:sp>
      <p:sp>
        <p:nvSpPr>
          <p:cNvPr id="6" name="Rectangle 5">
            <a:extLst>
              <a:ext uri="{FF2B5EF4-FFF2-40B4-BE49-F238E27FC236}">
                <a16:creationId xmlns:a16="http://schemas.microsoft.com/office/drawing/2014/main" id="{37E29888-FDEA-574D-A0DA-2300C61EA3E6}"/>
              </a:ext>
            </a:extLst>
          </p:cNvPr>
          <p:cNvSpPr/>
          <p:nvPr/>
        </p:nvSpPr>
        <p:spPr>
          <a:xfrm>
            <a:off x="9583664" y="3337095"/>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MRP 2</a:t>
            </a:r>
          </a:p>
        </p:txBody>
      </p:sp>
      <p:sp>
        <p:nvSpPr>
          <p:cNvPr id="7" name="TextBox 6">
            <a:extLst>
              <a:ext uri="{FF2B5EF4-FFF2-40B4-BE49-F238E27FC236}">
                <a16:creationId xmlns:a16="http://schemas.microsoft.com/office/drawing/2014/main" id="{6E2A95CE-9926-F74B-B542-9A09D3CC1BC1}"/>
              </a:ext>
            </a:extLst>
          </p:cNvPr>
          <p:cNvSpPr txBox="1"/>
          <p:nvPr/>
        </p:nvSpPr>
        <p:spPr>
          <a:xfrm>
            <a:off x="7796706" y="5268816"/>
            <a:ext cx="2351926" cy="923330"/>
          </a:xfrm>
          <a:prstGeom prst="rect">
            <a:avLst/>
          </a:prstGeom>
          <a:noFill/>
        </p:spPr>
        <p:txBody>
          <a:bodyPr wrap="none" rtlCol="0">
            <a:spAutoFit/>
          </a:bodyPr>
          <a:lstStyle/>
          <a:p>
            <a:r>
              <a:rPr lang="en-US" dirty="0">
                <a:latin typeface="Lato" panose="020F0502020204030203" pitchFamily="34" charset="77"/>
              </a:rPr>
              <a:t>Now assuming:</a:t>
            </a:r>
          </a:p>
          <a:p>
            <a:pPr marL="285750" indent="-285750">
              <a:buFont typeface="Arial" panose="020B0604020202020204" pitchFamily="34" charset="0"/>
              <a:buChar char="•"/>
            </a:pPr>
            <a:r>
              <a:rPr lang="en-US" dirty="0">
                <a:latin typeface="Lato" panose="020F0502020204030203" pitchFamily="34" charset="77"/>
              </a:rPr>
              <a:t>Shared state space</a:t>
            </a:r>
          </a:p>
          <a:p>
            <a:pPr marL="285750" indent="-285750">
              <a:buFont typeface="Arial" panose="020B0604020202020204" pitchFamily="34" charset="0"/>
              <a:buChar char="•"/>
            </a:pPr>
            <a:r>
              <a:rPr lang="en-US" dirty="0">
                <a:latin typeface="Lato" panose="020F0502020204030203" pitchFamily="34" charset="77"/>
              </a:rPr>
              <a:t>Additive utility</a:t>
            </a:r>
          </a:p>
        </p:txBody>
      </p:sp>
      <p:sp>
        <p:nvSpPr>
          <p:cNvPr id="9" name="Footer Placeholder 8">
            <a:extLst>
              <a:ext uri="{FF2B5EF4-FFF2-40B4-BE49-F238E27FC236}">
                <a16:creationId xmlns:a16="http://schemas.microsoft.com/office/drawing/2014/main" id="{9ED9D4B3-7D17-8D4A-BDB4-BB07A2EF54FE}"/>
              </a:ext>
            </a:extLst>
          </p:cNvPr>
          <p:cNvSpPr>
            <a:spLocks noGrp="1"/>
          </p:cNvSpPr>
          <p:nvPr>
            <p:ph type="ftr" sz="quarter" idx="11"/>
          </p:nvPr>
        </p:nvSpPr>
        <p:spPr/>
        <p:txBody>
          <a:bodyPr/>
          <a:lstStyle/>
          <a:p>
            <a:r>
              <a:rPr lang="en-US"/>
              <a:t>Tom Silver - Princeton University - Fall 2025</a:t>
            </a:r>
          </a:p>
        </p:txBody>
      </p:sp>
      <p:sp>
        <p:nvSpPr>
          <p:cNvPr id="10" name="Slide Number Placeholder 9">
            <a:extLst>
              <a:ext uri="{FF2B5EF4-FFF2-40B4-BE49-F238E27FC236}">
                <a16:creationId xmlns:a16="http://schemas.microsoft.com/office/drawing/2014/main" id="{B0714EDB-E562-ECB5-ABE9-11DD46F065E7}"/>
              </a:ext>
            </a:extLst>
          </p:cNvPr>
          <p:cNvSpPr>
            <a:spLocks noGrp="1"/>
          </p:cNvSpPr>
          <p:nvPr>
            <p:ph type="sldNum" sz="quarter" idx="12"/>
          </p:nvPr>
        </p:nvSpPr>
        <p:spPr/>
        <p:txBody>
          <a:bodyPr/>
          <a:lstStyle/>
          <a:p>
            <a:fld id="{A2060099-932A-9345-A983-616282D95534}" type="slidenum">
              <a:rPr lang="en-US" smtClean="0"/>
              <a:t>38</a:t>
            </a:fld>
            <a:endParaRPr lang="en-US"/>
          </a:p>
        </p:txBody>
      </p:sp>
    </p:spTree>
    <p:extLst>
      <p:ext uri="{BB962C8B-B14F-4D97-AF65-F5344CB8AC3E}">
        <p14:creationId xmlns:p14="http://schemas.microsoft.com/office/powerpoint/2010/main" val="1457912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7AB78-25EB-664B-8C47-91BF6F2372F7}"/>
              </a:ext>
            </a:extLst>
          </p:cNvPr>
          <p:cNvSpPr>
            <a:spLocks noGrp="1"/>
          </p:cNvSpPr>
          <p:nvPr>
            <p:ph type="title"/>
          </p:nvPr>
        </p:nvSpPr>
        <p:spPr/>
        <p:txBody>
          <a:bodyPr/>
          <a:lstStyle/>
          <a:p>
            <a:r>
              <a:rPr lang="en-US" dirty="0"/>
              <a:t>Toward </a:t>
            </a:r>
            <a:r>
              <a:rPr lang="en-US" i="1" dirty="0"/>
              <a:t>Sequential</a:t>
            </a:r>
            <a:r>
              <a:rPr lang="en-US" dirty="0"/>
              <a:t> Decision-Making</a:t>
            </a:r>
          </a:p>
        </p:txBody>
      </p:sp>
      <p:sp>
        <p:nvSpPr>
          <p:cNvPr id="3" name="Content Placeholder 2">
            <a:extLst>
              <a:ext uri="{FF2B5EF4-FFF2-40B4-BE49-F238E27FC236}">
                <a16:creationId xmlns:a16="http://schemas.microsoft.com/office/drawing/2014/main" id="{D1754EDE-7454-1E4B-9FE4-2497994AC8EE}"/>
              </a:ext>
            </a:extLst>
          </p:cNvPr>
          <p:cNvSpPr>
            <a:spLocks noGrp="1"/>
          </p:cNvSpPr>
          <p:nvPr>
            <p:ph idx="1"/>
          </p:nvPr>
        </p:nvSpPr>
        <p:spPr/>
        <p:txBody>
          <a:bodyPr/>
          <a:lstStyle/>
          <a:p>
            <a:pPr marL="0" indent="0">
              <a:buNone/>
            </a:pPr>
            <a:r>
              <a:rPr lang="en-US" dirty="0"/>
              <a:t>Given a choice between MRPs, we now know how to pick our favorite one.</a:t>
            </a:r>
            <a:br>
              <a:rPr lang="en-US" dirty="0"/>
            </a:br>
            <a:endParaRPr lang="en-US" dirty="0"/>
          </a:p>
          <a:p>
            <a:pPr marL="0" indent="0">
              <a:buNone/>
            </a:pPr>
            <a:r>
              <a:rPr lang="en-US" dirty="0"/>
              <a:t>This is one-time decision making, at the MRP level.</a:t>
            </a:r>
          </a:p>
          <a:p>
            <a:pPr marL="0" indent="0">
              <a:buNone/>
            </a:pPr>
            <a:endParaRPr lang="en-US" dirty="0"/>
          </a:p>
          <a:p>
            <a:pPr marL="0" indent="0">
              <a:buNone/>
            </a:pPr>
            <a:r>
              <a:rPr lang="en-US" dirty="0"/>
              <a:t>What if we get to make decisions </a:t>
            </a:r>
            <a:r>
              <a:rPr lang="en-US" i="1" dirty="0"/>
              <a:t>at each time step</a:t>
            </a:r>
            <a:r>
              <a:rPr lang="en-US" dirty="0"/>
              <a:t>, influencing the distribution over next states?</a:t>
            </a:r>
            <a:endParaRPr lang="en-US" i="1" dirty="0"/>
          </a:p>
        </p:txBody>
      </p:sp>
      <p:sp>
        <p:nvSpPr>
          <p:cNvPr id="5" name="Footer Placeholder 4">
            <a:extLst>
              <a:ext uri="{FF2B5EF4-FFF2-40B4-BE49-F238E27FC236}">
                <a16:creationId xmlns:a16="http://schemas.microsoft.com/office/drawing/2014/main" id="{C4294124-A808-32CA-64E1-E3A2CC69AFA6}"/>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B53E8C71-6085-0853-4BFC-ED230795059D}"/>
              </a:ext>
            </a:extLst>
          </p:cNvPr>
          <p:cNvSpPr>
            <a:spLocks noGrp="1"/>
          </p:cNvSpPr>
          <p:nvPr>
            <p:ph type="sldNum" sz="quarter" idx="12"/>
          </p:nvPr>
        </p:nvSpPr>
        <p:spPr/>
        <p:txBody>
          <a:bodyPr/>
          <a:lstStyle/>
          <a:p>
            <a:fld id="{A2060099-932A-9345-A983-616282D95534}" type="slidenum">
              <a:rPr lang="en-US" smtClean="0"/>
              <a:t>39</a:t>
            </a:fld>
            <a:endParaRPr lang="en-US"/>
          </a:p>
        </p:txBody>
      </p:sp>
    </p:spTree>
    <p:extLst>
      <p:ext uri="{BB962C8B-B14F-4D97-AF65-F5344CB8AC3E}">
        <p14:creationId xmlns:p14="http://schemas.microsoft.com/office/powerpoint/2010/main" val="418443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p:txBody>
          <a:bodyPr/>
          <a:lstStyle/>
          <a:p>
            <a:r>
              <a:rPr lang="en-US" dirty="0"/>
              <a:t>Markov Chains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B6EA5-EA64-8B47-AB27-E55408DDB76E}"/>
                  </a:ext>
                </a:extLst>
              </p:cNvPr>
              <p:cNvSpPr>
                <a:spLocks noGrp="1"/>
              </p:cNvSpPr>
              <p:nvPr>
                <p:ph idx="1"/>
              </p:nvPr>
            </p:nvSpPr>
            <p:spPr/>
            <p:txBody>
              <a:bodyPr/>
              <a:lstStyle/>
              <a:p>
                <a:pPr marL="0" indent="0">
                  <a:buNone/>
                </a:pPr>
                <a:r>
                  <a:rPr lang="en-US" b="1" dirty="0"/>
                  <a:t>Markov chain</a:t>
                </a:r>
                <a:r>
                  <a:rPr lang="en-US" dirty="0"/>
                  <a:t>: sequence of random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with the same domain </a:t>
                </a:r>
                <a14:m>
                  <m:oMath xmlns:m="http://schemas.openxmlformats.org/officeDocument/2006/math">
                    <m:r>
                      <a:rPr lang="en-US" b="0" i="1" smtClean="0">
                        <a:latin typeface="Cambria Math" panose="02040503050406030204" pitchFamily="18" charset="0"/>
                      </a:rPr>
                      <m:t>𝒮</m:t>
                    </m:r>
                  </m:oMath>
                </a14:m>
                <a:r>
                  <a:rPr lang="en-US" dirty="0"/>
                  <a:t> </a:t>
                </a:r>
                <a:r>
                  <a:rPr lang="en-US" dirty="0" err="1"/>
                  <a:t>s.t.</a:t>
                </a:r>
                <a:r>
                  <a:rPr lang="en-US" dirty="0"/>
                  <a:t> </a:t>
                </a:r>
                <a:r>
                  <a:rPr lang="en-US" b="1" dirty="0"/>
                  <a:t>Markov property </a:t>
                </a:r>
                <a:r>
                  <a:rPr lang="en-US" dirty="0"/>
                  <a:t>holds:</a:t>
                </a:r>
              </a:p>
              <a:p>
                <a:pPr marL="0" indent="0">
                  <a:buNone/>
                </a:pPr>
                <a:r>
                  <a:rPr lang="en-US" dirty="0"/>
                  <a:t>  </a:t>
                </a:r>
                <a:endParaRPr lang="en-US" i="1" dirty="0"/>
              </a:p>
              <a:p>
                <a:pPr marL="0" indent="0">
                  <a:buNone/>
                </a:pPr>
                <a:r>
                  <a:rPr lang="en-US" i="1" dirty="0"/>
                  <a:t> for all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≥0.   </m:t>
                    </m:r>
                    <m:r>
                      <a:rPr lang="en-US" i="1">
                        <a:latin typeface="Cambria Math" panose="02040503050406030204" pitchFamily="18" charset="0"/>
                      </a:rPr>
                      <m:t>𝑃</m:t>
                    </m:r>
                    <m:d>
                      <m:dPr>
                        <m:sep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i="1" dirty="0">
                    <a:latin typeface="Cambria Math" panose="02040503050406030204" pitchFamily="18" charset="0"/>
                  </a:rPr>
                  <a:t>.</a:t>
                </a:r>
              </a:p>
              <a:p>
                <a:pPr marL="0" indent="0">
                  <a:buNone/>
                </a:pPr>
                <a:endParaRPr lang="en-US" i="1" dirty="0"/>
              </a:p>
              <a:p>
                <a:pPr marL="0" indent="0">
                  <a:buNone/>
                </a:pPr>
                <a:r>
                  <a:rPr lang="en-US" dirty="0"/>
                  <a:t>“The future is independent of the past given the present.”</a:t>
                </a:r>
              </a:p>
            </p:txBody>
          </p:sp>
        </mc:Choice>
        <mc:Fallback xmlns="">
          <p:sp>
            <p:nvSpPr>
              <p:cNvPr id="3" name="Content Placeholder 2">
                <a:extLst>
                  <a:ext uri="{FF2B5EF4-FFF2-40B4-BE49-F238E27FC236}">
                    <a16:creationId xmlns:a16="http://schemas.microsoft.com/office/drawing/2014/main" id="{D43B6EA5-EA64-8B47-AB27-E55408DDB76E}"/>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a:extLst>
                  <a:ext uri="{FF2B5EF4-FFF2-40B4-BE49-F238E27FC236}">
                    <a16:creationId xmlns:a16="http://schemas.microsoft.com/office/drawing/2014/main" id="{62D03B65-3A15-D04D-914E-716404B39836}"/>
                  </a:ext>
                </a:extLst>
              </p:cNvPr>
              <p:cNvSpPr/>
              <p:nvPr/>
            </p:nvSpPr>
            <p:spPr>
              <a:xfrm>
                <a:off x="8125905" y="933253"/>
                <a:ext cx="3044857" cy="641407"/>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Each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oMath>
                </a14:m>
                <a:r>
                  <a:rPr lang="en-US" dirty="0">
                    <a:latin typeface="Lato" panose="020F0502020204030203" pitchFamily="34" charset="77"/>
                  </a:rPr>
                  <a:t> represents a </a:t>
                </a:r>
                <a:r>
                  <a:rPr lang="en-US" b="1" dirty="0">
                    <a:latin typeface="Lato" panose="020F0502020204030203" pitchFamily="34" charset="77"/>
                  </a:rPr>
                  <a:t>state</a:t>
                </a:r>
                <a:endParaRPr lang="en-US" dirty="0">
                  <a:latin typeface="Lato" panose="020F0502020204030203" pitchFamily="34" charset="77"/>
                </a:endParaRPr>
              </a:p>
            </p:txBody>
          </p:sp>
        </mc:Choice>
        <mc:Fallback xmlns="">
          <p:sp>
            <p:nvSpPr>
              <p:cNvPr id="5" name="Rectangular Callout 4">
                <a:extLst>
                  <a:ext uri="{FF2B5EF4-FFF2-40B4-BE49-F238E27FC236}">
                    <a16:creationId xmlns:a16="http://schemas.microsoft.com/office/drawing/2014/main" id="{62D03B65-3A15-D04D-914E-716404B39836}"/>
                  </a:ext>
                </a:extLst>
              </p:cNvPr>
              <p:cNvSpPr>
                <a:spLocks noRot="1" noChangeAspect="1" noMove="1" noResize="1" noEditPoints="1" noAdjustHandles="1" noChangeArrowheads="1" noChangeShapeType="1" noTextEdit="1"/>
              </p:cNvSpPr>
              <p:nvPr/>
            </p:nvSpPr>
            <p:spPr>
              <a:xfrm>
                <a:off x="8125905" y="933253"/>
                <a:ext cx="3044857" cy="641407"/>
              </a:xfrm>
              <a:prstGeom prst="wedgeRectCallout">
                <a:avLst/>
              </a:prstGeom>
              <a:blipFill>
                <a:blip r:embed="rId3"/>
                <a:stretch>
                  <a:fillRect/>
                </a:stretch>
              </a:blipFill>
            </p:spPr>
            <p:txBody>
              <a:bodyPr/>
              <a:lstStyle/>
              <a:p>
                <a:r>
                  <a:rPr lang="en-US">
                    <a:noFill/>
                  </a:rPr>
                  <a:t> </a:t>
                </a:r>
              </a:p>
            </p:txBody>
          </p:sp>
        </mc:Fallback>
      </mc:AlternateContent>
      <p:sp>
        <p:nvSpPr>
          <p:cNvPr id="6" name="Rectangular Callout 5">
            <a:extLst>
              <a:ext uri="{FF2B5EF4-FFF2-40B4-BE49-F238E27FC236}">
                <a16:creationId xmlns:a16="http://schemas.microsoft.com/office/drawing/2014/main" id="{AB958B0D-9EB4-D847-BDC7-DF9A7072E318}"/>
              </a:ext>
            </a:extLst>
          </p:cNvPr>
          <p:cNvSpPr/>
          <p:nvPr/>
        </p:nvSpPr>
        <p:spPr>
          <a:xfrm>
            <a:off x="3051143" y="2787593"/>
            <a:ext cx="3044857" cy="641407"/>
          </a:xfrm>
          <a:prstGeom prst="wedgeRectCallout">
            <a:avLst>
              <a:gd name="adj1" fmla="val -44672"/>
              <a:gd name="adj2" fmla="val -7565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The </a:t>
            </a:r>
            <a:r>
              <a:rPr lang="en-US" b="1" dirty="0">
                <a:latin typeface="Lato" panose="020F0502020204030203" pitchFamily="34" charset="77"/>
              </a:rPr>
              <a:t>state space</a:t>
            </a:r>
            <a:endParaRPr lang="en-US" dirty="0">
              <a:latin typeface="Lato" panose="020F0502020204030203" pitchFamily="34" charset="77"/>
            </a:endParaRPr>
          </a:p>
        </p:txBody>
      </p:sp>
      <p:sp>
        <p:nvSpPr>
          <p:cNvPr id="7" name="Footer Placeholder 6">
            <a:extLst>
              <a:ext uri="{FF2B5EF4-FFF2-40B4-BE49-F238E27FC236}">
                <a16:creationId xmlns:a16="http://schemas.microsoft.com/office/drawing/2014/main" id="{FC4D1AB3-63FA-9566-F72F-F993FE57254C}"/>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FB87ABF8-9BB2-0629-C185-4E9CD9BF6EFC}"/>
              </a:ext>
            </a:extLst>
          </p:cNvPr>
          <p:cNvSpPr>
            <a:spLocks noGrp="1"/>
          </p:cNvSpPr>
          <p:nvPr>
            <p:ph type="sldNum" sz="quarter" idx="12"/>
          </p:nvPr>
        </p:nvSpPr>
        <p:spPr/>
        <p:txBody>
          <a:bodyPr/>
          <a:lstStyle/>
          <a:p>
            <a:fld id="{A2060099-932A-9345-A983-616282D95534}" type="slidenum">
              <a:rPr lang="en-US" smtClean="0"/>
              <a:t>4</a:t>
            </a:fld>
            <a:endParaRPr lang="en-US"/>
          </a:p>
        </p:txBody>
      </p:sp>
    </p:spTree>
    <p:extLst>
      <p:ext uri="{BB962C8B-B14F-4D97-AF65-F5344CB8AC3E}">
        <p14:creationId xmlns:p14="http://schemas.microsoft.com/office/powerpoint/2010/main" val="28905219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47B1-930A-F04C-BC53-419724E7B5C2}"/>
              </a:ext>
            </a:extLst>
          </p:cNvPr>
          <p:cNvSpPr>
            <a:spLocks noGrp="1"/>
          </p:cNvSpPr>
          <p:nvPr>
            <p:ph type="title"/>
          </p:nvPr>
        </p:nvSpPr>
        <p:spPr/>
        <p:txBody>
          <a:bodyPr/>
          <a:lstStyle/>
          <a:p>
            <a:r>
              <a:rPr lang="en-US" dirty="0"/>
              <a:t>Markov Decision Processes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3A2AAC-7B33-0B4C-889F-8C94FB0BA730}"/>
                  </a:ext>
                </a:extLst>
              </p:cNvPr>
              <p:cNvSpPr>
                <a:spLocks noGrp="1"/>
              </p:cNvSpPr>
              <p:nvPr>
                <p:ph idx="1"/>
              </p:nvPr>
            </p:nvSpPr>
            <p:spPr>
              <a:xfrm>
                <a:off x="838200" y="1825625"/>
                <a:ext cx="10515600" cy="2850070"/>
              </a:xfrm>
            </p:spPr>
            <p:txBody>
              <a:bodyPr>
                <a:normAutofit lnSpcReduction="10000"/>
              </a:bodyPr>
              <a:lstStyle/>
              <a:p>
                <a:pPr marL="0" indent="0">
                  <a:buNone/>
                </a:pPr>
                <a:r>
                  <a:rPr lang="en-US" b="1" dirty="0"/>
                  <a:t>Markov decision process (MDP):</a:t>
                </a:r>
                <a:r>
                  <a:rPr lang="en-US" dirty="0"/>
                  <a:t> MRP + actions.</a:t>
                </a:r>
              </a:p>
              <a:p>
                <a:pPr lvl="1">
                  <a:lnSpc>
                    <a:spcPct val="150000"/>
                  </a:lnSpc>
                </a:pPr>
                <a:r>
                  <a:rPr lang="en-US" dirty="0"/>
                  <a:t>State space </a:t>
                </a:r>
                <a14:m>
                  <m:oMath xmlns:m="http://schemas.openxmlformats.org/officeDocument/2006/math">
                    <m:r>
                      <a:rPr lang="en-US" b="0" i="1" smtClean="0">
                        <a:latin typeface="Cambria Math" panose="02040503050406030204" pitchFamily="18" charset="0"/>
                      </a:rPr>
                      <m:t>𝒮</m:t>
                    </m:r>
                  </m:oMath>
                </a14:m>
                <a:endParaRPr lang="en-US" b="1" dirty="0"/>
              </a:p>
              <a:p>
                <a:pPr lvl="1">
                  <a:lnSpc>
                    <a:spcPct val="150000"/>
                  </a:lnSpc>
                </a:pPr>
                <a:r>
                  <a:rPr lang="en-US" b="1" dirty="0"/>
                  <a:t>Action space</a:t>
                </a:r>
                <a:r>
                  <a:rPr lang="en-US" dirty="0"/>
                  <a:t> </a:t>
                </a:r>
                <a14:m>
                  <m:oMath xmlns:m="http://schemas.openxmlformats.org/officeDocument/2006/math">
                    <m:r>
                      <a:rPr lang="en-US" b="0" i="1" smtClean="0">
                        <a:latin typeface="Cambria Math" panose="02040503050406030204" pitchFamily="18" charset="0"/>
                      </a:rPr>
                      <m:t>𝒜</m:t>
                    </m:r>
                  </m:oMath>
                </a14:m>
                <a:endParaRPr lang="en-US" b="0" dirty="0"/>
              </a:p>
              <a:p>
                <a:pPr lvl="1">
                  <a:lnSpc>
                    <a:spcPct val="150000"/>
                  </a:lnSpc>
                </a:pPr>
                <a:r>
                  <a:rPr lang="en-US" dirty="0"/>
                  <a:t>Reward function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ℝ</m:t>
                    </m:r>
                  </m:oMath>
                </a14:m>
                <a:endParaRPr lang="en-US" dirty="0"/>
              </a:p>
              <a:p>
                <a:pPr lvl="1">
                  <a:lnSpc>
                    <a:spcPct val="150000"/>
                  </a:lnSpc>
                </a:pPr>
                <a:r>
                  <a:rPr lang="en-US" dirty="0"/>
                  <a:t>Transition distribution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3A3A2AAC-7B33-0B4C-889F-8C94FB0BA730}"/>
                  </a:ext>
                </a:extLst>
              </p:cNvPr>
              <p:cNvSpPr>
                <a:spLocks noGrp="1" noRot="1" noChangeAspect="1" noMove="1" noResize="1" noEditPoints="1" noAdjustHandles="1" noChangeArrowheads="1" noChangeShapeType="1" noTextEdit="1"/>
              </p:cNvSpPr>
              <p:nvPr>
                <p:ph idx="1"/>
              </p:nvPr>
            </p:nvSpPr>
            <p:spPr>
              <a:xfrm>
                <a:off x="838200" y="1825625"/>
                <a:ext cx="10515600" cy="2850070"/>
              </a:xfrm>
              <a:blipFill>
                <a:blip r:embed="rId2"/>
                <a:stretch>
                  <a:fillRect l="-1206" t="-5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a:extLst>
                  <a:ext uri="{FF2B5EF4-FFF2-40B4-BE49-F238E27FC236}">
                    <a16:creationId xmlns:a16="http://schemas.microsoft.com/office/drawing/2014/main" id="{C7162F28-9995-1843-97F4-0354ECE4ADD4}"/>
                  </a:ext>
                </a:extLst>
              </p:cNvPr>
              <p:cNvSpPr/>
              <p:nvPr/>
            </p:nvSpPr>
            <p:spPr>
              <a:xfrm>
                <a:off x="4294160" y="2548765"/>
                <a:ext cx="4717865" cy="676848"/>
              </a:xfrm>
              <a:prstGeom prst="wedgeRectCallout">
                <a:avLst>
                  <a:gd name="adj1" fmla="val -53587"/>
                  <a:gd name="adj2" fmla="val 3629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𝑡</m:t>
                        </m:r>
                      </m:sub>
                    </m:sSub>
                  </m:oMath>
                </a14:m>
                <a:r>
                  <a:rPr lang="en-US" dirty="0">
                    <a:latin typeface="Lato" panose="020F0502020204030203" pitchFamily="34" charset="77"/>
                  </a:rPr>
                  <a:t> is action at time </a:t>
                </a:r>
                <a14:m>
                  <m:oMath xmlns:m="http://schemas.openxmlformats.org/officeDocument/2006/math">
                    <m:r>
                      <a:rPr lang="en-US" i="1" dirty="0" smtClean="0">
                        <a:latin typeface="Cambria Math" panose="02040503050406030204" pitchFamily="18" charset="0"/>
                      </a:rPr>
                      <m:t>𝑡</m:t>
                    </m:r>
                  </m:oMath>
                </a14:m>
                <a:endParaRPr lang="en-US" b="0" i="1" dirty="0">
                  <a:latin typeface="Lato" panose="020F0502020204030203" pitchFamily="34" charset="77"/>
                </a:endParaRPr>
              </a:p>
              <a:p>
                <a:pPr algn="ct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oMath>
                </a14:m>
                <a:r>
                  <a:rPr lang="en-US" dirty="0">
                    <a:latin typeface="Lato" panose="020F0502020204030203" pitchFamily="34" charset="77"/>
                  </a:rPr>
                  <a:t> is random variable for action at time </a:t>
                </a:r>
                <a14:m>
                  <m:oMath xmlns:m="http://schemas.openxmlformats.org/officeDocument/2006/math">
                    <m:r>
                      <a:rPr lang="en-US" i="1" dirty="0" smtClean="0">
                        <a:latin typeface="Cambria Math" panose="02040503050406030204" pitchFamily="18" charset="0"/>
                      </a:rPr>
                      <m:t>𝑡</m:t>
                    </m:r>
                  </m:oMath>
                </a14:m>
                <a:endParaRPr lang="en-US" dirty="0">
                  <a:latin typeface="Lato" panose="020F0502020204030203" pitchFamily="34" charset="77"/>
                </a:endParaRPr>
              </a:p>
            </p:txBody>
          </p:sp>
        </mc:Choice>
        <mc:Fallback xmlns="">
          <p:sp>
            <p:nvSpPr>
              <p:cNvPr id="4" name="Rectangular Callout 3">
                <a:extLst>
                  <a:ext uri="{FF2B5EF4-FFF2-40B4-BE49-F238E27FC236}">
                    <a16:creationId xmlns:a16="http://schemas.microsoft.com/office/drawing/2014/main" id="{C7162F28-9995-1843-97F4-0354ECE4ADD4}"/>
                  </a:ext>
                </a:extLst>
              </p:cNvPr>
              <p:cNvSpPr>
                <a:spLocks noRot="1" noChangeAspect="1" noMove="1" noResize="1" noEditPoints="1" noAdjustHandles="1" noChangeArrowheads="1" noChangeShapeType="1" noTextEdit="1"/>
              </p:cNvSpPr>
              <p:nvPr/>
            </p:nvSpPr>
            <p:spPr>
              <a:xfrm>
                <a:off x="4294160" y="2548765"/>
                <a:ext cx="4717865" cy="676848"/>
              </a:xfrm>
              <a:prstGeom prst="wedgeRectCallout">
                <a:avLst>
                  <a:gd name="adj1" fmla="val -53587"/>
                  <a:gd name="adj2" fmla="val 36299"/>
                </a:avLst>
              </a:prstGeom>
              <a:blipFill>
                <a:blip r:embed="rId3"/>
                <a:stretch>
                  <a:fillRect b="-10909"/>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FB7EE813-3BA5-AFE5-EB44-8FBCD9F091CB}"/>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AD562DB3-9C38-2C76-D972-DD6B41B80D7E}"/>
              </a:ext>
            </a:extLst>
          </p:cNvPr>
          <p:cNvSpPr>
            <a:spLocks noGrp="1"/>
          </p:cNvSpPr>
          <p:nvPr>
            <p:ph type="sldNum" sz="quarter" idx="12"/>
          </p:nvPr>
        </p:nvSpPr>
        <p:spPr/>
        <p:txBody>
          <a:bodyPr/>
          <a:lstStyle/>
          <a:p>
            <a:fld id="{A2060099-932A-9345-A983-616282D95534}" type="slidenum">
              <a:rPr lang="en-US" smtClean="0"/>
              <a:t>40</a:t>
            </a:fld>
            <a:endParaRPr lang="en-US"/>
          </a:p>
        </p:txBody>
      </p:sp>
    </p:spTree>
    <p:extLst>
      <p:ext uri="{BB962C8B-B14F-4D97-AF65-F5344CB8AC3E}">
        <p14:creationId xmlns:p14="http://schemas.microsoft.com/office/powerpoint/2010/main" val="2941672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47B1-930A-F04C-BC53-419724E7B5C2}"/>
              </a:ext>
            </a:extLst>
          </p:cNvPr>
          <p:cNvSpPr>
            <a:spLocks noGrp="1"/>
          </p:cNvSpPr>
          <p:nvPr>
            <p:ph type="title"/>
          </p:nvPr>
        </p:nvSpPr>
        <p:spPr/>
        <p:txBody>
          <a:bodyPr/>
          <a:lstStyle/>
          <a:p>
            <a:r>
              <a:rPr lang="en-US" dirty="0"/>
              <a:t>Markov Decision Processes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3A2AAC-7B33-0B4C-889F-8C94FB0BA730}"/>
                  </a:ext>
                </a:extLst>
              </p:cNvPr>
              <p:cNvSpPr>
                <a:spLocks noGrp="1"/>
              </p:cNvSpPr>
              <p:nvPr>
                <p:ph idx="1"/>
              </p:nvPr>
            </p:nvSpPr>
            <p:spPr>
              <a:xfrm>
                <a:off x="838200" y="1825625"/>
                <a:ext cx="10515600" cy="2850070"/>
              </a:xfrm>
            </p:spPr>
            <p:txBody>
              <a:bodyPr>
                <a:normAutofit lnSpcReduction="10000"/>
              </a:bodyPr>
              <a:lstStyle/>
              <a:p>
                <a:pPr marL="0" indent="0">
                  <a:buNone/>
                </a:pPr>
                <a:r>
                  <a:rPr lang="en-US" b="1" dirty="0"/>
                  <a:t>Markov decision process (MDP):</a:t>
                </a:r>
                <a:r>
                  <a:rPr lang="en-US" dirty="0"/>
                  <a:t> MRP + actions.</a:t>
                </a:r>
              </a:p>
              <a:p>
                <a:pPr lvl="1">
                  <a:lnSpc>
                    <a:spcPct val="150000"/>
                  </a:lnSpc>
                </a:pPr>
                <a:r>
                  <a:rPr lang="en-US" dirty="0"/>
                  <a:t>State space </a:t>
                </a:r>
                <a14:m>
                  <m:oMath xmlns:m="http://schemas.openxmlformats.org/officeDocument/2006/math">
                    <m:r>
                      <a:rPr lang="en-US" b="0" i="1" smtClean="0">
                        <a:latin typeface="Cambria Math" panose="02040503050406030204" pitchFamily="18" charset="0"/>
                      </a:rPr>
                      <m:t>𝒮</m:t>
                    </m:r>
                  </m:oMath>
                </a14:m>
                <a:endParaRPr lang="en-US" b="1" dirty="0"/>
              </a:p>
              <a:p>
                <a:pPr lvl="1">
                  <a:lnSpc>
                    <a:spcPct val="150000"/>
                  </a:lnSpc>
                </a:pPr>
                <a:r>
                  <a:rPr lang="en-US" b="1" dirty="0"/>
                  <a:t>Action space</a:t>
                </a:r>
                <a:r>
                  <a:rPr lang="en-US" dirty="0"/>
                  <a:t> </a:t>
                </a:r>
                <a14:m>
                  <m:oMath xmlns:m="http://schemas.openxmlformats.org/officeDocument/2006/math">
                    <m:r>
                      <a:rPr lang="en-US" b="0" i="1" smtClean="0">
                        <a:latin typeface="Cambria Math" panose="02040503050406030204" pitchFamily="18" charset="0"/>
                      </a:rPr>
                      <m:t>𝒜</m:t>
                    </m:r>
                  </m:oMath>
                </a14:m>
                <a:endParaRPr lang="en-US" b="0" dirty="0"/>
              </a:p>
              <a:p>
                <a:pPr lvl="1">
                  <a:lnSpc>
                    <a:spcPct val="150000"/>
                  </a:lnSpc>
                </a:pPr>
                <a:r>
                  <a:rPr lang="en-US" dirty="0"/>
                  <a:t>Reward function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ℝ</m:t>
                    </m:r>
                  </m:oMath>
                </a14:m>
                <a:endParaRPr lang="en-US" dirty="0"/>
              </a:p>
              <a:p>
                <a:pPr lvl="1">
                  <a:lnSpc>
                    <a:spcPct val="150000"/>
                  </a:lnSpc>
                </a:pPr>
                <a:r>
                  <a:rPr lang="en-US" dirty="0"/>
                  <a:t>Transition distribution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3A3A2AAC-7B33-0B4C-889F-8C94FB0BA730}"/>
                  </a:ext>
                </a:extLst>
              </p:cNvPr>
              <p:cNvSpPr>
                <a:spLocks noGrp="1" noRot="1" noChangeAspect="1" noMove="1" noResize="1" noEditPoints="1" noAdjustHandles="1" noChangeArrowheads="1" noChangeShapeType="1" noTextEdit="1"/>
              </p:cNvSpPr>
              <p:nvPr>
                <p:ph idx="1"/>
              </p:nvPr>
            </p:nvSpPr>
            <p:spPr>
              <a:xfrm>
                <a:off x="838200" y="1825625"/>
                <a:ext cx="10515600" cy="2850070"/>
              </a:xfrm>
              <a:blipFill>
                <a:blip r:embed="rId2"/>
                <a:stretch>
                  <a:fillRect l="-1206" t="-5310"/>
                </a:stretch>
              </a:blipFill>
            </p:spPr>
            <p:txBody>
              <a:bodyPr/>
              <a:lstStyle/>
              <a:p>
                <a:r>
                  <a:rPr lang="en-US">
                    <a:noFill/>
                  </a:rPr>
                  <a:t> </a:t>
                </a:r>
              </a:p>
            </p:txBody>
          </p:sp>
        </mc:Fallback>
      </mc:AlternateContent>
      <p:sp>
        <p:nvSpPr>
          <p:cNvPr id="9" name="Rectangular Callout 8">
            <a:extLst>
              <a:ext uri="{FF2B5EF4-FFF2-40B4-BE49-F238E27FC236}">
                <a16:creationId xmlns:a16="http://schemas.microsoft.com/office/drawing/2014/main" id="{13EDB3D0-FC88-BE4B-8A46-0483D12FCD58}"/>
              </a:ext>
            </a:extLst>
          </p:cNvPr>
          <p:cNvSpPr/>
          <p:nvPr/>
        </p:nvSpPr>
        <p:spPr>
          <a:xfrm>
            <a:off x="6653092" y="3454924"/>
            <a:ext cx="3894841" cy="386023"/>
          </a:xfrm>
          <a:prstGeom prst="wedgeRectCallout">
            <a:avLst>
              <a:gd name="adj1" fmla="val -55281"/>
              <a:gd name="adj2" fmla="val 123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Reward now depends on action</a:t>
            </a:r>
          </a:p>
        </p:txBody>
      </p:sp>
      <p:sp>
        <p:nvSpPr>
          <p:cNvPr id="10" name="Rectangular Callout 9">
            <a:extLst>
              <a:ext uri="{FF2B5EF4-FFF2-40B4-BE49-F238E27FC236}">
                <a16:creationId xmlns:a16="http://schemas.microsoft.com/office/drawing/2014/main" id="{29F511B0-3D3E-D348-8825-160B79544D01}"/>
              </a:ext>
            </a:extLst>
          </p:cNvPr>
          <p:cNvSpPr/>
          <p:nvPr/>
        </p:nvSpPr>
        <p:spPr>
          <a:xfrm>
            <a:off x="7191991" y="4065309"/>
            <a:ext cx="3894841" cy="386023"/>
          </a:xfrm>
          <a:prstGeom prst="wedgeRectCallout">
            <a:avLst>
              <a:gd name="adj1" fmla="val -55281"/>
              <a:gd name="adj2" fmla="val 1230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Transitions now depends on action</a:t>
            </a:r>
          </a:p>
        </p:txBody>
      </p:sp>
      <p:sp>
        <p:nvSpPr>
          <p:cNvPr id="5" name="Footer Placeholder 4">
            <a:extLst>
              <a:ext uri="{FF2B5EF4-FFF2-40B4-BE49-F238E27FC236}">
                <a16:creationId xmlns:a16="http://schemas.microsoft.com/office/drawing/2014/main" id="{891FBFD2-9F16-E617-2D99-8C5FAB383272}"/>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0E948C6D-173B-E240-B130-2D376480937E}"/>
              </a:ext>
            </a:extLst>
          </p:cNvPr>
          <p:cNvSpPr>
            <a:spLocks noGrp="1"/>
          </p:cNvSpPr>
          <p:nvPr>
            <p:ph type="sldNum" sz="quarter" idx="12"/>
          </p:nvPr>
        </p:nvSpPr>
        <p:spPr/>
        <p:txBody>
          <a:bodyPr/>
          <a:lstStyle/>
          <a:p>
            <a:fld id="{A2060099-932A-9345-A983-616282D95534}" type="slidenum">
              <a:rPr lang="en-US" smtClean="0"/>
              <a:t>41</a:t>
            </a:fld>
            <a:endParaRPr lang="en-US"/>
          </a:p>
        </p:txBody>
      </p:sp>
    </p:spTree>
    <p:extLst>
      <p:ext uri="{BB962C8B-B14F-4D97-AF65-F5344CB8AC3E}">
        <p14:creationId xmlns:p14="http://schemas.microsoft.com/office/powerpoint/2010/main" val="27128903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47B1-930A-F04C-BC53-419724E7B5C2}"/>
              </a:ext>
            </a:extLst>
          </p:cNvPr>
          <p:cNvSpPr>
            <a:spLocks noGrp="1"/>
          </p:cNvSpPr>
          <p:nvPr>
            <p:ph type="title"/>
          </p:nvPr>
        </p:nvSpPr>
        <p:spPr/>
        <p:txBody>
          <a:bodyPr/>
          <a:lstStyle/>
          <a:p>
            <a:r>
              <a:rPr lang="en-US" dirty="0"/>
              <a:t>Markov Decision Processes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3A2AAC-7B33-0B4C-889F-8C94FB0BA730}"/>
                  </a:ext>
                </a:extLst>
              </p:cNvPr>
              <p:cNvSpPr>
                <a:spLocks noGrp="1"/>
              </p:cNvSpPr>
              <p:nvPr>
                <p:ph idx="1"/>
              </p:nvPr>
            </p:nvSpPr>
            <p:spPr>
              <a:xfrm>
                <a:off x="838200" y="1825625"/>
                <a:ext cx="10515600" cy="2850070"/>
              </a:xfrm>
            </p:spPr>
            <p:txBody>
              <a:bodyPr>
                <a:normAutofit lnSpcReduction="10000"/>
              </a:bodyPr>
              <a:lstStyle/>
              <a:p>
                <a:pPr marL="0" indent="0">
                  <a:buNone/>
                </a:pPr>
                <a:r>
                  <a:rPr lang="en-US" b="1" dirty="0"/>
                  <a:t>Markov decision process (MDP):</a:t>
                </a:r>
                <a:r>
                  <a:rPr lang="en-US" dirty="0"/>
                  <a:t> MRP + actions.</a:t>
                </a:r>
              </a:p>
              <a:p>
                <a:pPr lvl="1">
                  <a:lnSpc>
                    <a:spcPct val="150000"/>
                  </a:lnSpc>
                </a:pPr>
                <a:r>
                  <a:rPr lang="en-US" dirty="0"/>
                  <a:t>State space </a:t>
                </a:r>
                <a14:m>
                  <m:oMath xmlns:m="http://schemas.openxmlformats.org/officeDocument/2006/math">
                    <m:r>
                      <a:rPr lang="en-US" b="0" i="1" smtClean="0">
                        <a:latin typeface="Cambria Math" panose="02040503050406030204" pitchFamily="18" charset="0"/>
                      </a:rPr>
                      <m:t>𝒮</m:t>
                    </m:r>
                  </m:oMath>
                </a14:m>
                <a:endParaRPr lang="en-US" b="1" dirty="0"/>
              </a:p>
              <a:p>
                <a:pPr lvl="1">
                  <a:lnSpc>
                    <a:spcPct val="150000"/>
                  </a:lnSpc>
                </a:pPr>
                <a:r>
                  <a:rPr lang="en-US" b="1" dirty="0"/>
                  <a:t>Action space</a:t>
                </a:r>
                <a:r>
                  <a:rPr lang="en-US" dirty="0"/>
                  <a:t> </a:t>
                </a:r>
                <a14:m>
                  <m:oMath xmlns:m="http://schemas.openxmlformats.org/officeDocument/2006/math">
                    <m:r>
                      <a:rPr lang="en-US" b="0" i="1" smtClean="0">
                        <a:latin typeface="Cambria Math" panose="02040503050406030204" pitchFamily="18" charset="0"/>
                      </a:rPr>
                      <m:t>𝒜</m:t>
                    </m:r>
                  </m:oMath>
                </a14:m>
                <a:endParaRPr lang="en-US" b="0" dirty="0"/>
              </a:p>
              <a:p>
                <a:pPr lvl="1">
                  <a:lnSpc>
                    <a:spcPct val="150000"/>
                  </a:lnSpc>
                </a:pPr>
                <a:r>
                  <a:rPr lang="en-US" dirty="0"/>
                  <a:t>Reward function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oMath>
                </a14:m>
                <a:r>
                  <a:rPr lang="en-US" b="0" dirty="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ℝ</m:t>
                    </m:r>
                  </m:oMath>
                </a14:m>
                <a:endParaRPr lang="en-US" dirty="0"/>
              </a:p>
              <a:p>
                <a:pPr lvl="1">
                  <a:lnSpc>
                    <a:spcPct val="150000"/>
                  </a:lnSpc>
                </a:pPr>
                <a:r>
                  <a:rPr lang="en-US" dirty="0"/>
                  <a:t>Transition distribution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oMath>
                </a14:m>
                <a:endParaRPr lang="en-US" dirty="0"/>
              </a:p>
              <a:p>
                <a:pPr lvl="1"/>
                <a:endParaRPr lang="en-US" dirty="0"/>
              </a:p>
            </p:txBody>
          </p:sp>
        </mc:Choice>
        <mc:Fallback xmlns="">
          <p:sp>
            <p:nvSpPr>
              <p:cNvPr id="3" name="Content Placeholder 2">
                <a:extLst>
                  <a:ext uri="{FF2B5EF4-FFF2-40B4-BE49-F238E27FC236}">
                    <a16:creationId xmlns:a16="http://schemas.microsoft.com/office/drawing/2014/main" id="{3A3A2AAC-7B33-0B4C-889F-8C94FB0BA730}"/>
                  </a:ext>
                </a:extLst>
              </p:cNvPr>
              <p:cNvSpPr>
                <a:spLocks noGrp="1" noRot="1" noChangeAspect="1" noMove="1" noResize="1" noEditPoints="1" noAdjustHandles="1" noChangeArrowheads="1" noChangeShapeType="1" noTextEdit="1"/>
              </p:cNvSpPr>
              <p:nvPr>
                <p:ph idx="1"/>
              </p:nvPr>
            </p:nvSpPr>
            <p:spPr>
              <a:xfrm>
                <a:off x="838200" y="1825625"/>
                <a:ext cx="10515600" cy="2850070"/>
              </a:xfrm>
              <a:blipFill>
                <a:blip r:embed="rId2"/>
                <a:stretch>
                  <a:fillRect l="-1206" t="-53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E0C991B8-7E5D-CD46-B0FC-97AEFC358821}"/>
                  </a:ext>
                </a:extLst>
              </p:cNvPr>
              <p:cNvSpPr txBox="1">
                <a:spLocks/>
              </p:cNvSpPr>
              <p:nvPr/>
            </p:nvSpPr>
            <p:spPr>
              <a:xfrm>
                <a:off x="838200" y="4883085"/>
                <a:ext cx="10515600" cy="12938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latin typeface="Lato" panose="020F0502020204030203" pitchFamily="34" charset="77"/>
                  </a:rPr>
                  <a:t>Assumption until we say otherwise:</a:t>
                </a:r>
                <a:endParaRPr lang="en-US" sz="2400" i="1" dirty="0">
                  <a:latin typeface="Lato" panose="020F0502020204030203" pitchFamily="34" charset="77"/>
                </a:endParaRPr>
              </a:p>
              <a:p>
                <a:pPr marL="0" indent="0">
                  <a:buFont typeface="Arial" panose="020B0604020202020204" pitchFamily="34" charset="0"/>
                  <a:buNone/>
                </a:pPr>
                <a:r>
                  <a:rPr lang="en-US" sz="2400" i="1" dirty="0">
                    <a:latin typeface="Lato" panose="020F0502020204030203" pitchFamily="34" charset="77"/>
                  </a:rPr>
                  <a:t>   The state space </a:t>
                </a:r>
                <a14:m>
                  <m:oMath xmlns:m="http://schemas.openxmlformats.org/officeDocument/2006/math">
                    <m:r>
                      <a:rPr lang="en-US" sz="2400" b="0" i="1" smtClean="0">
                        <a:latin typeface="Cambria Math" panose="02040503050406030204" pitchFamily="18" charset="0"/>
                      </a:rPr>
                      <m:t>𝒮</m:t>
                    </m:r>
                  </m:oMath>
                </a14:m>
                <a:r>
                  <a:rPr lang="en-US" sz="2400" i="1" dirty="0">
                    <a:latin typeface="Lato" panose="020F0502020204030203" pitchFamily="34" charset="77"/>
                  </a:rPr>
                  <a:t> and action space </a:t>
                </a:r>
                <a14:m>
                  <m:oMath xmlns:m="http://schemas.openxmlformats.org/officeDocument/2006/math">
                    <m:r>
                      <a:rPr lang="en-US" sz="2400" b="0" i="1" smtClean="0">
                        <a:latin typeface="Cambria Math" panose="02040503050406030204" pitchFamily="18" charset="0"/>
                      </a:rPr>
                      <m:t>𝒜</m:t>
                    </m:r>
                  </m:oMath>
                </a14:m>
                <a:r>
                  <a:rPr lang="en-US" sz="2400" i="1" dirty="0">
                    <a:latin typeface="Lato" panose="020F0502020204030203" pitchFamily="34" charset="77"/>
                  </a:rPr>
                  <a:t> are finite. </a:t>
                </a:r>
              </a:p>
            </p:txBody>
          </p:sp>
        </mc:Choice>
        <mc:Fallback xmlns="">
          <p:sp>
            <p:nvSpPr>
              <p:cNvPr id="7" name="Content Placeholder 2">
                <a:extLst>
                  <a:ext uri="{FF2B5EF4-FFF2-40B4-BE49-F238E27FC236}">
                    <a16:creationId xmlns:a16="http://schemas.microsoft.com/office/drawing/2014/main" id="{E0C991B8-7E5D-CD46-B0FC-97AEFC358821}"/>
                  </a:ext>
                </a:extLst>
              </p:cNvPr>
              <p:cNvSpPr txBox="1">
                <a:spLocks noRot="1" noChangeAspect="1" noMove="1" noResize="1" noEditPoints="1" noAdjustHandles="1" noChangeArrowheads="1" noChangeShapeType="1" noTextEdit="1"/>
              </p:cNvSpPr>
              <p:nvPr/>
            </p:nvSpPr>
            <p:spPr>
              <a:xfrm>
                <a:off x="838200" y="4883085"/>
                <a:ext cx="10515600" cy="1293878"/>
              </a:xfrm>
              <a:prstGeom prst="rect">
                <a:avLst/>
              </a:prstGeom>
              <a:blipFill>
                <a:blip r:embed="rId3"/>
                <a:stretch>
                  <a:fillRect l="-965" t="-6796"/>
                </a:stretch>
              </a:blipFill>
            </p:spPr>
            <p:txBody>
              <a:bodyPr/>
              <a:lstStyle/>
              <a:p>
                <a:r>
                  <a:rPr lang="en-US">
                    <a:noFill/>
                  </a:rPr>
                  <a:t> </a:t>
                </a:r>
              </a:p>
            </p:txBody>
          </p:sp>
        </mc:Fallback>
      </mc:AlternateContent>
      <p:sp>
        <p:nvSpPr>
          <p:cNvPr id="8" name="Rectangular Callout 7">
            <a:extLst>
              <a:ext uri="{FF2B5EF4-FFF2-40B4-BE49-F238E27FC236}">
                <a16:creationId xmlns:a16="http://schemas.microsoft.com/office/drawing/2014/main" id="{CE46B78A-D846-1544-9F00-3979CD371BC4}"/>
              </a:ext>
            </a:extLst>
          </p:cNvPr>
          <p:cNvSpPr/>
          <p:nvPr/>
        </p:nvSpPr>
        <p:spPr>
          <a:xfrm>
            <a:off x="8028748" y="5005633"/>
            <a:ext cx="3820746" cy="772688"/>
          </a:xfrm>
          <a:prstGeom prst="wedgeRectCallout">
            <a:avLst>
              <a:gd name="adj1" fmla="val -53200"/>
              <a:gd name="adj2" fmla="val 1330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Not generally true for MDPs.</a:t>
            </a:r>
            <a:br>
              <a:rPr lang="en-US" dirty="0">
                <a:latin typeface="Lato" panose="020F0502020204030203" pitchFamily="34" charset="77"/>
              </a:rPr>
            </a:br>
            <a:r>
              <a:rPr lang="en-US" dirty="0">
                <a:latin typeface="Lato" panose="020F0502020204030203" pitchFamily="34" charset="77"/>
              </a:rPr>
              <a:t>Just convenient for algorithms.</a:t>
            </a:r>
          </a:p>
        </p:txBody>
      </p:sp>
      <p:sp>
        <p:nvSpPr>
          <p:cNvPr id="5" name="Footer Placeholder 4">
            <a:extLst>
              <a:ext uri="{FF2B5EF4-FFF2-40B4-BE49-F238E27FC236}">
                <a16:creationId xmlns:a16="http://schemas.microsoft.com/office/drawing/2014/main" id="{6E2E7529-1C18-5746-950B-E5CD4C77FCA9}"/>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79C309C-59F5-0D60-21D3-D4A5FE7CB405}"/>
              </a:ext>
            </a:extLst>
          </p:cNvPr>
          <p:cNvSpPr>
            <a:spLocks noGrp="1"/>
          </p:cNvSpPr>
          <p:nvPr>
            <p:ph type="sldNum" sz="quarter" idx="12"/>
          </p:nvPr>
        </p:nvSpPr>
        <p:spPr/>
        <p:txBody>
          <a:bodyPr/>
          <a:lstStyle/>
          <a:p>
            <a:fld id="{A2060099-932A-9345-A983-616282D95534}" type="slidenum">
              <a:rPr lang="en-US" smtClean="0"/>
              <a:t>42</a:t>
            </a:fld>
            <a:endParaRPr lang="en-US"/>
          </a:p>
        </p:txBody>
      </p:sp>
    </p:spTree>
    <p:extLst>
      <p:ext uri="{BB962C8B-B14F-4D97-AF65-F5344CB8AC3E}">
        <p14:creationId xmlns:p14="http://schemas.microsoft.com/office/powerpoint/2010/main" val="574324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a:xfrm>
            <a:off x="638881" y="457201"/>
            <a:ext cx="10909640" cy="1832654"/>
          </a:xfrm>
        </p:spPr>
        <p:txBody>
          <a:bodyPr vert="horz" lIns="91440" tIns="45720" rIns="91440" bIns="45720" rtlCol="0" anchor="b">
            <a:normAutofit/>
          </a:bodyPr>
          <a:lstStyle/>
          <a:p>
            <a:pPr algn="ctr"/>
            <a:r>
              <a:rPr lang="en-US" sz="6100" kern="1200" dirty="0">
                <a:solidFill>
                  <a:schemeClr val="tx1"/>
                </a:solidFill>
              </a:rPr>
              <a:t>MDP PGM</a:t>
            </a:r>
            <a:br>
              <a:rPr lang="en-US" sz="6100" kern="1200" dirty="0">
                <a:solidFill>
                  <a:schemeClr val="tx1"/>
                </a:solidFill>
              </a:rPr>
            </a:br>
            <a:r>
              <a:rPr lang="en-US" sz="4000" kern="1200" dirty="0">
                <a:solidFill>
                  <a:schemeClr val="tx1"/>
                </a:solidFill>
              </a:rPr>
              <a:t>(Influence Diagram)</a:t>
            </a:r>
            <a:endParaRPr lang="en-US" sz="6100" kern="1200" dirty="0">
              <a:solidFill>
                <a:schemeClr val="tx1"/>
              </a:solidFill>
            </a:endParaRPr>
          </a:p>
        </p:txBody>
      </p:sp>
      <p:sp>
        <p:nvSpPr>
          <p:cNvPr id="14"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Schoolbook" panose="02040604050505020304"/>
              <a:ea typeface="+mn-ea"/>
              <a:cs typeface="+mn-cs"/>
            </a:endParaRPr>
          </a:p>
        </p:txBody>
      </p:sp>
      <p:sp>
        <p:nvSpPr>
          <p:cNvPr id="12" name="Rectangular Callout 11">
            <a:extLst>
              <a:ext uri="{FF2B5EF4-FFF2-40B4-BE49-F238E27FC236}">
                <a16:creationId xmlns:a16="http://schemas.microsoft.com/office/drawing/2014/main" id="{5D23FF06-82B7-C04A-8F19-0CA10F77D0DF}"/>
              </a:ext>
            </a:extLst>
          </p:cNvPr>
          <p:cNvSpPr/>
          <p:nvPr/>
        </p:nvSpPr>
        <p:spPr>
          <a:xfrm>
            <a:off x="9082976" y="835623"/>
            <a:ext cx="2405749" cy="1550440"/>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ato" panose="020F0502020204030203" pitchFamily="34" charset="77"/>
              </a:rPr>
              <a:t>Influence diagrams can also include “decision nodes” (squares)</a:t>
            </a:r>
          </a:p>
        </p:txBody>
      </p:sp>
      <p:pic>
        <p:nvPicPr>
          <p:cNvPr id="4" name="Picture 3" descr="A picture containing icon&#10;&#10;Description automatically generated">
            <a:extLst>
              <a:ext uri="{FF2B5EF4-FFF2-40B4-BE49-F238E27FC236}">
                <a16:creationId xmlns:a16="http://schemas.microsoft.com/office/drawing/2014/main" id="{3FCDF89B-F7C9-B74D-916C-49CFBDA67C4E}"/>
              </a:ext>
            </a:extLst>
          </p:cNvPr>
          <p:cNvPicPr>
            <a:picLocks noChangeAspect="1"/>
          </p:cNvPicPr>
          <p:nvPr/>
        </p:nvPicPr>
        <p:blipFill>
          <a:blip r:embed="rId2"/>
          <a:stretch>
            <a:fillRect/>
          </a:stretch>
        </p:blipFill>
        <p:spPr>
          <a:xfrm>
            <a:off x="1805480" y="2632908"/>
            <a:ext cx="8576442" cy="3882038"/>
          </a:xfrm>
          <a:prstGeom prst="rect">
            <a:avLst/>
          </a:prstGeom>
        </p:spPr>
      </p:pic>
      <p:sp>
        <p:nvSpPr>
          <p:cNvPr id="5" name="Footer Placeholder 4">
            <a:extLst>
              <a:ext uri="{FF2B5EF4-FFF2-40B4-BE49-F238E27FC236}">
                <a16:creationId xmlns:a16="http://schemas.microsoft.com/office/drawing/2014/main" id="{6427E79E-DE7D-4766-07C0-2C7D2AA93CBC}"/>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D7E231B3-D982-CBF7-A4D5-86301DAEFDB8}"/>
              </a:ext>
            </a:extLst>
          </p:cNvPr>
          <p:cNvSpPr>
            <a:spLocks noGrp="1"/>
          </p:cNvSpPr>
          <p:nvPr>
            <p:ph type="sldNum" sz="quarter" idx="12"/>
          </p:nvPr>
        </p:nvSpPr>
        <p:spPr/>
        <p:txBody>
          <a:bodyPr/>
          <a:lstStyle/>
          <a:p>
            <a:fld id="{A2060099-932A-9345-A983-616282D95534}" type="slidenum">
              <a:rPr lang="en-US" smtClean="0"/>
              <a:t>43</a:t>
            </a:fld>
            <a:endParaRPr lang="en-US"/>
          </a:p>
        </p:txBody>
      </p:sp>
    </p:spTree>
    <p:extLst>
      <p:ext uri="{BB962C8B-B14F-4D97-AF65-F5344CB8AC3E}">
        <p14:creationId xmlns:p14="http://schemas.microsoft.com/office/powerpoint/2010/main" val="3806450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305-ACD5-FC42-BC02-AEADAFA5EB08}"/>
              </a:ext>
            </a:extLst>
          </p:cNvPr>
          <p:cNvSpPr>
            <a:spLocks noGrp="1"/>
          </p:cNvSpPr>
          <p:nvPr>
            <p:ph type="title"/>
          </p:nvPr>
        </p:nvSpPr>
        <p:spPr/>
        <p:txBody>
          <a:bodyPr/>
          <a:lstStyle/>
          <a:p>
            <a:r>
              <a:rPr lang="en-US" dirty="0"/>
              <a:t>Example: Marshmallows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01B450-8586-B647-B3E5-A4AE547B97C4}"/>
                  </a:ext>
                </a:extLst>
              </p:cNvPr>
              <p:cNvSpPr txBox="1"/>
              <p:nvPr/>
            </p:nvSpPr>
            <p:spPr>
              <a:xfrm>
                <a:off x="838200" y="1690688"/>
                <a:ext cx="9682113"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Lato" panose="020F0502020204030203" pitchFamily="34" charset="77"/>
                  </a:rPr>
                  <a:t>States</a:t>
                </a:r>
                <a:r>
                  <a:rPr lang="en-US" dirty="0">
                    <a:latin typeface="Lato" panose="020F0502020204030203" pitchFamily="34" charset="77"/>
                  </a:rPr>
                  <a:t>: (hunger level, marshmallow remains)</a:t>
                </a:r>
              </a:p>
              <a:p>
                <a:pPr marL="742950" lvl="1" indent="-285750">
                  <a:buFont typeface="Arial" panose="020B0604020202020204" pitchFamily="34" charset="0"/>
                  <a:buChar char="•"/>
                </a:pPr>
                <a:r>
                  <a:rPr lang="en-US" dirty="0">
                    <a:latin typeface="Lato" panose="020F0502020204030203" pitchFamily="34" charset="77"/>
                  </a:rPr>
                  <a:t>Hunger level: 0, 1, 2 (higher is hungrier)</a:t>
                </a:r>
              </a:p>
              <a:p>
                <a:pPr marL="742950" lvl="1" indent="-285750">
                  <a:buFont typeface="Arial" panose="020B0604020202020204" pitchFamily="34" charset="0"/>
                  <a:buChar char="•"/>
                </a:pPr>
                <a:r>
                  <a:rPr lang="en-US" dirty="0">
                    <a:latin typeface="Lato" panose="020F0502020204030203" pitchFamily="34" charset="77"/>
                  </a:rPr>
                  <a:t>Marshmallow remains: True or False </a:t>
                </a:r>
              </a:p>
              <a:p>
                <a:pPr marL="285750" indent="-285750">
                  <a:buFont typeface="Arial" panose="020B0604020202020204" pitchFamily="34" charset="0"/>
                  <a:buChar char="•"/>
                </a:pPr>
                <a:r>
                  <a:rPr lang="en-US" b="1" dirty="0">
                    <a:latin typeface="Lato" panose="020F0502020204030203" pitchFamily="34" charset="77"/>
                  </a:rPr>
                  <a:t>Actions</a:t>
                </a:r>
                <a:r>
                  <a:rPr lang="en-US" dirty="0">
                    <a:latin typeface="Lato" panose="020F0502020204030203" pitchFamily="34" charset="77"/>
                  </a:rPr>
                  <a:t>: </a:t>
                </a:r>
                <a:r>
                  <a:rPr lang="en-US" i="1" dirty="0">
                    <a:latin typeface="Lato" panose="020F0502020204030203" pitchFamily="34" charset="77"/>
                  </a:rPr>
                  <a:t>eat</a:t>
                </a:r>
                <a:r>
                  <a:rPr lang="en-US" dirty="0">
                    <a:latin typeface="Lato" panose="020F0502020204030203" pitchFamily="34" charset="77"/>
                  </a:rPr>
                  <a:t> marshmallow, or </a:t>
                </a:r>
                <a:r>
                  <a:rPr lang="en-US" i="1" dirty="0">
                    <a:latin typeface="Lato" panose="020F0502020204030203" pitchFamily="34" charset="77"/>
                  </a:rPr>
                  <a:t>wait</a:t>
                </a:r>
              </a:p>
              <a:p>
                <a:pPr marL="285750" indent="-285750">
                  <a:buFont typeface="Arial" panose="020B0604020202020204" pitchFamily="34" charset="0"/>
                  <a:buChar char="•"/>
                </a:pPr>
                <a:r>
                  <a:rPr lang="en-US" b="1" dirty="0">
                    <a:latin typeface="Lato" panose="020F0502020204030203" pitchFamily="34" charset="77"/>
                  </a:rPr>
                  <a:t>Horizon:</a:t>
                </a:r>
                <a:r>
                  <a:rPr lang="en-US" dirty="0">
                    <a:latin typeface="Lato" panose="020F0502020204030203" pitchFamily="34" charset="77"/>
                  </a:rPr>
                  <a:t> finite (horizon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=4</m:t>
                    </m:r>
                  </m:oMath>
                </a14:m>
                <a:r>
                  <a:rPr lang="en-US" dirty="0">
                    <a:latin typeface="Lato" panose="020F0502020204030203" pitchFamily="34" charset="77"/>
                  </a:rPr>
                  <a:t>)</a:t>
                </a:r>
              </a:p>
              <a:p>
                <a:pPr marL="285750" indent="-285750">
                  <a:buFont typeface="Arial" panose="020B0604020202020204" pitchFamily="34" charset="0"/>
                  <a:buChar char="•"/>
                </a:pPr>
                <a:r>
                  <a:rPr lang="en-US" b="1" dirty="0">
                    <a:latin typeface="Lato" panose="020F0502020204030203" pitchFamily="34" charset="77"/>
                  </a:rPr>
                  <a:t>Rewards:</a:t>
                </a:r>
                <a:r>
                  <a:rPr lang="en-US" dirty="0">
                    <a:latin typeface="Lato" panose="020F0502020204030203" pitchFamily="34" charset="77"/>
                  </a:rPr>
                  <a:t> Negative hunger level squared (on next state)</a:t>
                </a:r>
                <a:endParaRPr lang="en-US" b="1" dirty="0">
                  <a:latin typeface="Lato" panose="020F0502020204030203" pitchFamily="34" charset="77"/>
                </a:endParaRPr>
              </a:p>
              <a:p>
                <a:pPr marL="285750" indent="-285750">
                  <a:buFont typeface="Arial" panose="020B0604020202020204" pitchFamily="34" charset="0"/>
                  <a:buChar char="•"/>
                </a:pPr>
                <a:r>
                  <a:rPr lang="en-US" b="1" dirty="0">
                    <a:latin typeface="Lato" panose="020F0502020204030203" pitchFamily="34" charset="77"/>
                  </a:rPr>
                  <a:t>Transition distribution</a:t>
                </a:r>
                <a:r>
                  <a:rPr lang="en-US" dirty="0">
                    <a:latin typeface="Lato" panose="020F0502020204030203" pitchFamily="34" charset="77"/>
                  </a:rPr>
                  <a:t>:</a:t>
                </a:r>
              </a:p>
              <a:p>
                <a:pPr marL="742950" lvl="1" indent="-285750">
                  <a:buFont typeface="Arial" panose="020B0604020202020204" pitchFamily="34" charset="0"/>
                  <a:buChar char="•"/>
                </a:pPr>
                <a:r>
                  <a:rPr lang="en-US" dirty="0">
                    <a:latin typeface="Lato" panose="020F0502020204030203" pitchFamily="34" charset="77"/>
                  </a:rPr>
                  <a:t>Marshmallow remains updated in obvious way</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wait:</a:t>
                </a:r>
              </a:p>
              <a:p>
                <a:pPr marL="1200150" lvl="2" indent="-285750">
                  <a:buFont typeface="Arial" panose="020B0604020202020204" pitchFamily="34" charset="0"/>
                  <a:buChar char="•"/>
                </a:pPr>
                <a:r>
                  <a:rPr lang="en-US" dirty="0">
                    <a:latin typeface="Lato" panose="020F0502020204030203" pitchFamily="34" charset="77"/>
                  </a:rPr>
                  <a:t>With probability 0.25, hunger level increases by 1</a:t>
                </a:r>
              </a:p>
              <a:p>
                <a:pPr marL="1200150" lvl="2" indent="-285750">
                  <a:buFont typeface="Arial" panose="020B0604020202020204" pitchFamily="34" charset="0"/>
                  <a:buChar char="•"/>
                </a:pPr>
                <a:r>
                  <a:rPr lang="en-US" dirty="0">
                    <a:latin typeface="Lato" panose="020F0502020204030203" pitchFamily="34" charset="77"/>
                  </a:rPr>
                  <a:t>Otherwise, hunger level stays the same</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eat </a:t>
                </a:r>
                <a:r>
                  <a:rPr lang="en-US" dirty="0">
                    <a:latin typeface="Lato" panose="020F0502020204030203" pitchFamily="34" charset="77"/>
                  </a:rPr>
                  <a:t>(and marshmallow remains):</a:t>
                </a:r>
              </a:p>
              <a:p>
                <a:pPr marL="1200150" lvl="2" indent="-285750">
                  <a:buFont typeface="Arial" panose="020B0604020202020204" pitchFamily="34" charset="0"/>
                  <a:buChar char="•"/>
                </a:pPr>
                <a:r>
                  <a:rPr lang="en-US" dirty="0">
                    <a:latin typeface="Lato" panose="020F0502020204030203" pitchFamily="34" charset="77"/>
                  </a:rPr>
                  <a:t>With probability 1, hunger level set to 0</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eat</a:t>
                </a:r>
                <a:r>
                  <a:rPr lang="en-US" dirty="0">
                    <a:latin typeface="Lato" panose="020F0502020204030203" pitchFamily="34" charset="77"/>
                  </a:rPr>
                  <a:t> (and marshmallow gone):</a:t>
                </a:r>
              </a:p>
              <a:p>
                <a:pPr marL="1200150" lvl="2" indent="-285750">
                  <a:buFont typeface="Arial" panose="020B0604020202020204" pitchFamily="34" charset="0"/>
                  <a:buChar char="•"/>
                </a:pPr>
                <a:r>
                  <a:rPr lang="en-US" dirty="0">
                    <a:latin typeface="Lato" panose="020F0502020204030203" pitchFamily="34" charset="77"/>
                  </a:rPr>
                  <a:t>Same as waiting</a:t>
                </a:r>
              </a:p>
            </p:txBody>
          </p:sp>
        </mc:Choice>
        <mc:Fallback xmlns="">
          <p:sp>
            <p:nvSpPr>
              <p:cNvPr id="13" name="TextBox 12">
                <a:extLst>
                  <a:ext uri="{FF2B5EF4-FFF2-40B4-BE49-F238E27FC236}">
                    <a16:creationId xmlns:a16="http://schemas.microsoft.com/office/drawing/2014/main" id="{DC01B450-8586-B647-B3E5-A4AE547B97C4}"/>
                  </a:ext>
                </a:extLst>
              </p:cNvPr>
              <p:cNvSpPr txBox="1">
                <a:spLocks noRot="1" noChangeAspect="1" noMove="1" noResize="1" noEditPoints="1" noAdjustHandles="1" noChangeArrowheads="1" noChangeShapeType="1" noTextEdit="1"/>
              </p:cNvSpPr>
              <p:nvPr/>
            </p:nvSpPr>
            <p:spPr>
              <a:xfrm>
                <a:off x="838200" y="1690688"/>
                <a:ext cx="9682113" cy="4247317"/>
              </a:xfrm>
              <a:prstGeom prst="rect">
                <a:avLst/>
              </a:prstGeom>
              <a:blipFill>
                <a:blip r:embed="rId2"/>
                <a:stretch>
                  <a:fillRect l="-524" t="-298" b="-119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2F6FAB6-CE74-974E-84A1-70C3F759F2D7}"/>
              </a:ext>
            </a:extLst>
          </p:cNvPr>
          <p:cNvPicPr>
            <a:picLocks noChangeAspect="1"/>
          </p:cNvPicPr>
          <p:nvPr/>
        </p:nvPicPr>
        <p:blipFill rotWithShape="1">
          <a:blip r:embed="rId3"/>
          <a:srcRect t="45885"/>
          <a:stretch/>
        </p:blipFill>
        <p:spPr>
          <a:xfrm>
            <a:off x="436514" y="1395167"/>
            <a:ext cx="4749800" cy="295521"/>
          </a:xfrm>
          <a:prstGeom prst="rect">
            <a:avLst/>
          </a:prstGeom>
        </p:spPr>
      </p:pic>
      <p:pic>
        <p:nvPicPr>
          <p:cNvPr id="5124" name="Picture 4" descr="Marshmellow Clipart Marshmallow Challenge - Cute Marshmallow Clip Art PNG  Image | Transparent PNG Free Download on SeekPNG">
            <a:extLst>
              <a:ext uri="{FF2B5EF4-FFF2-40B4-BE49-F238E27FC236}">
                <a16:creationId xmlns:a16="http://schemas.microsoft.com/office/drawing/2014/main" id="{045DF5AD-8124-3E4C-82B3-3F5B72102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065" y="1904214"/>
            <a:ext cx="3188735" cy="254721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1B68169-4293-BC12-8B6A-58EC209EC379}"/>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E21F8152-1741-354D-2F42-2D978FBCAA82}"/>
              </a:ext>
            </a:extLst>
          </p:cNvPr>
          <p:cNvSpPr>
            <a:spLocks noGrp="1"/>
          </p:cNvSpPr>
          <p:nvPr>
            <p:ph type="sldNum" sz="quarter" idx="12"/>
          </p:nvPr>
        </p:nvSpPr>
        <p:spPr/>
        <p:txBody>
          <a:bodyPr/>
          <a:lstStyle/>
          <a:p>
            <a:fld id="{A2060099-932A-9345-A983-616282D95534}" type="slidenum">
              <a:rPr lang="en-US" smtClean="0"/>
              <a:t>44</a:t>
            </a:fld>
            <a:endParaRPr lang="en-US"/>
          </a:p>
        </p:txBody>
      </p:sp>
    </p:spTree>
    <p:extLst>
      <p:ext uri="{BB962C8B-B14F-4D97-AF65-F5344CB8AC3E}">
        <p14:creationId xmlns:p14="http://schemas.microsoft.com/office/powerpoint/2010/main" val="6971644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305-ACD5-FC42-BC02-AEADAFA5EB08}"/>
              </a:ext>
            </a:extLst>
          </p:cNvPr>
          <p:cNvSpPr>
            <a:spLocks noGrp="1"/>
          </p:cNvSpPr>
          <p:nvPr>
            <p:ph type="title"/>
          </p:nvPr>
        </p:nvSpPr>
        <p:spPr/>
        <p:txBody>
          <a:bodyPr/>
          <a:lstStyle/>
          <a:p>
            <a:r>
              <a:rPr lang="en-US" dirty="0"/>
              <a:t>Example: Zits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01B450-8586-B647-B3E5-A4AE547B97C4}"/>
                  </a:ext>
                </a:extLst>
              </p:cNvPr>
              <p:cNvSpPr txBox="1"/>
              <p:nvPr/>
            </p:nvSpPr>
            <p:spPr>
              <a:xfrm>
                <a:off x="838200" y="1690688"/>
                <a:ext cx="9682113" cy="3693319"/>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Lato" panose="020F0502020204030203" pitchFamily="34" charset="77"/>
                  </a:rPr>
                  <a:t>States</a:t>
                </a:r>
                <a:r>
                  <a:rPr lang="en-US" dirty="0">
                    <a:latin typeface="Lato" panose="020F0502020204030203" pitchFamily="34" charset="77"/>
                  </a:rPr>
                  <a:t>: Number of zits on my face: 0, 1, 2, 3, 4</a:t>
                </a:r>
              </a:p>
              <a:p>
                <a:pPr marL="285750" indent="-285750">
                  <a:buFont typeface="Arial" panose="020B0604020202020204" pitchFamily="34" charset="0"/>
                  <a:buChar char="•"/>
                </a:pPr>
                <a:r>
                  <a:rPr lang="en-US" b="1" dirty="0">
                    <a:latin typeface="Lato" panose="020F0502020204030203" pitchFamily="34" charset="77"/>
                  </a:rPr>
                  <a:t>Actions</a:t>
                </a:r>
                <a:r>
                  <a:rPr lang="en-US" dirty="0">
                    <a:latin typeface="Lato" panose="020F0502020204030203" pitchFamily="34" charset="77"/>
                  </a:rPr>
                  <a:t>: </a:t>
                </a:r>
                <a:r>
                  <a:rPr lang="en-US" i="1" dirty="0">
                    <a:latin typeface="Lato" panose="020F0502020204030203" pitchFamily="34" charset="77"/>
                  </a:rPr>
                  <a:t>apply</a:t>
                </a:r>
                <a:r>
                  <a:rPr lang="en-US" dirty="0">
                    <a:latin typeface="Lato" panose="020F0502020204030203" pitchFamily="34" charset="77"/>
                  </a:rPr>
                  <a:t> zit cream, or just </a:t>
                </a:r>
                <a:r>
                  <a:rPr lang="en-US" i="1" dirty="0">
                    <a:latin typeface="Lato" panose="020F0502020204030203" pitchFamily="34" charset="77"/>
                  </a:rPr>
                  <a:t>sleep</a:t>
                </a:r>
              </a:p>
              <a:p>
                <a:pPr marL="285750" indent="-285750">
                  <a:buFont typeface="Arial" panose="020B0604020202020204" pitchFamily="34" charset="0"/>
                  <a:buChar char="•"/>
                </a:pPr>
                <a:r>
                  <a:rPr lang="en-US" b="1" dirty="0">
                    <a:latin typeface="Lato" panose="020F0502020204030203" pitchFamily="34" charset="77"/>
                  </a:rPr>
                  <a:t>Horizon:</a:t>
                </a:r>
                <a:r>
                  <a:rPr lang="en-US" dirty="0">
                    <a:latin typeface="Lato" panose="020F0502020204030203" pitchFamily="34" charset="77"/>
                  </a:rPr>
                  <a:t> infinite (Temporal discount: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latin typeface="Lato" panose="020F0502020204030203" pitchFamily="34" charset="77"/>
                </a:endParaRPr>
              </a:p>
              <a:p>
                <a:pPr marL="285750" indent="-285750">
                  <a:buFont typeface="Arial" panose="020B0604020202020204" pitchFamily="34" charset="0"/>
                  <a:buChar char="•"/>
                </a:pPr>
                <a:r>
                  <a:rPr lang="en-US" b="1" dirty="0">
                    <a:latin typeface="Lato" panose="020F0502020204030203" pitchFamily="34" charset="77"/>
                  </a:rPr>
                  <a:t>Rewards:</a:t>
                </a:r>
              </a:p>
              <a:p>
                <a:pPr marL="742950" lvl="1" indent="-285750">
                  <a:buFont typeface="Arial" panose="020B0604020202020204" pitchFamily="34" charset="0"/>
                  <a:buChar char="•"/>
                </a:pPr>
                <a:r>
                  <a:rPr lang="en-US" dirty="0">
                    <a:latin typeface="Lato" panose="020F0502020204030203" pitchFamily="34" charset="77"/>
                  </a:rPr>
                  <a:t>R(s, </a:t>
                </a:r>
                <a:r>
                  <a:rPr lang="en-US" i="1" dirty="0">
                    <a:latin typeface="Lato" panose="020F0502020204030203" pitchFamily="34" charset="77"/>
                  </a:rPr>
                  <a:t>apply</a:t>
                </a:r>
                <a:r>
                  <a:rPr lang="en-US" dirty="0">
                    <a:latin typeface="Lato" panose="020F0502020204030203" pitchFamily="34" charset="77"/>
                  </a:rPr>
                  <a:t>, s’) = -(# zits on my face in s’) - 1</a:t>
                </a:r>
              </a:p>
              <a:p>
                <a:pPr marL="742950" lvl="1" indent="-285750">
                  <a:buFont typeface="Arial" panose="020B0604020202020204" pitchFamily="34" charset="0"/>
                  <a:buChar char="•"/>
                </a:pPr>
                <a:r>
                  <a:rPr lang="en-US" dirty="0">
                    <a:latin typeface="Lato" panose="020F0502020204030203" pitchFamily="34" charset="77"/>
                  </a:rPr>
                  <a:t>R(s, </a:t>
                </a:r>
                <a:r>
                  <a:rPr lang="en-US" i="1" dirty="0">
                    <a:latin typeface="Lato" panose="020F0502020204030203" pitchFamily="34" charset="77"/>
                  </a:rPr>
                  <a:t>sleep</a:t>
                </a:r>
                <a:r>
                  <a:rPr lang="en-US" dirty="0">
                    <a:latin typeface="Lato" panose="020F0502020204030203" pitchFamily="34" charset="77"/>
                  </a:rPr>
                  <a:t>, s’) = -(# zits on my face in s’)</a:t>
                </a:r>
              </a:p>
              <a:p>
                <a:pPr marL="285750" indent="-285750">
                  <a:buFont typeface="Arial" panose="020B0604020202020204" pitchFamily="34" charset="0"/>
                  <a:buChar char="•"/>
                </a:pPr>
                <a:r>
                  <a:rPr lang="en-US" b="1" dirty="0">
                    <a:latin typeface="Lato" panose="020F0502020204030203" pitchFamily="34" charset="77"/>
                  </a:rPr>
                  <a:t>Transition distribution</a:t>
                </a:r>
                <a:r>
                  <a:rPr lang="en-US" dirty="0">
                    <a:latin typeface="Lato" panose="020F0502020204030203" pitchFamily="34" charset="77"/>
                  </a:rPr>
                  <a:t>:</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apply:</a:t>
                </a:r>
              </a:p>
              <a:p>
                <a:pPr marL="1200150" lvl="2" indent="-285750">
                  <a:buFont typeface="Arial" panose="020B0604020202020204" pitchFamily="34" charset="0"/>
                  <a:buChar char="•"/>
                </a:pPr>
                <a:r>
                  <a:rPr lang="en-US" dirty="0">
                    <a:latin typeface="Lato" panose="020F0502020204030203" pitchFamily="34" charset="77"/>
                  </a:rPr>
                  <a:t>With probability 0.8, all zits gone (0)</a:t>
                </a:r>
              </a:p>
              <a:p>
                <a:pPr marL="1200150" lvl="2" indent="-285750">
                  <a:buFont typeface="Arial" panose="020B0604020202020204" pitchFamily="34" charset="0"/>
                  <a:buChar char="•"/>
                </a:pPr>
                <a:r>
                  <a:rPr lang="en-US" dirty="0">
                    <a:latin typeface="Lato" panose="020F0502020204030203" pitchFamily="34" charset="77"/>
                  </a:rPr>
                  <a:t>With probability 0.2, all zits grow (4)</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sleep</a:t>
                </a:r>
                <a:r>
                  <a:rPr lang="en-US" dirty="0">
                    <a:latin typeface="Lato" panose="020F0502020204030203" pitchFamily="34" charset="77"/>
                  </a:rPr>
                  <a:t>:</a:t>
                </a:r>
              </a:p>
              <a:p>
                <a:pPr marL="1200150" lvl="2" indent="-285750">
                  <a:buFont typeface="Arial" panose="020B0604020202020204" pitchFamily="34" charset="0"/>
                  <a:buChar char="•"/>
                </a:pPr>
                <a:r>
                  <a:rPr lang="en-US" dirty="0">
                    <a:latin typeface="Lato" panose="020F0502020204030203" pitchFamily="34" charset="77"/>
                  </a:rPr>
                  <a:t>With probability 0.4, 1 more zit grows</a:t>
                </a:r>
              </a:p>
              <a:p>
                <a:pPr marL="1200150" lvl="2" indent="-285750">
                  <a:buFont typeface="Arial" panose="020B0604020202020204" pitchFamily="34" charset="0"/>
                  <a:buChar char="•"/>
                </a:pPr>
                <a:r>
                  <a:rPr lang="en-US" dirty="0">
                    <a:latin typeface="Lato" panose="020F0502020204030203" pitchFamily="34" charset="77"/>
                  </a:rPr>
                  <a:t>With probability 0.6, 1 zit disappears</a:t>
                </a:r>
              </a:p>
            </p:txBody>
          </p:sp>
        </mc:Choice>
        <mc:Fallback xmlns="">
          <p:sp>
            <p:nvSpPr>
              <p:cNvPr id="13" name="TextBox 12">
                <a:extLst>
                  <a:ext uri="{FF2B5EF4-FFF2-40B4-BE49-F238E27FC236}">
                    <a16:creationId xmlns:a16="http://schemas.microsoft.com/office/drawing/2014/main" id="{DC01B450-8586-B647-B3E5-A4AE547B97C4}"/>
                  </a:ext>
                </a:extLst>
              </p:cNvPr>
              <p:cNvSpPr txBox="1">
                <a:spLocks noRot="1" noChangeAspect="1" noMove="1" noResize="1" noEditPoints="1" noAdjustHandles="1" noChangeArrowheads="1" noChangeShapeType="1" noTextEdit="1"/>
              </p:cNvSpPr>
              <p:nvPr/>
            </p:nvSpPr>
            <p:spPr>
              <a:xfrm>
                <a:off x="838200" y="1690688"/>
                <a:ext cx="9682113" cy="3693319"/>
              </a:xfrm>
              <a:prstGeom prst="rect">
                <a:avLst/>
              </a:prstGeom>
              <a:blipFill>
                <a:blip r:embed="rId2"/>
                <a:stretch>
                  <a:fillRect l="-524" t="-342" b="-2055"/>
                </a:stretch>
              </a:blipFill>
            </p:spPr>
            <p:txBody>
              <a:bodyPr/>
              <a:lstStyle/>
              <a:p>
                <a:r>
                  <a:rPr lang="en-US">
                    <a:noFill/>
                  </a:rPr>
                  <a:t> </a:t>
                </a:r>
              </a:p>
            </p:txBody>
          </p:sp>
        </mc:Fallback>
      </mc:AlternateContent>
      <p:pic>
        <p:nvPicPr>
          <p:cNvPr id="5122" name="Picture 2" descr="Refreshmentbot | Futurama Wiki | Fandom">
            <a:extLst>
              <a:ext uri="{FF2B5EF4-FFF2-40B4-BE49-F238E27FC236}">
                <a16:creationId xmlns:a16="http://schemas.microsoft.com/office/drawing/2014/main" id="{86A60CCA-F80F-8C42-B262-B0F40299F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239" y="813290"/>
            <a:ext cx="3866561" cy="48332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2F6FAB6-CE74-974E-84A1-70C3F759F2D7}"/>
              </a:ext>
            </a:extLst>
          </p:cNvPr>
          <p:cNvPicPr>
            <a:picLocks noChangeAspect="1"/>
          </p:cNvPicPr>
          <p:nvPr/>
        </p:nvPicPr>
        <p:blipFill rotWithShape="1">
          <a:blip r:embed="rId4"/>
          <a:srcRect t="45885"/>
          <a:stretch/>
        </p:blipFill>
        <p:spPr>
          <a:xfrm>
            <a:off x="436514" y="1395167"/>
            <a:ext cx="4749800" cy="295521"/>
          </a:xfrm>
          <a:prstGeom prst="rect">
            <a:avLst/>
          </a:prstGeom>
        </p:spPr>
      </p:pic>
      <p:sp>
        <p:nvSpPr>
          <p:cNvPr id="5" name="Footer Placeholder 4">
            <a:extLst>
              <a:ext uri="{FF2B5EF4-FFF2-40B4-BE49-F238E27FC236}">
                <a16:creationId xmlns:a16="http://schemas.microsoft.com/office/drawing/2014/main" id="{F7E3C845-C7C3-487A-E6C3-A49322C64933}"/>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7F8A9B83-84EB-9D05-7071-A3561EA18394}"/>
              </a:ext>
            </a:extLst>
          </p:cNvPr>
          <p:cNvSpPr>
            <a:spLocks noGrp="1"/>
          </p:cNvSpPr>
          <p:nvPr>
            <p:ph type="sldNum" sz="quarter" idx="12"/>
          </p:nvPr>
        </p:nvSpPr>
        <p:spPr/>
        <p:txBody>
          <a:bodyPr/>
          <a:lstStyle/>
          <a:p>
            <a:fld id="{A2060099-932A-9345-A983-616282D95534}" type="slidenum">
              <a:rPr lang="en-US" smtClean="0"/>
              <a:t>45</a:t>
            </a:fld>
            <a:endParaRPr lang="en-US"/>
          </a:p>
        </p:txBody>
      </p:sp>
    </p:spTree>
    <p:extLst>
      <p:ext uri="{BB962C8B-B14F-4D97-AF65-F5344CB8AC3E}">
        <p14:creationId xmlns:p14="http://schemas.microsoft.com/office/powerpoint/2010/main" val="624819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305-ACD5-FC42-BC02-AEADAFA5EB08}"/>
              </a:ext>
            </a:extLst>
          </p:cNvPr>
          <p:cNvSpPr>
            <a:spLocks noGrp="1"/>
          </p:cNvSpPr>
          <p:nvPr>
            <p:ph type="title"/>
          </p:nvPr>
        </p:nvSpPr>
        <p:spPr/>
        <p:txBody>
          <a:bodyPr/>
          <a:lstStyle/>
          <a:p>
            <a:r>
              <a:rPr lang="en-US" dirty="0"/>
              <a:t>Example: Chase</a:t>
            </a:r>
          </a:p>
        </p:txBody>
      </p:sp>
      <p:grpSp>
        <p:nvGrpSpPr>
          <p:cNvPr id="14" name="Group 13">
            <a:extLst>
              <a:ext uri="{FF2B5EF4-FFF2-40B4-BE49-F238E27FC236}">
                <a16:creationId xmlns:a16="http://schemas.microsoft.com/office/drawing/2014/main" id="{4E707250-87FB-AC4D-B759-9F7D6E480057}"/>
              </a:ext>
            </a:extLst>
          </p:cNvPr>
          <p:cNvGrpSpPr/>
          <p:nvPr/>
        </p:nvGrpSpPr>
        <p:grpSpPr>
          <a:xfrm>
            <a:off x="584459" y="1832091"/>
            <a:ext cx="6278252" cy="4016407"/>
            <a:chOff x="1404591" y="1690688"/>
            <a:chExt cx="6278252" cy="4016407"/>
          </a:xfrm>
        </p:grpSpPr>
        <p:sp>
          <p:nvSpPr>
            <p:cNvPr id="4" name="Rectangle 3">
              <a:extLst>
                <a:ext uri="{FF2B5EF4-FFF2-40B4-BE49-F238E27FC236}">
                  <a16:creationId xmlns:a16="http://schemas.microsoft.com/office/drawing/2014/main" id="{4B2DA7B8-C7E7-3E4B-B8D6-B979B1887B29}"/>
                </a:ext>
              </a:extLst>
            </p:cNvPr>
            <p:cNvSpPr/>
            <p:nvPr/>
          </p:nvSpPr>
          <p:spPr>
            <a:xfrm>
              <a:off x="1404593" y="1690688"/>
              <a:ext cx="4185502" cy="401640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075B9C84-77FB-6146-9AEF-D4FC654E0474}"/>
                </a:ext>
              </a:extLst>
            </p:cNvPr>
            <p:cNvSpPr/>
            <p:nvPr/>
          </p:nvSpPr>
          <p:spPr>
            <a:xfrm>
              <a:off x="1404593" y="1690688"/>
              <a:ext cx="2092751" cy="4016407"/>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CD4F6D99-DF1B-5443-9822-AA2A5FC8475C}"/>
                </a:ext>
              </a:extLst>
            </p:cNvPr>
            <p:cNvSpPr/>
            <p:nvPr/>
          </p:nvSpPr>
          <p:spPr>
            <a:xfrm rot="5400000">
              <a:off x="3497341" y="-402061"/>
              <a:ext cx="2092751" cy="6278251"/>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8" name="Picture 7" descr="Icon&#10;&#10;Description automatically generated with medium confidence">
              <a:extLst>
                <a:ext uri="{FF2B5EF4-FFF2-40B4-BE49-F238E27FC236}">
                  <a16:creationId xmlns:a16="http://schemas.microsoft.com/office/drawing/2014/main" id="{AEFA277B-2CF5-B449-BD58-5AA8E52107A6}"/>
                </a:ext>
              </a:extLst>
            </p:cNvPr>
            <p:cNvPicPr>
              <a:picLocks noChangeAspect="1"/>
            </p:cNvPicPr>
            <p:nvPr/>
          </p:nvPicPr>
          <p:blipFill>
            <a:blip r:embed="rId2"/>
            <a:stretch>
              <a:fillRect/>
            </a:stretch>
          </p:blipFill>
          <p:spPr>
            <a:xfrm>
              <a:off x="1498468" y="1784564"/>
              <a:ext cx="1905000" cy="1905000"/>
            </a:xfrm>
            <a:prstGeom prst="rect">
              <a:avLst/>
            </a:prstGeom>
          </p:spPr>
        </p:pic>
        <p:sp>
          <p:nvSpPr>
            <p:cNvPr id="10" name="Rectangle 9">
              <a:extLst>
                <a:ext uri="{FF2B5EF4-FFF2-40B4-BE49-F238E27FC236}">
                  <a16:creationId xmlns:a16="http://schemas.microsoft.com/office/drawing/2014/main" id="{ABB26454-6A52-564C-B57F-0E3B31797207}"/>
                </a:ext>
              </a:extLst>
            </p:cNvPr>
            <p:cNvSpPr/>
            <p:nvPr/>
          </p:nvSpPr>
          <p:spPr>
            <a:xfrm>
              <a:off x="5590092" y="1690688"/>
              <a:ext cx="2092751" cy="4016407"/>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12" name="Picture 11" descr="Shape&#10;&#10;Description automatically generated with low confidence">
              <a:extLst>
                <a:ext uri="{FF2B5EF4-FFF2-40B4-BE49-F238E27FC236}">
                  <a16:creationId xmlns:a16="http://schemas.microsoft.com/office/drawing/2014/main" id="{AE2E7BE3-7166-FA49-8618-D5E01E1679AB}"/>
                </a:ext>
              </a:extLst>
            </p:cNvPr>
            <p:cNvPicPr>
              <a:picLocks noChangeAspect="1"/>
            </p:cNvPicPr>
            <p:nvPr/>
          </p:nvPicPr>
          <p:blipFill>
            <a:blip r:embed="rId3"/>
            <a:stretch>
              <a:fillRect/>
            </a:stretch>
          </p:blipFill>
          <p:spPr>
            <a:xfrm>
              <a:off x="5812936" y="3956296"/>
              <a:ext cx="1577942" cy="1577942"/>
            </a:xfrm>
            <a:prstGeom prst="rect">
              <a:avLst/>
            </a:prstGeom>
          </p:spPr>
        </p:pic>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01B450-8586-B647-B3E5-A4AE547B97C4}"/>
                  </a:ext>
                </a:extLst>
              </p:cNvPr>
              <p:cNvSpPr txBox="1"/>
              <p:nvPr/>
            </p:nvSpPr>
            <p:spPr>
              <a:xfrm>
                <a:off x="7050853" y="1870296"/>
                <a:ext cx="4871847" cy="3693319"/>
              </a:xfrm>
              <a:prstGeom prst="rect">
                <a:avLst/>
              </a:prstGeom>
              <a:noFill/>
            </p:spPr>
            <p:txBody>
              <a:bodyPr wrap="none" rtlCol="0">
                <a:spAutoFit/>
              </a:bodyPr>
              <a:lstStyle/>
              <a:p>
                <a:pPr marL="285750" indent="-285750">
                  <a:buFont typeface="Arial" panose="020B0604020202020204" pitchFamily="34" charset="0"/>
                  <a:buChar char="•"/>
                </a:pPr>
                <a:r>
                  <a:rPr lang="en-US" b="1" dirty="0">
                    <a:latin typeface="Lato" panose="020F0502020204030203" pitchFamily="34" charset="77"/>
                  </a:rPr>
                  <a:t>States</a:t>
                </a:r>
                <a:r>
                  <a:rPr lang="en-US" dirty="0">
                    <a:latin typeface="Lato" panose="020F0502020204030203" pitchFamily="34" charset="77"/>
                  </a:rPr>
                  <a:t>: (robot pos, rabbit pos)</a:t>
                </a:r>
              </a:p>
              <a:p>
                <a:pPr marL="285750" indent="-285750">
                  <a:buFont typeface="Arial" panose="020B0604020202020204" pitchFamily="34" charset="0"/>
                  <a:buChar char="•"/>
                </a:pPr>
                <a:r>
                  <a:rPr lang="en-US" b="1" dirty="0">
                    <a:latin typeface="Lato" panose="020F0502020204030203" pitchFamily="34" charset="77"/>
                  </a:rPr>
                  <a:t>Actions</a:t>
                </a:r>
                <a:r>
                  <a:rPr lang="en-US" dirty="0">
                    <a:latin typeface="Lato" panose="020F0502020204030203" pitchFamily="34" charset="77"/>
                  </a:rPr>
                  <a:t>: move robot up, down, left, right</a:t>
                </a:r>
              </a:p>
              <a:p>
                <a:pPr marL="285750" indent="-285750">
                  <a:buFont typeface="Arial" panose="020B0604020202020204" pitchFamily="34" charset="0"/>
                  <a:buChar char="•"/>
                </a:pPr>
                <a:r>
                  <a:rPr lang="en-US" b="1" dirty="0">
                    <a:latin typeface="Lato" panose="020F0502020204030203" pitchFamily="34" charset="77"/>
                  </a:rPr>
                  <a:t>Horizon:</a:t>
                </a:r>
                <a:r>
                  <a:rPr lang="en-US" dirty="0">
                    <a:latin typeface="Lato" panose="020F0502020204030203" pitchFamily="34" charset="77"/>
                  </a:rPr>
                  <a:t> indefinite</a:t>
                </a:r>
              </a:p>
              <a:p>
                <a:pPr marL="742950" lvl="1" indent="-285750">
                  <a:buFont typeface="Arial" panose="020B0604020202020204" pitchFamily="34" charset="0"/>
                  <a:buChar char="•"/>
                </a:pPr>
                <a:r>
                  <a:rPr lang="en-US" b="1" dirty="0">
                    <a:latin typeface="Lato" panose="020F0502020204030203" pitchFamily="34" charset="77"/>
                  </a:rPr>
                  <a:t>Done states</a:t>
                </a:r>
                <a:r>
                  <a:rPr lang="en-US" dirty="0">
                    <a:latin typeface="Lato" panose="020F0502020204030203" pitchFamily="34" charset="77"/>
                  </a:rPr>
                  <a:t>: robot pos = rabbit pos</a:t>
                </a:r>
              </a:p>
              <a:p>
                <a:pPr marL="742950" lvl="1" indent="-285750">
                  <a:buFont typeface="Arial" panose="020B0604020202020204" pitchFamily="34" charset="0"/>
                  <a:buChar char="•"/>
                </a:pPr>
                <a:r>
                  <a:rPr lang="en-US" b="1" dirty="0">
                    <a:latin typeface="Lato" panose="020F0502020204030203" pitchFamily="34" charset="77"/>
                  </a:rPr>
                  <a:t>Temporal discount</a:t>
                </a:r>
                <a:r>
                  <a:rPr lang="en-US" dirty="0">
                    <a:latin typeface="Lato" panose="020F0502020204030203" pitchFamily="34" charset="77"/>
                  </a:rPr>
                  <a:t>: </a:t>
                </a:r>
                <a14:m>
                  <m:oMath xmlns:m="http://schemas.openxmlformats.org/officeDocument/2006/math">
                    <m:r>
                      <a:rPr lang="en-US" b="0" i="1" smtClean="0">
                        <a:latin typeface="Cambria Math" panose="02040503050406030204" pitchFamily="18" charset="0"/>
                      </a:rPr>
                      <m:t>𝛾</m:t>
                    </m:r>
                    <m:r>
                      <a:rPr lang="en-US" b="0" i="1" smtClean="0">
                        <a:latin typeface="Cambria Math" panose="02040503050406030204" pitchFamily="18" charset="0"/>
                      </a:rPr>
                      <m:t>=0.9</m:t>
                    </m:r>
                  </m:oMath>
                </a14:m>
                <a:endParaRPr lang="en-US" dirty="0">
                  <a:latin typeface="Lato" panose="020F0502020204030203" pitchFamily="34" charset="77"/>
                </a:endParaRPr>
              </a:p>
              <a:p>
                <a:pPr marL="285750" indent="-285750">
                  <a:buFont typeface="Arial" panose="020B0604020202020204" pitchFamily="34" charset="0"/>
                  <a:buChar char="•"/>
                </a:pPr>
                <a:r>
                  <a:rPr lang="en-US" b="1" dirty="0">
                    <a:latin typeface="Lato" panose="020F0502020204030203" pitchFamily="34" charset="77"/>
                  </a:rPr>
                  <a:t>Rewards</a:t>
                </a:r>
                <a:r>
                  <a:rPr lang="en-US" dirty="0">
                    <a:latin typeface="Lato" panose="020F0502020204030203" pitchFamily="34" charset="77"/>
                  </a:rPr>
                  <a:t>:</a:t>
                </a:r>
              </a:p>
              <a:p>
                <a:pPr marL="742950" lvl="1" indent="-285750">
                  <a:buFont typeface="Arial" panose="020B0604020202020204" pitchFamily="34" charset="0"/>
                  <a:buChar char="•"/>
                </a:pPr>
                <a:r>
                  <a:rPr lang="en-US" dirty="0">
                    <a:latin typeface="Lato" panose="020F0502020204030203" pitchFamily="34" charset="77"/>
                  </a:rPr>
                  <a:t>+1 for transition that ends in done</a:t>
                </a:r>
              </a:p>
              <a:p>
                <a:pPr marL="742950" lvl="1" indent="-285750">
                  <a:buFont typeface="Arial" panose="020B0604020202020204" pitchFamily="34" charset="0"/>
                  <a:buChar char="•"/>
                </a:pPr>
                <a:r>
                  <a:rPr lang="en-US" dirty="0">
                    <a:latin typeface="Lato" panose="020F0502020204030203" pitchFamily="34" charset="77"/>
                  </a:rPr>
                  <a:t>0 otherwise</a:t>
                </a:r>
              </a:p>
              <a:p>
                <a:pPr marL="285750" indent="-285750">
                  <a:buFont typeface="Arial" panose="020B0604020202020204" pitchFamily="34" charset="0"/>
                  <a:buChar char="•"/>
                </a:pPr>
                <a:r>
                  <a:rPr lang="en-US" b="1" dirty="0">
                    <a:latin typeface="Lato" panose="020F0502020204030203" pitchFamily="34" charset="77"/>
                  </a:rPr>
                  <a:t>Transition distribution</a:t>
                </a:r>
                <a:r>
                  <a:rPr lang="en-US" dirty="0">
                    <a:latin typeface="Lato" panose="020F0502020204030203" pitchFamily="34" charset="77"/>
                  </a:rPr>
                  <a:t>:</a:t>
                </a:r>
              </a:p>
              <a:p>
                <a:pPr marL="742950" lvl="1" indent="-285750">
                  <a:buFont typeface="Arial" panose="020B0604020202020204" pitchFamily="34" charset="0"/>
                  <a:buChar char="•"/>
                </a:pPr>
                <a:r>
                  <a:rPr lang="en-US" dirty="0">
                    <a:latin typeface="Lato" panose="020F0502020204030203" pitchFamily="34" charset="77"/>
                  </a:rPr>
                  <a:t>robot pos is updated deterministically</a:t>
                </a:r>
              </a:p>
              <a:p>
                <a:pPr marL="742950" lvl="1" indent="-285750">
                  <a:buFont typeface="Arial" panose="020B0604020202020204" pitchFamily="34" charset="0"/>
                  <a:buChar char="•"/>
                </a:pPr>
                <a:r>
                  <a:rPr lang="en-US" dirty="0">
                    <a:latin typeface="Lato" panose="020F0502020204030203" pitchFamily="34" charset="77"/>
                  </a:rPr>
                  <a:t>rabbit stays in same place with prob 0.5</a:t>
                </a:r>
              </a:p>
              <a:p>
                <a:pPr marL="742950" lvl="1" indent="-285750">
                  <a:buFont typeface="Arial" panose="020B0604020202020204" pitchFamily="34" charset="0"/>
                  <a:buChar char="•"/>
                </a:pPr>
                <a:r>
                  <a:rPr lang="en-US" dirty="0">
                    <a:latin typeface="Lato" panose="020F0502020204030203" pitchFamily="34" charset="77"/>
                  </a:rPr>
                  <a:t>otherwise jumps to neighboring pos</a:t>
                </a:r>
                <a:br>
                  <a:rPr lang="en-US" dirty="0">
                    <a:latin typeface="Lato" panose="020F0502020204030203" pitchFamily="34" charset="77"/>
                  </a:rPr>
                </a:br>
                <a:r>
                  <a:rPr lang="en-US" dirty="0">
                    <a:latin typeface="Lato" panose="020F0502020204030203" pitchFamily="34" charset="77"/>
                  </a:rPr>
                  <a:t>with uniform prob</a:t>
                </a:r>
              </a:p>
            </p:txBody>
          </p:sp>
        </mc:Choice>
        <mc:Fallback xmlns="">
          <p:sp>
            <p:nvSpPr>
              <p:cNvPr id="13" name="TextBox 12">
                <a:extLst>
                  <a:ext uri="{FF2B5EF4-FFF2-40B4-BE49-F238E27FC236}">
                    <a16:creationId xmlns:a16="http://schemas.microsoft.com/office/drawing/2014/main" id="{DC01B450-8586-B647-B3E5-A4AE547B97C4}"/>
                  </a:ext>
                </a:extLst>
              </p:cNvPr>
              <p:cNvSpPr txBox="1">
                <a:spLocks noRot="1" noChangeAspect="1" noMove="1" noResize="1" noEditPoints="1" noAdjustHandles="1" noChangeArrowheads="1" noChangeShapeType="1" noTextEdit="1"/>
              </p:cNvSpPr>
              <p:nvPr/>
            </p:nvSpPr>
            <p:spPr>
              <a:xfrm>
                <a:off x="7050853" y="1870296"/>
                <a:ext cx="4871847" cy="3693319"/>
              </a:xfrm>
              <a:prstGeom prst="rect">
                <a:avLst/>
              </a:prstGeom>
              <a:blipFill>
                <a:blip r:embed="rId4"/>
                <a:stretch>
                  <a:fillRect l="-781" t="-1027" r="-260" b="-1712"/>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08610D70-0670-B543-BE44-403FAC9C05AD}"/>
              </a:ext>
            </a:extLst>
          </p:cNvPr>
          <p:cNvPicPr>
            <a:picLocks noChangeAspect="1"/>
          </p:cNvPicPr>
          <p:nvPr/>
        </p:nvPicPr>
        <p:blipFill rotWithShape="1">
          <a:blip r:embed="rId5"/>
          <a:srcRect t="45885"/>
          <a:stretch/>
        </p:blipFill>
        <p:spPr>
          <a:xfrm>
            <a:off x="436514" y="1395167"/>
            <a:ext cx="4749800" cy="295521"/>
          </a:xfrm>
          <a:prstGeom prst="rect">
            <a:avLst/>
          </a:prstGeom>
        </p:spPr>
      </p:pic>
      <p:sp>
        <p:nvSpPr>
          <p:cNvPr id="7" name="Footer Placeholder 6">
            <a:extLst>
              <a:ext uri="{FF2B5EF4-FFF2-40B4-BE49-F238E27FC236}">
                <a16:creationId xmlns:a16="http://schemas.microsoft.com/office/drawing/2014/main" id="{ED697B84-D3DC-E9E4-917F-EADD2322B1C5}"/>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8E05FB2F-E146-5208-B087-8DBC448FC553}"/>
              </a:ext>
            </a:extLst>
          </p:cNvPr>
          <p:cNvSpPr>
            <a:spLocks noGrp="1"/>
          </p:cNvSpPr>
          <p:nvPr>
            <p:ph type="sldNum" sz="quarter" idx="12"/>
          </p:nvPr>
        </p:nvSpPr>
        <p:spPr/>
        <p:txBody>
          <a:bodyPr/>
          <a:lstStyle/>
          <a:p>
            <a:fld id="{A2060099-932A-9345-A983-616282D95534}" type="slidenum">
              <a:rPr lang="en-US" smtClean="0"/>
              <a:t>46</a:t>
            </a:fld>
            <a:endParaRPr lang="en-US"/>
          </a:p>
        </p:txBody>
      </p:sp>
    </p:spTree>
    <p:extLst>
      <p:ext uri="{BB962C8B-B14F-4D97-AF65-F5344CB8AC3E}">
        <p14:creationId xmlns:p14="http://schemas.microsoft.com/office/powerpoint/2010/main" val="1062150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Policies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p:txBody>
              <a:bodyPr/>
              <a:lstStyle/>
              <a:p>
                <a:pPr marL="0" indent="0">
                  <a:buNone/>
                </a:pPr>
                <a:r>
                  <a:rPr lang="en-US" dirty="0"/>
                  <a:t>A </a:t>
                </a:r>
                <a:r>
                  <a:rPr lang="en-US" b="1" dirty="0"/>
                  <a:t>policy</a:t>
                </a:r>
                <a:r>
                  <a:rPr lang="en-US" dirty="0"/>
                  <a:t> is a function from states to actions.</a:t>
                </a:r>
              </a:p>
              <a:p>
                <a:pPr marL="0" indent="0">
                  <a:buNone/>
                </a:pPr>
                <a:endParaRPr lang="en-US" dirty="0"/>
              </a:p>
              <a:p>
                <a:pPr marL="0" indent="0">
                  <a:buNone/>
                </a:pPr>
                <a:r>
                  <a:rPr lang="en-US" dirty="0"/>
                  <a:t>Can be </a:t>
                </a:r>
                <a:r>
                  <a:rPr lang="en-US" b="1" dirty="0"/>
                  <a:t>stationary</a:t>
                </a:r>
                <a:r>
                  <a:rPr lang="en-US" dirty="0"/>
                  <a:t>: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 :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oMath>
                </a14:m>
                <a:r>
                  <a:rPr lang="en-US" dirty="0"/>
                  <a:t> </a:t>
                </a:r>
              </a:p>
              <a:p>
                <a:pPr marL="0" indent="0">
                  <a:buNone/>
                </a:pPr>
                <a:endParaRPr lang="en-US" b="1" dirty="0"/>
              </a:p>
              <a:p>
                <a:pPr marL="0" indent="0">
                  <a:buNone/>
                </a:pPr>
                <a:r>
                  <a:rPr lang="en-US" dirty="0"/>
                  <a:t>or time-dependent: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 :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oMath>
                </a14:m>
                <a:r>
                  <a:rPr lang="en-US" dirty="0"/>
                  <a:t> </a:t>
                </a:r>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7618BCD-9232-C1F3-EF58-1145DA82278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6150FE3C-16BD-C317-4D0C-2C770D8B1AAA}"/>
              </a:ext>
            </a:extLst>
          </p:cNvPr>
          <p:cNvSpPr>
            <a:spLocks noGrp="1"/>
          </p:cNvSpPr>
          <p:nvPr>
            <p:ph type="sldNum" sz="quarter" idx="12"/>
          </p:nvPr>
        </p:nvSpPr>
        <p:spPr/>
        <p:txBody>
          <a:bodyPr/>
          <a:lstStyle/>
          <a:p>
            <a:fld id="{A2060099-932A-9345-A983-616282D95534}" type="slidenum">
              <a:rPr lang="en-US" smtClean="0"/>
              <a:t>47</a:t>
            </a:fld>
            <a:endParaRPr lang="en-US"/>
          </a:p>
        </p:txBody>
      </p:sp>
    </p:spTree>
    <p:extLst>
      <p:ext uri="{BB962C8B-B14F-4D97-AF65-F5344CB8AC3E}">
        <p14:creationId xmlns:p14="http://schemas.microsoft.com/office/powerpoint/2010/main" val="21639725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Policies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p:txBody>
              <a:bodyPr/>
              <a:lstStyle/>
              <a:p>
                <a:pPr marL="0" indent="0">
                  <a:buNone/>
                </a:pPr>
                <a:r>
                  <a:rPr lang="en-US" dirty="0"/>
                  <a:t>A </a:t>
                </a:r>
                <a:r>
                  <a:rPr lang="en-US" b="1" dirty="0"/>
                  <a:t>policy</a:t>
                </a:r>
                <a:r>
                  <a:rPr lang="en-US" dirty="0"/>
                  <a:t> is a function from states to actions.</a:t>
                </a:r>
              </a:p>
              <a:p>
                <a:pPr marL="0" indent="0">
                  <a:buNone/>
                </a:pPr>
                <a:endParaRPr lang="en-US" dirty="0"/>
              </a:p>
              <a:p>
                <a:pPr marL="0" indent="0">
                  <a:buNone/>
                </a:pPr>
                <a:r>
                  <a:rPr lang="en-US" dirty="0"/>
                  <a:t>Can be </a:t>
                </a:r>
                <a:r>
                  <a:rPr lang="en-US" b="1" dirty="0"/>
                  <a:t>stationary</a:t>
                </a:r>
                <a:r>
                  <a:rPr lang="en-US" dirty="0"/>
                  <a:t>: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 :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oMath>
                </a14:m>
                <a:r>
                  <a:rPr lang="en-US" dirty="0"/>
                  <a:t> </a:t>
                </a:r>
              </a:p>
              <a:p>
                <a:pPr marL="0" indent="0">
                  <a:buNone/>
                </a:pPr>
                <a:endParaRPr lang="en-US" b="1" dirty="0"/>
              </a:p>
              <a:p>
                <a:pPr marL="0" indent="0">
                  <a:buNone/>
                </a:pPr>
                <a:r>
                  <a:rPr lang="en-US" dirty="0"/>
                  <a:t>or time-dependent: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𝜋</m:t>
                        </m:r>
                      </m:e>
                      <m:sub>
                        <m:r>
                          <a:rPr lang="en-US" b="0" i="1" smtClean="0">
                            <a:latin typeface="Cambria Math" panose="02040503050406030204" pitchFamily="18" charset="0"/>
                          </a:rPr>
                          <m:t>𝑡</m:t>
                        </m:r>
                      </m:sub>
                    </m:sSub>
                    <m:r>
                      <a:rPr lang="en-US" b="0" i="1" smtClean="0">
                        <a:latin typeface="Cambria Math" panose="02040503050406030204" pitchFamily="18" charset="0"/>
                      </a:rPr>
                      <m:t> : </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𝒜</m:t>
                    </m:r>
                  </m:oMath>
                </a14:m>
                <a:r>
                  <a:rPr lang="en-US" dirty="0"/>
                  <a:t> </a:t>
                </a:r>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8B8F3977-3C41-0440-8B13-7923233EB488}"/>
              </a:ext>
            </a:extLst>
          </p:cNvPr>
          <p:cNvSpPr/>
          <p:nvPr/>
        </p:nvSpPr>
        <p:spPr>
          <a:xfrm>
            <a:off x="1743320" y="4782205"/>
            <a:ext cx="3249093" cy="1228897"/>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77"/>
              </a:rPr>
              <a:t>MDP Planning:</a:t>
            </a:r>
            <a:r>
              <a:rPr kumimoji="0" lang="en-US" sz="2400" i="0" u="none" strike="noStrike" kern="1200" cap="none" spc="0" normalizeH="0" baseline="0" noProof="0" dirty="0">
                <a:ln>
                  <a:noFill/>
                </a:ln>
                <a:solidFill>
                  <a:prstClr val="black"/>
                </a:solidFill>
                <a:effectLst/>
                <a:uLnTx/>
                <a:uFillTx/>
                <a:latin typeface="Lato" panose="020F0502020204030203" pitchFamily="34" charset="77"/>
              </a:rPr>
              <a:t> Find a “good” policy.</a:t>
            </a:r>
            <a:endParaRPr kumimoji="0" lang="en-US" sz="2400" b="1"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5" name="Rectangular Callout 4">
            <a:extLst>
              <a:ext uri="{FF2B5EF4-FFF2-40B4-BE49-F238E27FC236}">
                <a16:creationId xmlns:a16="http://schemas.microsoft.com/office/drawing/2014/main" id="{0A3137DB-E8CC-534D-96B6-8A17EE2A58E3}"/>
              </a:ext>
            </a:extLst>
          </p:cNvPr>
          <p:cNvSpPr/>
          <p:nvPr/>
        </p:nvSpPr>
        <p:spPr>
          <a:xfrm>
            <a:off x="6548560" y="4782204"/>
            <a:ext cx="3249093" cy="1228897"/>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Lato" panose="020F0502020204030203" pitchFamily="34" charset="77"/>
              </a:rPr>
              <a:t>What exactly does “good” mean?</a:t>
            </a:r>
            <a:endParaRPr kumimoji="0" lang="en-US" sz="240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7" name="Footer Placeholder 6">
            <a:extLst>
              <a:ext uri="{FF2B5EF4-FFF2-40B4-BE49-F238E27FC236}">
                <a16:creationId xmlns:a16="http://schemas.microsoft.com/office/drawing/2014/main" id="{9AA7231D-F553-2688-00D8-E8F4E10032AC}"/>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F6FBE2C8-26F2-7DB9-868E-0748D52595D5}"/>
              </a:ext>
            </a:extLst>
          </p:cNvPr>
          <p:cNvSpPr>
            <a:spLocks noGrp="1"/>
          </p:cNvSpPr>
          <p:nvPr>
            <p:ph type="sldNum" sz="quarter" idx="12"/>
          </p:nvPr>
        </p:nvSpPr>
        <p:spPr/>
        <p:txBody>
          <a:bodyPr/>
          <a:lstStyle/>
          <a:p>
            <a:fld id="{A2060099-932A-9345-A983-616282D95534}" type="slidenum">
              <a:rPr lang="en-US" smtClean="0"/>
              <a:t>48</a:t>
            </a:fld>
            <a:endParaRPr lang="en-US"/>
          </a:p>
        </p:txBody>
      </p:sp>
    </p:spTree>
    <p:extLst>
      <p:ext uri="{BB962C8B-B14F-4D97-AF65-F5344CB8AC3E}">
        <p14:creationId xmlns:p14="http://schemas.microsoft.com/office/powerpoint/2010/main" val="21204738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DAF3-8957-794B-A568-EB57D8311E2F}"/>
              </a:ext>
            </a:extLst>
          </p:cNvPr>
          <p:cNvSpPr>
            <a:spLocks noGrp="1"/>
          </p:cNvSpPr>
          <p:nvPr>
            <p:ph type="title"/>
          </p:nvPr>
        </p:nvSpPr>
        <p:spPr/>
        <p:txBody>
          <a:bodyPr/>
          <a:lstStyle/>
          <a:p>
            <a:r>
              <a:rPr lang="en-US" dirty="0"/>
              <a:t>Policy + MDP = MRP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5B5C0F-2A91-054B-8D41-CD65EE776778}"/>
                  </a:ext>
                </a:extLst>
              </p:cNvPr>
              <p:cNvSpPr>
                <a:spLocks noGrp="1"/>
              </p:cNvSpPr>
              <p:nvPr>
                <p:ph idx="1"/>
              </p:nvPr>
            </p:nvSpPr>
            <p:spPr/>
            <p:txBody>
              <a:bodyPr/>
              <a:lstStyle/>
              <a:p>
                <a:r>
                  <a:rPr lang="en-US" dirty="0"/>
                  <a:t>Consider the process of generating states and rewards by following a policy </a:t>
                </a:r>
                <a14:m>
                  <m:oMath xmlns:m="http://schemas.openxmlformats.org/officeDocument/2006/math">
                    <m:r>
                      <a:rPr lang="en-US" b="0" i="1" smtClean="0">
                        <a:latin typeface="Cambria Math" panose="02040503050406030204" pitchFamily="18" charset="0"/>
                      </a:rPr>
                      <m:t>𝜋</m:t>
                    </m:r>
                  </m:oMath>
                </a14:m>
                <a:r>
                  <a:rPr lang="en-US" dirty="0"/>
                  <a:t> in an MDP</a:t>
                </a:r>
                <a:br>
                  <a:rPr lang="en-US" dirty="0"/>
                </a:br>
                <a:endParaRPr lang="en-US" dirty="0"/>
              </a:p>
              <a:p>
                <a:r>
                  <a:rPr lang="en-US" dirty="0"/>
                  <a:t>This process is an MRP!</a:t>
                </a:r>
              </a:p>
            </p:txBody>
          </p:sp>
        </mc:Choice>
        <mc:Fallback xmlns="">
          <p:sp>
            <p:nvSpPr>
              <p:cNvPr id="3" name="Content Placeholder 2">
                <a:extLst>
                  <a:ext uri="{FF2B5EF4-FFF2-40B4-BE49-F238E27FC236}">
                    <a16:creationId xmlns:a16="http://schemas.microsoft.com/office/drawing/2014/main" id="{D55B5C0F-2A91-054B-8D41-CD65EE776778}"/>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657A970-7A20-A1D1-C6C1-F9ACE8F5E412}"/>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E62FF9B6-E950-E836-7D9A-4CD997C1CF56}"/>
              </a:ext>
            </a:extLst>
          </p:cNvPr>
          <p:cNvSpPr>
            <a:spLocks noGrp="1"/>
          </p:cNvSpPr>
          <p:nvPr>
            <p:ph type="sldNum" sz="quarter" idx="12"/>
          </p:nvPr>
        </p:nvSpPr>
        <p:spPr/>
        <p:txBody>
          <a:bodyPr/>
          <a:lstStyle/>
          <a:p>
            <a:fld id="{A2060099-932A-9345-A983-616282D95534}" type="slidenum">
              <a:rPr lang="en-US" smtClean="0"/>
              <a:t>49</a:t>
            </a:fld>
            <a:endParaRPr lang="en-US"/>
          </a:p>
        </p:txBody>
      </p:sp>
    </p:spTree>
    <p:extLst>
      <p:ext uri="{BB962C8B-B14F-4D97-AF65-F5344CB8AC3E}">
        <p14:creationId xmlns:p14="http://schemas.microsoft.com/office/powerpoint/2010/main" val="835873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p:txBody>
          <a:bodyPr/>
          <a:lstStyle/>
          <a:p>
            <a:r>
              <a:rPr lang="en-US" dirty="0"/>
              <a:t>Markov Chains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B6EA5-EA64-8B47-AB27-E55408DDB76E}"/>
                  </a:ext>
                </a:extLst>
              </p:cNvPr>
              <p:cNvSpPr>
                <a:spLocks noGrp="1"/>
              </p:cNvSpPr>
              <p:nvPr>
                <p:ph idx="1"/>
              </p:nvPr>
            </p:nvSpPr>
            <p:spPr/>
            <p:txBody>
              <a:bodyPr/>
              <a:lstStyle/>
              <a:p>
                <a:pPr marL="0" indent="0">
                  <a:buNone/>
                </a:pPr>
                <a:r>
                  <a:rPr lang="en-US" b="1" dirty="0"/>
                  <a:t>Markov chain</a:t>
                </a:r>
                <a:r>
                  <a:rPr lang="en-US" dirty="0"/>
                  <a:t>: sequence of random variables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r>
                      <a:rPr lang="en-US" i="1" dirty="0" smtClean="0">
                        <a:latin typeface="Cambria Math" panose="02040503050406030204" pitchFamily="18" charset="0"/>
                      </a:rPr>
                      <m:t> </m:t>
                    </m:r>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1</m:t>
                        </m:r>
                      </m:sub>
                    </m:sSub>
                    <m:r>
                      <a:rPr lang="en-US" i="1" dirty="0" smtClean="0">
                        <a:latin typeface="Cambria Math" panose="02040503050406030204" pitchFamily="18" charset="0"/>
                      </a:rPr>
                      <m:t>, </m:t>
                    </m:r>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𝑆</m:t>
                        </m:r>
                      </m:e>
                      <m:sub>
                        <m:r>
                          <a:rPr lang="en-US" i="1" dirty="0" smtClean="0">
                            <a:latin typeface="Cambria Math" panose="02040503050406030204" pitchFamily="18" charset="0"/>
                          </a:rPr>
                          <m:t>2</m:t>
                        </m:r>
                      </m:sub>
                    </m:sSub>
                    <m:r>
                      <a:rPr lang="en-US" b="0" i="1" dirty="0" smtClean="0">
                        <a:latin typeface="Cambria Math" panose="02040503050406030204" pitchFamily="18" charset="0"/>
                      </a:rPr>
                      <m:t>,…,  </m:t>
                    </m:r>
                  </m:oMath>
                </a14:m>
                <a:r>
                  <a:rPr lang="en-US" dirty="0"/>
                  <a:t>with the same domain </a:t>
                </a:r>
                <a14:m>
                  <m:oMath xmlns:m="http://schemas.openxmlformats.org/officeDocument/2006/math">
                    <m:r>
                      <a:rPr lang="en-US" b="0" i="1" smtClean="0">
                        <a:latin typeface="Cambria Math" panose="02040503050406030204" pitchFamily="18" charset="0"/>
                      </a:rPr>
                      <m:t>𝒮</m:t>
                    </m:r>
                  </m:oMath>
                </a14:m>
                <a:r>
                  <a:rPr lang="en-US" dirty="0"/>
                  <a:t> </a:t>
                </a:r>
                <a:r>
                  <a:rPr lang="en-US" dirty="0" err="1"/>
                  <a:t>s.t.</a:t>
                </a:r>
                <a:r>
                  <a:rPr lang="en-US" dirty="0"/>
                  <a:t> </a:t>
                </a:r>
                <a:r>
                  <a:rPr lang="en-US" b="1" dirty="0"/>
                  <a:t>Markov property </a:t>
                </a:r>
                <a:r>
                  <a:rPr lang="en-US" dirty="0"/>
                  <a:t>holds:</a:t>
                </a:r>
              </a:p>
              <a:p>
                <a:pPr marL="0" indent="0">
                  <a:buNone/>
                </a:pPr>
                <a:r>
                  <a:rPr lang="en-US" dirty="0"/>
                  <a:t>  </a:t>
                </a:r>
                <a:endParaRPr lang="en-US" i="1" dirty="0"/>
              </a:p>
              <a:p>
                <a:pPr marL="0" indent="0">
                  <a:buNone/>
                </a:pPr>
                <a:r>
                  <a:rPr lang="en-US" i="1" dirty="0"/>
                  <a:t> for all </a:t>
                </a:r>
                <a14:m>
                  <m:oMath xmlns:m="http://schemas.openxmlformats.org/officeDocument/2006/math">
                    <m:r>
                      <a:rPr lang="en-US" i="1">
                        <a:latin typeface="Cambria Math" panose="02040503050406030204" pitchFamily="18" charset="0"/>
                      </a:rPr>
                      <m:t>𝑡</m:t>
                    </m:r>
                    <m:r>
                      <a:rPr lang="en-US" i="1">
                        <a:latin typeface="Cambria Math" panose="02040503050406030204" pitchFamily="18" charset="0"/>
                      </a:rPr>
                      <m:t>≥0.   </m:t>
                    </m:r>
                    <m:r>
                      <a:rPr lang="en-US" i="1">
                        <a:latin typeface="Cambria Math" panose="02040503050406030204" pitchFamily="18" charset="0"/>
                      </a:rPr>
                      <m:t>𝑃</m:t>
                    </m:r>
                    <m:d>
                      <m:dPr>
                        <m:sep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 …</m:t>
                        </m:r>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oMath>
                </a14:m>
                <a:r>
                  <a:rPr lang="en-US" i="1" dirty="0">
                    <a:latin typeface="Cambria Math" panose="02040503050406030204" pitchFamily="18" charset="0"/>
                  </a:rPr>
                  <a:t>.</a:t>
                </a:r>
              </a:p>
              <a:p>
                <a:pPr marL="0" indent="0">
                  <a:buNone/>
                </a:pPr>
                <a:endParaRPr lang="en-US" dirty="0"/>
              </a:p>
              <a:p>
                <a:pPr marL="0" indent="0">
                  <a:buNone/>
                </a:pPr>
                <a:r>
                  <a:rPr lang="en-US" dirty="0"/>
                  <a:t>“The future is independent of the past given the present.”</a:t>
                </a:r>
              </a:p>
            </p:txBody>
          </p:sp>
        </mc:Choice>
        <mc:Fallback xmlns="">
          <p:sp>
            <p:nvSpPr>
              <p:cNvPr id="3" name="Content Placeholder 2">
                <a:extLst>
                  <a:ext uri="{FF2B5EF4-FFF2-40B4-BE49-F238E27FC236}">
                    <a16:creationId xmlns:a16="http://schemas.microsoft.com/office/drawing/2014/main" id="{D43B6EA5-EA64-8B47-AB27-E55408DDB76E}"/>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586D674B-1E88-5B4B-8F28-F3B141FDCA28}"/>
              </a:ext>
            </a:extLst>
          </p:cNvPr>
          <p:cNvSpPr/>
          <p:nvPr/>
        </p:nvSpPr>
        <p:spPr>
          <a:xfrm>
            <a:off x="9398524" y="2967086"/>
            <a:ext cx="2403835" cy="923827"/>
          </a:xfrm>
          <a:prstGeom prst="wedgeRect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Assuming discrete time</a:t>
            </a:r>
          </a:p>
        </p:txBody>
      </p:sp>
      <p:sp>
        <p:nvSpPr>
          <p:cNvPr id="6" name="Footer Placeholder 5">
            <a:extLst>
              <a:ext uri="{FF2B5EF4-FFF2-40B4-BE49-F238E27FC236}">
                <a16:creationId xmlns:a16="http://schemas.microsoft.com/office/drawing/2014/main" id="{4EB6B40B-407F-4140-1B17-4620F077EB88}"/>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F17E1EBA-4D15-3DFA-D85C-4A081DB9C238}"/>
              </a:ext>
            </a:extLst>
          </p:cNvPr>
          <p:cNvSpPr>
            <a:spLocks noGrp="1"/>
          </p:cNvSpPr>
          <p:nvPr>
            <p:ph type="sldNum" sz="quarter" idx="12"/>
          </p:nvPr>
        </p:nvSpPr>
        <p:spPr/>
        <p:txBody>
          <a:bodyPr/>
          <a:lstStyle/>
          <a:p>
            <a:fld id="{A2060099-932A-9345-A983-616282D95534}" type="slidenum">
              <a:rPr lang="en-US" smtClean="0"/>
              <a:t>5</a:t>
            </a:fld>
            <a:endParaRPr lang="en-US"/>
          </a:p>
        </p:txBody>
      </p:sp>
    </p:spTree>
    <p:extLst>
      <p:ext uri="{BB962C8B-B14F-4D97-AF65-F5344CB8AC3E}">
        <p14:creationId xmlns:p14="http://schemas.microsoft.com/office/powerpoint/2010/main" val="4153584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DAF3-8957-794B-A568-EB57D8311E2F}"/>
              </a:ext>
            </a:extLst>
          </p:cNvPr>
          <p:cNvSpPr>
            <a:spLocks noGrp="1"/>
          </p:cNvSpPr>
          <p:nvPr>
            <p:ph type="title"/>
          </p:nvPr>
        </p:nvSpPr>
        <p:spPr/>
        <p:txBody>
          <a:bodyPr/>
          <a:lstStyle/>
          <a:p>
            <a:r>
              <a:rPr lang="en-US" dirty="0"/>
              <a:t>Policy + MDP = MRP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5B5C0F-2A91-054B-8D41-CD65EE776778}"/>
                  </a:ext>
                </a:extLst>
              </p:cNvPr>
              <p:cNvSpPr>
                <a:spLocks noGrp="1"/>
              </p:cNvSpPr>
              <p:nvPr>
                <p:ph idx="1"/>
              </p:nvPr>
            </p:nvSpPr>
            <p:spPr/>
            <p:txBody>
              <a:bodyPr/>
              <a:lstStyle/>
              <a:p>
                <a:r>
                  <a:rPr lang="en-US" dirty="0"/>
                  <a:t>Consider the process of generating states and rewards by following a policy </a:t>
                </a:r>
                <a14:m>
                  <m:oMath xmlns:m="http://schemas.openxmlformats.org/officeDocument/2006/math">
                    <m:r>
                      <a:rPr lang="en-US" b="0" i="1" smtClean="0">
                        <a:latin typeface="Cambria Math" panose="02040503050406030204" pitchFamily="18" charset="0"/>
                      </a:rPr>
                      <m:t>𝜋</m:t>
                    </m:r>
                  </m:oMath>
                </a14:m>
                <a:r>
                  <a:rPr lang="en-US" dirty="0"/>
                  <a:t> in an MDP</a:t>
                </a:r>
                <a:br>
                  <a:rPr lang="en-US" dirty="0"/>
                </a:br>
                <a:endParaRPr lang="en-US" dirty="0"/>
              </a:p>
              <a:p>
                <a:r>
                  <a:rPr lang="en-US" dirty="0"/>
                  <a:t>This process is an MRP!</a:t>
                </a:r>
                <a:br>
                  <a:rPr lang="en-US" dirty="0"/>
                </a:br>
                <a:endParaRPr lang="en-US" dirty="0"/>
              </a:p>
              <a:p>
                <a:r>
                  <a:rPr lang="en-US" dirty="0"/>
                  <a:t>MRP transition distribution: </a:t>
                </a:r>
                <a14:m>
                  <m:oMath xmlns:m="http://schemas.openxmlformats.org/officeDocument/2006/math">
                    <m:r>
                      <a:rPr lang="en-US" i="1">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D55B5C0F-2A91-054B-8D41-CD65EE776778}"/>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1AFC48ED-405F-CE48-B6CA-7B784101F2E6}"/>
              </a:ext>
            </a:extLst>
          </p:cNvPr>
          <p:cNvSpPr/>
          <p:nvPr/>
        </p:nvSpPr>
        <p:spPr>
          <a:xfrm>
            <a:off x="7714593" y="3429000"/>
            <a:ext cx="1807931" cy="328581"/>
          </a:xfrm>
          <a:prstGeom prst="wedgeRectCallout">
            <a:avLst>
              <a:gd name="adj1" fmla="val -20167"/>
              <a:gd name="adj2" fmla="val 98406"/>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Lato" panose="020F0502020204030203" pitchFamily="34" charset="77"/>
              </a:rPr>
              <a:t>From the MDP</a:t>
            </a:r>
            <a:endParaRPr kumimoji="0" lang="en-US" sz="1600" b="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6" name="Footer Placeholder 5">
            <a:extLst>
              <a:ext uri="{FF2B5EF4-FFF2-40B4-BE49-F238E27FC236}">
                <a16:creationId xmlns:a16="http://schemas.microsoft.com/office/drawing/2014/main" id="{92BB06AD-02B4-7007-9562-A73A34AFB134}"/>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79D4165C-FDE2-821A-02D0-D585969F18B5}"/>
              </a:ext>
            </a:extLst>
          </p:cNvPr>
          <p:cNvSpPr>
            <a:spLocks noGrp="1"/>
          </p:cNvSpPr>
          <p:nvPr>
            <p:ph type="sldNum" sz="quarter" idx="12"/>
          </p:nvPr>
        </p:nvSpPr>
        <p:spPr/>
        <p:txBody>
          <a:bodyPr/>
          <a:lstStyle/>
          <a:p>
            <a:fld id="{A2060099-932A-9345-A983-616282D95534}" type="slidenum">
              <a:rPr lang="en-US" smtClean="0"/>
              <a:t>50</a:t>
            </a:fld>
            <a:endParaRPr lang="en-US"/>
          </a:p>
        </p:txBody>
      </p:sp>
    </p:spTree>
    <p:extLst>
      <p:ext uri="{BB962C8B-B14F-4D97-AF65-F5344CB8AC3E}">
        <p14:creationId xmlns:p14="http://schemas.microsoft.com/office/powerpoint/2010/main" val="2054983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5DAF3-8957-794B-A568-EB57D8311E2F}"/>
              </a:ext>
            </a:extLst>
          </p:cNvPr>
          <p:cNvSpPr>
            <a:spLocks noGrp="1"/>
          </p:cNvSpPr>
          <p:nvPr>
            <p:ph type="title"/>
          </p:nvPr>
        </p:nvSpPr>
        <p:spPr/>
        <p:txBody>
          <a:bodyPr/>
          <a:lstStyle/>
          <a:p>
            <a:r>
              <a:rPr lang="en-US" dirty="0"/>
              <a:t>Policy + MDP = MRP</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55B5C0F-2A91-054B-8D41-CD65EE776778}"/>
                  </a:ext>
                </a:extLst>
              </p:cNvPr>
              <p:cNvSpPr>
                <a:spLocks noGrp="1"/>
              </p:cNvSpPr>
              <p:nvPr>
                <p:ph idx="1"/>
              </p:nvPr>
            </p:nvSpPr>
            <p:spPr/>
            <p:txBody>
              <a:bodyPr/>
              <a:lstStyle/>
              <a:p>
                <a:r>
                  <a:rPr lang="en-US" dirty="0"/>
                  <a:t>Consider the process of generating states and rewards by following a policy </a:t>
                </a:r>
                <a14:m>
                  <m:oMath xmlns:m="http://schemas.openxmlformats.org/officeDocument/2006/math">
                    <m:r>
                      <a:rPr lang="en-US" b="0" i="1" smtClean="0">
                        <a:latin typeface="Cambria Math" panose="02040503050406030204" pitchFamily="18" charset="0"/>
                      </a:rPr>
                      <m:t>𝜋</m:t>
                    </m:r>
                  </m:oMath>
                </a14:m>
                <a:r>
                  <a:rPr lang="en-US" dirty="0"/>
                  <a:t> in an MDP</a:t>
                </a:r>
                <a:br>
                  <a:rPr lang="en-US" dirty="0"/>
                </a:br>
                <a:endParaRPr lang="en-US" dirty="0"/>
              </a:p>
              <a:p>
                <a:r>
                  <a:rPr lang="en-US" dirty="0"/>
                  <a:t>This process is an MRP!</a:t>
                </a:r>
                <a:br>
                  <a:rPr lang="en-US" dirty="0"/>
                </a:br>
                <a:endParaRPr lang="en-US" dirty="0"/>
              </a:p>
              <a:p>
                <a:r>
                  <a:rPr lang="en-US" dirty="0"/>
                  <a:t>MRP transition distribution: </a:t>
                </a:r>
                <a14:m>
                  <m:oMath xmlns:m="http://schemas.openxmlformats.org/officeDocument/2006/math">
                    <m:r>
                      <a:rPr lang="en-US" i="1">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oMath>
                </a14:m>
                <a:endParaRPr lang="en-US" dirty="0"/>
              </a:p>
              <a:p>
                <a:endParaRPr lang="en-US" dirty="0"/>
              </a:p>
              <a:p>
                <a:r>
                  <a:rPr lang="en-US" dirty="0"/>
                  <a:t>MRP reward function: </a:t>
                </a:r>
                <a14:m>
                  <m:oMath xmlns:m="http://schemas.openxmlformats.org/officeDocument/2006/math">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e>
                    </m:d>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𝜋</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D55B5C0F-2A91-054B-8D41-CD65EE776778}"/>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1AFC48ED-405F-CE48-B6CA-7B784101F2E6}"/>
              </a:ext>
            </a:extLst>
          </p:cNvPr>
          <p:cNvSpPr/>
          <p:nvPr/>
        </p:nvSpPr>
        <p:spPr>
          <a:xfrm>
            <a:off x="7714593" y="3429000"/>
            <a:ext cx="1807931" cy="328581"/>
          </a:xfrm>
          <a:prstGeom prst="wedgeRectCallout">
            <a:avLst>
              <a:gd name="adj1" fmla="val -20167"/>
              <a:gd name="adj2" fmla="val 98406"/>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Lato" panose="020F0502020204030203" pitchFamily="34" charset="77"/>
              </a:rPr>
              <a:t>From the MDP</a:t>
            </a:r>
            <a:endParaRPr kumimoji="0" lang="en-US" sz="1600" b="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5" name="Rectangular Callout 4">
            <a:extLst>
              <a:ext uri="{FF2B5EF4-FFF2-40B4-BE49-F238E27FC236}">
                <a16:creationId xmlns:a16="http://schemas.microsoft.com/office/drawing/2014/main" id="{AC924A47-97A0-4C42-81EB-1EEA0CC35AEA}"/>
              </a:ext>
            </a:extLst>
          </p:cNvPr>
          <p:cNvSpPr/>
          <p:nvPr/>
        </p:nvSpPr>
        <p:spPr>
          <a:xfrm>
            <a:off x="6437587" y="4551661"/>
            <a:ext cx="1807931" cy="328581"/>
          </a:xfrm>
          <a:prstGeom prst="wedgeRectCallout">
            <a:avLst>
              <a:gd name="adj1" fmla="val -20167"/>
              <a:gd name="adj2" fmla="val 98406"/>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Lato" panose="020F0502020204030203" pitchFamily="34" charset="77"/>
              </a:rPr>
              <a:t>From the MDP</a:t>
            </a:r>
            <a:endParaRPr kumimoji="0" lang="en-US" sz="1600" b="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7" name="Footer Placeholder 6">
            <a:extLst>
              <a:ext uri="{FF2B5EF4-FFF2-40B4-BE49-F238E27FC236}">
                <a16:creationId xmlns:a16="http://schemas.microsoft.com/office/drawing/2014/main" id="{B1CC2B05-D95E-1332-7960-E500C7A402C4}"/>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292B3A9C-D5E8-E9DF-37FF-56C38BFE3810}"/>
              </a:ext>
            </a:extLst>
          </p:cNvPr>
          <p:cNvSpPr>
            <a:spLocks noGrp="1"/>
          </p:cNvSpPr>
          <p:nvPr>
            <p:ph type="sldNum" sz="quarter" idx="12"/>
          </p:nvPr>
        </p:nvSpPr>
        <p:spPr/>
        <p:txBody>
          <a:bodyPr/>
          <a:lstStyle/>
          <a:p>
            <a:fld id="{A2060099-932A-9345-A983-616282D95534}" type="slidenum">
              <a:rPr lang="en-US" smtClean="0"/>
              <a:t>51</a:t>
            </a:fld>
            <a:endParaRPr lang="en-US"/>
          </a:p>
        </p:txBody>
      </p:sp>
    </p:spTree>
    <p:extLst>
      <p:ext uri="{BB962C8B-B14F-4D97-AF65-F5344CB8AC3E}">
        <p14:creationId xmlns:p14="http://schemas.microsoft.com/office/powerpoint/2010/main" val="1788743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wo Roads Diverged… - The Pulse » Chattanooga&amp;#39;s Weekly Alternative">
            <a:extLst>
              <a:ext uri="{FF2B5EF4-FFF2-40B4-BE49-F238E27FC236}">
                <a16:creationId xmlns:a16="http://schemas.microsoft.com/office/drawing/2014/main" id="{D8394DD1-2ED9-3840-B588-DA26DA97F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7274" y="1654810"/>
            <a:ext cx="5710102" cy="285505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CA37856-A3CD-CC45-AA58-C853D33CD7F6}"/>
              </a:ext>
            </a:extLst>
          </p:cNvPr>
          <p:cNvSpPr/>
          <p:nvPr/>
        </p:nvSpPr>
        <p:spPr>
          <a:xfrm>
            <a:off x="7378469" y="2780047"/>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MRP 1</a:t>
            </a:r>
          </a:p>
        </p:txBody>
      </p:sp>
      <p:sp>
        <p:nvSpPr>
          <p:cNvPr id="6" name="Rectangle 5">
            <a:extLst>
              <a:ext uri="{FF2B5EF4-FFF2-40B4-BE49-F238E27FC236}">
                <a16:creationId xmlns:a16="http://schemas.microsoft.com/office/drawing/2014/main" id="{19B79D35-D6CE-9B4A-8F81-6DD07519F979}"/>
              </a:ext>
            </a:extLst>
          </p:cNvPr>
          <p:cNvSpPr/>
          <p:nvPr/>
        </p:nvSpPr>
        <p:spPr>
          <a:xfrm>
            <a:off x="9617343" y="2780047"/>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MRP 2</a:t>
            </a:r>
          </a:p>
        </p:txBody>
      </p:sp>
      <p:pic>
        <p:nvPicPr>
          <p:cNvPr id="7" name="Picture 2" descr="Two Roads Diverged… - The Pulse » Chattanooga&amp;#39;s Weekly Alternative">
            <a:extLst>
              <a:ext uri="{FF2B5EF4-FFF2-40B4-BE49-F238E27FC236}">
                <a16:creationId xmlns:a16="http://schemas.microsoft.com/office/drawing/2014/main" id="{6B608F80-5A84-3B44-BCFA-4CFF77156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625" y="1654810"/>
            <a:ext cx="5710102" cy="28550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5E44C72D-12CC-0148-B1E5-2D0768A34267}"/>
              </a:ext>
            </a:extLst>
          </p:cNvPr>
          <p:cNvSpPr/>
          <p:nvPr/>
        </p:nvSpPr>
        <p:spPr>
          <a:xfrm>
            <a:off x="1265820" y="2780047"/>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Policy 1</a:t>
            </a:r>
          </a:p>
        </p:txBody>
      </p:sp>
      <p:sp>
        <p:nvSpPr>
          <p:cNvPr id="9" name="Rectangle 8">
            <a:extLst>
              <a:ext uri="{FF2B5EF4-FFF2-40B4-BE49-F238E27FC236}">
                <a16:creationId xmlns:a16="http://schemas.microsoft.com/office/drawing/2014/main" id="{665F0D16-6824-5E4D-B15E-967A891CA043}"/>
              </a:ext>
            </a:extLst>
          </p:cNvPr>
          <p:cNvSpPr/>
          <p:nvPr/>
        </p:nvSpPr>
        <p:spPr>
          <a:xfrm>
            <a:off x="3504694" y="2780047"/>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Policy 2</a:t>
            </a:r>
          </a:p>
        </p:txBody>
      </p:sp>
      <p:sp>
        <p:nvSpPr>
          <p:cNvPr id="10" name="Rectangle 9">
            <a:extLst>
              <a:ext uri="{FF2B5EF4-FFF2-40B4-BE49-F238E27FC236}">
                <a16:creationId xmlns:a16="http://schemas.microsoft.com/office/drawing/2014/main" id="{02E350DF-EEAF-E346-8982-F7F98B3485DA}"/>
              </a:ext>
            </a:extLst>
          </p:cNvPr>
          <p:cNvSpPr/>
          <p:nvPr/>
        </p:nvSpPr>
        <p:spPr>
          <a:xfrm>
            <a:off x="2341657" y="981347"/>
            <a:ext cx="1396037" cy="53640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latin typeface="Lato" panose="020F0502020204030203" pitchFamily="34" charset="77"/>
              </a:rPr>
              <a:t>MDP</a:t>
            </a:r>
          </a:p>
        </p:txBody>
      </p:sp>
      <p:sp>
        <p:nvSpPr>
          <p:cNvPr id="11" name="TextBox 10">
            <a:extLst>
              <a:ext uri="{FF2B5EF4-FFF2-40B4-BE49-F238E27FC236}">
                <a16:creationId xmlns:a16="http://schemas.microsoft.com/office/drawing/2014/main" id="{923D9340-8FC7-C949-8927-23D6EC67D321}"/>
              </a:ext>
            </a:extLst>
          </p:cNvPr>
          <p:cNvSpPr txBox="1"/>
          <p:nvPr/>
        </p:nvSpPr>
        <p:spPr>
          <a:xfrm>
            <a:off x="5930964" y="2938083"/>
            <a:ext cx="324128" cy="369332"/>
          </a:xfrm>
          <a:prstGeom prst="rect">
            <a:avLst/>
          </a:prstGeom>
          <a:noFill/>
        </p:spPr>
        <p:txBody>
          <a:bodyPr wrap="none" rtlCol="0">
            <a:spAutoFit/>
          </a:bodyPr>
          <a:lstStyle/>
          <a:p>
            <a:r>
              <a:rPr lang="en-US" dirty="0"/>
              <a:t>=</a:t>
            </a:r>
          </a:p>
        </p:txBody>
      </p:sp>
      <p:sp>
        <p:nvSpPr>
          <p:cNvPr id="3" name="Footer Placeholder 2">
            <a:extLst>
              <a:ext uri="{FF2B5EF4-FFF2-40B4-BE49-F238E27FC236}">
                <a16:creationId xmlns:a16="http://schemas.microsoft.com/office/drawing/2014/main" id="{DF569760-BA7D-E95F-AC87-38749B688777}"/>
              </a:ext>
            </a:extLst>
          </p:cNvPr>
          <p:cNvSpPr>
            <a:spLocks noGrp="1"/>
          </p:cNvSpPr>
          <p:nvPr>
            <p:ph type="ftr" sz="quarter" idx="11"/>
          </p:nvPr>
        </p:nvSpPr>
        <p:spPr/>
        <p:txBody>
          <a:bodyPr/>
          <a:lstStyle/>
          <a:p>
            <a:r>
              <a:rPr lang="en-US"/>
              <a:t>Tom Silver - Princeton University - Fall 2025</a:t>
            </a:r>
          </a:p>
        </p:txBody>
      </p:sp>
      <p:sp>
        <p:nvSpPr>
          <p:cNvPr id="12" name="Slide Number Placeholder 11">
            <a:extLst>
              <a:ext uri="{FF2B5EF4-FFF2-40B4-BE49-F238E27FC236}">
                <a16:creationId xmlns:a16="http://schemas.microsoft.com/office/drawing/2014/main" id="{29BEF371-1FF4-2EEC-B729-DEF762000CA8}"/>
              </a:ext>
            </a:extLst>
          </p:cNvPr>
          <p:cNvSpPr>
            <a:spLocks noGrp="1"/>
          </p:cNvSpPr>
          <p:nvPr>
            <p:ph type="sldNum" sz="quarter" idx="12"/>
          </p:nvPr>
        </p:nvSpPr>
        <p:spPr/>
        <p:txBody>
          <a:bodyPr/>
          <a:lstStyle/>
          <a:p>
            <a:fld id="{A2060099-932A-9345-A983-616282D95534}" type="slidenum">
              <a:rPr lang="en-US" smtClean="0"/>
              <a:t>52</a:t>
            </a:fld>
            <a:endParaRPr lang="en-US"/>
          </a:p>
        </p:txBody>
      </p:sp>
    </p:spTree>
    <p:extLst>
      <p:ext uri="{BB962C8B-B14F-4D97-AF65-F5344CB8AC3E}">
        <p14:creationId xmlns:p14="http://schemas.microsoft.com/office/powerpoint/2010/main" val="1992952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Value Functions for Policies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p:txBody>
              <a:bodyPr>
                <a:normAutofit/>
              </a:bodyPr>
              <a:lstStyle/>
              <a:p>
                <a:pPr marL="0" indent="0">
                  <a:buNone/>
                </a:pPr>
                <a:r>
                  <a:rPr lang="en-US" dirty="0"/>
                  <a:t>The </a:t>
                </a:r>
                <a:r>
                  <a:rPr lang="en-US" b="1" dirty="0"/>
                  <a:t>value function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𝜋</m:t>
                        </m:r>
                      </m:sup>
                    </m:sSubSup>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ℝ</m:t>
                    </m:r>
                  </m:oMath>
                </a14:m>
                <a:r>
                  <a:rPr lang="en-US" dirty="0"/>
                  <a:t> for a policy </a:t>
                </a:r>
                <a14:m>
                  <m:oMath xmlns:m="http://schemas.openxmlformats.org/officeDocument/2006/math">
                    <m:r>
                      <a:rPr lang="en-US" b="0" i="1" smtClean="0">
                        <a:latin typeface="Cambria Math" panose="02040503050406030204" pitchFamily="18" charset="0"/>
                      </a:rPr>
                      <m:t>𝜋</m:t>
                    </m:r>
                  </m:oMath>
                </a14:m>
                <a:r>
                  <a:rPr lang="en-US" dirty="0"/>
                  <a:t> in an MDP is the value function for the induced MRP.</a:t>
                </a:r>
              </a:p>
              <a:p>
                <a:pPr marL="0" indent="0">
                  <a:buNone/>
                </a:pPr>
                <a:endParaRPr lang="en-US" dirty="0"/>
              </a:p>
              <a:p>
                <a:pPr marL="0" indent="0">
                  <a:buNone/>
                </a:pPr>
                <a:r>
                  <a:rPr lang="en-US" dirty="0"/>
                  <a:t>In other words,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𝑡</m:t>
                        </m:r>
                      </m:sub>
                      <m:sup>
                        <m:r>
                          <a:rPr lang="en-US" i="1">
                            <a:latin typeface="Cambria Math" panose="02040503050406030204" pitchFamily="18" charset="0"/>
                          </a:rPr>
                          <m:t>𝜋</m:t>
                        </m:r>
                      </m:sup>
                    </m:sSub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oMath>
                </a14:m>
                <a:r>
                  <a:rPr lang="en-US" dirty="0"/>
                  <a:t>gives the expected conditional utility for starting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 and</a:t>
                </a:r>
                <a:r>
                  <a:rPr lang="en-US" i="1" dirty="0"/>
                  <a:t> following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oMath>
                </a14:m>
                <a:endParaRPr lang="en-US" i="1" dirty="0"/>
              </a:p>
            </p:txBody>
          </p:sp>
        </mc:Choice>
        <mc:Fallback>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45D2DF7A-B547-11A4-8683-8BABE4770014}"/>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E7561CD6-3E74-C1A7-5261-2EA7CCDCCDF8}"/>
              </a:ext>
            </a:extLst>
          </p:cNvPr>
          <p:cNvSpPr>
            <a:spLocks noGrp="1"/>
          </p:cNvSpPr>
          <p:nvPr>
            <p:ph type="sldNum" sz="quarter" idx="12"/>
          </p:nvPr>
        </p:nvSpPr>
        <p:spPr/>
        <p:txBody>
          <a:bodyPr/>
          <a:lstStyle/>
          <a:p>
            <a:fld id="{A2060099-932A-9345-A983-616282D95534}" type="slidenum">
              <a:rPr lang="en-US" smtClean="0"/>
              <a:t>53</a:t>
            </a:fld>
            <a:endParaRPr lang="en-US"/>
          </a:p>
        </p:txBody>
      </p:sp>
    </p:spTree>
    <p:extLst>
      <p:ext uri="{BB962C8B-B14F-4D97-AF65-F5344CB8AC3E}">
        <p14:creationId xmlns:p14="http://schemas.microsoft.com/office/powerpoint/2010/main" val="30170801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Value Functions for Policies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p:txBody>
              <a:bodyPr>
                <a:normAutofit/>
              </a:bodyPr>
              <a:lstStyle/>
              <a:p>
                <a:pPr marL="0" indent="0">
                  <a:buNone/>
                </a:pPr>
                <a:r>
                  <a:rPr lang="en-US" dirty="0"/>
                  <a:t>The </a:t>
                </a:r>
                <a:r>
                  <a:rPr lang="en-US" b="1" dirty="0"/>
                  <a:t>value function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sub>
                      <m:sup>
                        <m:r>
                          <a:rPr lang="en-US" b="0" i="1" smtClean="0">
                            <a:latin typeface="Cambria Math" panose="02040503050406030204" pitchFamily="18" charset="0"/>
                          </a:rPr>
                          <m:t>𝜋</m:t>
                        </m:r>
                      </m:sup>
                    </m:sSubSup>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oMath>
                </a14:m>
                <a:r>
                  <a:rPr lang="en-US" dirty="0"/>
                  <a:t> </a:t>
                </a:r>
                <a14:m>
                  <m:oMath xmlns:m="http://schemas.openxmlformats.org/officeDocument/2006/math">
                    <m:r>
                      <a:rPr lang="en-US" b="0" i="1" smtClean="0">
                        <a:latin typeface="Cambria Math" panose="02040503050406030204" pitchFamily="18" charset="0"/>
                        <a:ea typeface="Cambria Math" panose="02040503050406030204" pitchFamily="18" charset="0"/>
                      </a:rPr>
                      <m:t>ℝ</m:t>
                    </m:r>
                  </m:oMath>
                </a14:m>
                <a:r>
                  <a:rPr lang="en-US" dirty="0"/>
                  <a:t> for a policy </a:t>
                </a:r>
                <a14:m>
                  <m:oMath xmlns:m="http://schemas.openxmlformats.org/officeDocument/2006/math">
                    <m:r>
                      <a:rPr lang="en-US" b="0" i="1" smtClean="0">
                        <a:latin typeface="Cambria Math" panose="02040503050406030204" pitchFamily="18" charset="0"/>
                      </a:rPr>
                      <m:t>𝜋</m:t>
                    </m:r>
                  </m:oMath>
                </a14:m>
                <a:r>
                  <a:rPr lang="en-US" dirty="0"/>
                  <a:t> in an MDP is the value function for the induced MRP.</a:t>
                </a:r>
              </a:p>
              <a:p>
                <a:pPr marL="0" indent="0">
                  <a:buNone/>
                </a:pPr>
                <a:endParaRPr lang="en-US" dirty="0"/>
              </a:p>
              <a:p>
                <a:pPr marL="0" indent="0">
                  <a:buNone/>
                </a:pPr>
                <a:r>
                  <a:rPr lang="en-US" dirty="0"/>
                  <a:t>In other words,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𝑉</m:t>
                        </m:r>
                      </m:e>
                      <m:sub>
                        <m:r>
                          <a:rPr lang="en-US" i="1">
                            <a:latin typeface="Cambria Math" panose="02040503050406030204" pitchFamily="18" charset="0"/>
                          </a:rPr>
                          <m:t>𝑡</m:t>
                        </m:r>
                      </m:sub>
                      <m:sup>
                        <m:r>
                          <a:rPr lang="en-US" i="1">
                            <a:latin typeface="Cambria Math" panose="02040503050406030204" pitchFamily="18" charset="0"/>
                          </a:rPr>
                          <m:t>𝜋</m:t>
                        </m:r>
                      </m:sup>
                    </m:sSubSup>
                    <m:r>
                      <a:rPr lang="en-US" i="1">
                        <a:latin typeface="Cambria Math" panose="02040503050406030204" pitchFamily="18" charset="0"/>
                      </a:rPr>
                      <m:t> </m:t>
                    </m:r>
                  </m:oMath>
                </a14:m>
                <a:r>
                  <a:rPr lang="en-US" dirty="0"/>
                  <a:t>gives the expected conditional utility for starting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oMath>
                </a14:m>
                <a:r>
                  <a:rPr lang="en-US" dirty="0"/>
                  <a:t> and</a:t>
                </a:r>
                <a:r>
                  <a:rPr lang="en-US" i="1" dirty="0"/>
                  <a:t> following </a:t>
                </a:r>
                <a14:m>
                  <m:oMath xmlns:m="http://schemas.openxmlformats.org/officeDocument/2006/math">
                    <m:r>
                      <a:rPr lang="en-US" b="0" i="1" smtClean="0">
                        <a:latin typeface="Cambria Math" panose="02040503050406030204" pitchFamily="18" charset="0"/>
                      </a:rPr>
                      <m:t>𝜋</m:t>
                    </m:r>
                    <m:r>
                      <a:rPr lang="en-US" b="0" i="1" smtClean="0">
                        <a:latin typeface="Cambria Math" panose="02040503050406030204" pitchFamily="18" charset="0"/>
                      </a:rPr>
                      <m:t>.</m:t>
                    </m:r>
                  </m:oMath>
                </a14:m>
                <a:endParaRPr lang="en-US" i="1" dirty="0"/>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blipFill>
                <a:blip r:embed="rId2"/>
                <a:stretch>
                  <a:fillRect l="-1206" t="-2616" r="-72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ular Callout 3">
                <a:extLst>
                  <a:ext uri="{FF2B5EF4-FFF2-40B4-BE49-F238E27FC236}">
                    <a16:creationId xmlns:a16="http://schemas.microsoft.com/office/drawing/2014/main" id="{D1B0E0B6-D74D-3042-8174-67C0E8B4E772}"/>
                  </a:ext>
                </a:extLst>
              </p:cNvPr>
              <p:cNvSpPr/>
              <p:nvPr/>
            </p:nvSpPr>
            <p:spPr>
              <a:xfrm>
                <a:off x="4150190" y="4571998"/>
                <a:ext cx="3891619" cy="1228897"/>
              </a:xfrm>
              <a:prstGeom prst="wedgeRectCallout">
                <a:avLst>
                  <a:gd name="adj1" fmla="val -65503"/>
                  <a:gd name="adj2" fmla="val 22371"/>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Lato" panose="020F0502020204030203" pitchFamily="34" charset="77"/>
                  </a:rPr>
                  <a:t>Policy evaluation:</a:t>
                </a:r>
                <a:r>
                  <a:rPr lang="en-US" sz="2400" dirty="0">
                    <a:solidFill>
                      <a:prstClr val="black"/>
                    </a:solidFill>
                    <a:latin typeface="Lato" panose="020F0502020204030203" pitchFamily="34" charset="77"/>
                  </a:rPr>
                  <a:t> computing </a:t>
                </a:r>
                <a14:m>
                  <m:oMath xmlns:m="http://schemas.openxmlformats.org/officeDocument/2006/math">
                    <m:sSup>
                      <m:sSupPr>
                        <m:ctrlPr>
                          <a:rPr lang="en-US" sz="2400" b="0" i="1" smtClean="0">
                            <a:solidFill>
                              <a:prstClr val="black"/>
                            </a:solidFill>
                            <a:latin typeface="Cambria Math" panose="02040503050406030204" pitchFamily="18" charset="0"/>
                          </a:rPr>
                        </m:ctrlPr>
                      </m:sSupPr>
                      <m:e>
                        <m:r>
                          <a:rPr lang="en-US" sz="2400" b="0" i="1" smtClean="0">
                            <a:solidFill>
                              <a:prstClr val="black"/>
                            </a:solidFill>
                            <a:latin typeface="Cambria Math" panose="02040503050406030204" pitchFamily="18" charset="0"/>
                          </a:rPr>
                          <m:t>𝑉</m:t>
                        </m:r>
                      </m:e>
                      <m:sup>
                        <m:r>
                          <a:rPr lang="en-US" sz="2400" b="0" i="1" smtClean="0">
                            <a:solidFill>
                              <a:prstClr val="black"/>
                            </a:solidFill>
                            <a:latin typeface="Cambria Math" panose="02040503050406030204" pitchFamily="18" charset="0"/>
                          </a:rPr>
                          <m:t>𝜋</m:t>
                        </m:r>
                      </m:sup>
                    </m:sSup>
                  </m:oMath>
                </a14:m>
                <a:r>
                  <a:rPr kumimoji="0" lang="en-US" sz="2400" b="1" i="0" u="none" strike="noStrike" kern="1200" cap="none" spc="0" normalizeH="0" baseline="0" noProof="0" dirty="0">
                    <a:ln>
                      <a:noFill/>
                    </a:ln>
                    <a:solidFill>
                      <a:prstClr val="black"/>
                    </a:solidFill>
                    <a:effectLst/>
                    <a:uLnTx/>
                    <a:uFillTx/>
                    <a:latin typeface="Lato" panose="020F0502020204030203" pitchFamily="34" charset="77"/>
                  </a:rPr>
                  <a:t> </a:t>
                </a:r>
                <a:r>
                  <a:rPr kumimoji="0" lang="en-US" sz="2400" i="0" u="none" strike="noStrike" kern="1200" cap="none" spc="0" normalizeH="0" baseline="0" noProof="0" dirty="0">
                    <a:ln>
                      <a:noFill/>
                    </a:ln>
                    <a:solidFill>
                      <a:prstClr val="black"/>
                    </a:solidFill>
                    <a:effectLst/>
                    <a:uLnTx/>
                    <a:uFillTx/>
                    <a:latin typeface="Lato" panose="020F0502020204030203" pitchFamily="34" charset="77"/>
                  </a:rPr>
                  <a:t>given</a:t>
                </a:r>
                <a:r>
                  <a:rPr kumimoji="0" lang="en-US" sz="2400" i="0" u="none" strike="noStrike" kern="1200" cap="none" spc="0" normalizeH="0" noProof="0" dirty="0">
                    <a:ln>
                      <a:noFill/>
                    </a:ln>
                    <a:solidFill>
                      <a:prstClr val="black"/>
                    </a:solidFill>
                    <a:effectLst/>
                    <a:uLnTx/>
                    <a:uFillTx/>
                    <a:latin typeface="Lato" panose="020F0502020204030203" pitchFamily="34" charset="77"/>
                  </a:rPr>
                  <a:t> </a:t>
                </a:r>
                <a14:m>
                  <m:oMath xmlns:m="http://schemas.openxmlformats.org/officeDocument/2006/math">
                    <m:r>
                      <a:rPr kumimoji="0" lang="en-US" sz="2400" b="0" i="1" u="none" strike="noStrike" kern="1200" cap="none" spc="0" normalizeH="0" noProof="0" smtClean="0">
                        <a:ln>
                          <a:noFill/>
                        </a:ln>
                        <a:solidFill>
                          <a:prstClr val="black"/>
                        </a:solidFill>
                        <a:effectLst/>
                        <a:uLnTx/>
                        <a:uFillTx/>
                        <a:latin typeface="Cambria Math" panose="02040503050406030204" pitchFamily="18" charset="0"/>
                      </a:rPr>
                      <m:t>𝜋</m:t>
                    </m:r>
                  </m:oMath>
                </a14:m>
                <a:r>
                  <a:rPr kumimoji="0" lang="en-US" sz="2400" b="1" i="0" u="none" strike="noStrike" kern="1200" cap="none" spc="0" normalizeH="0" baseline="0" noProof="0" dirty="0">
                    <a:ln>
                      <a:noFill/>
                    </a:ln>
                    <a:solidFill>
                      <a:prstClr val="black"/>
                    </a:solidFill>
                    <a:effectLst/>
                    <a:uLnTx/>
                    <a:uFillTx/>
                    <a:latin typeface="Lato" panose="020F0502020204030203" pitchFamily="34" charset="77"/>
                  </a:rPr>
                  <a:t>.</a:t>
                </a:r>
              </a:p>
            </p:txBody>
          </p:sp>
        </mc:Choice>
        <mc:Fallback xmlns="">
          <p:sp>
            <p:nvSpPr>
              <p:cNvPr id="4" name="Rectangular Callout 3">
                <a:extLst>
                  <a:ext uri="{FF2B5EF4-FFF2-40B4-BE49-F238E27FC236}">
                    <a16:creationId xmlns:a16="http://schemas.microsoft.com/office/drawing/2014/main" id="{D1B0E0B6-D74D-3042-8174-67C0E8B4E772}"/>
                  </a:ext>
                </a:extLst>
              </p:cNvPr>
              <p:cNvSpPr>
                <a:spLocks noRot="1" noChangeAspect="1" noMove="1" noResize="1" noEditPoints="1" noAdjustHandles="1" noChangeArrowheads="1" noChangeShapeType="1" noTextEdit="1"/>
              </p:cNvSpPr>
              <p:nvPr/>
            </p:nvSpPr>
            <p:spPr>
              <a:xfrm>
                <a:off x="4150190" y="4571998"/>
                <a:ext cx="3891619" cy="1228897"/>
              </a:xfrm>
              <a:prstGeom prst="wedgeRectCallout">
                <a:avLst>
                  <a:gd name="adj1" fmla="val -65503"/>
                  <a:gd name="adj2" fmla="val 22371"/>
                </a:avLst>
              </a:prstGeom>
              <a:blipFill>
                <a:blip r:embed="rId3"/>
                <a:stretch>
                  <a:fillRect/>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1D2BE601-A506-9C32-CF7B-27CA6ACD8953}"/>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412BE2B8-F1DB-B628-17DD-F40E45A79F41}"/>
              </a:ext>
            </a:extLst>
          </p:cNvPr>
          <p:cNvSpPr>
            <a:spLocks noGrp="1"/>
          </p:cNvSpPr>
          <p:nvPr>
            <p:ph type="sldNum" sz="quarter" idx="12"/>
          </p:nvPr>
        </p:nvSpPr>
        <p:spPr/>
        <p:txBody>
          <a:bodyPr/>
          <a:lstStyle/>
          <a:p>
            <a:fld id="{A2060099-932A-9345-A983-616282D95534}" type="slidenum">
              <a:rPr lang="en-US" smtClean="0"/>
              <a:t>54</a:t>
            </a:fld>
            <a:endParaRPr lang="en-US"/>
          </a:p>
        </p:txBody>
      </p:sp>
    </p:spTree>
    <p:extLst>
      <p:ext uri="{BB962C8B-B14F-4D97-AF65-F5344CB8AC3E}">
        <p14:creationId xmlns:p14="http://schemas.microsoft.com/office/powerpoint/2010/main" val="41879736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1192E2-B12F-5445-A661-AED8BB451AAD}"/>
                  </a:ext>
                </a:extLst>
              </p:cNvPr>
              <p:cNvSpPr>
                <a:spLocks noGrp="1"/>
              </p:cNvSpPr>
              <p:nvPr>
                <p:ph idx="1"/>
              </p:nvPr>
            </p:nvSpPr>
            <p:spPr>
              <a:xfrm>
                <a:off x="1512176" y="2087225"/>
                <a:ext cx="9398840" cy="2049807"/>
              </a:xfrm>
              <a:ln w="12700">
                <a:solidFill>
                  <a:schemeClr val="tx1"/>
                </a:solidFill>
              </a:ln>
            </p:spPr>
            <p:txBody>
              <a:bodyPr>
                <a:normAutofit/>
              </a:bodyPr>
              <a:lstStyle/>
              <a:p>
                <a:pPr marL="0" indent="0">
                  <a:buNone/>
                </a:pPr>
                <a14:m>
                  <m:oMathPara xmlns:m="http://schemas.openxmlformats.org/officeDocument/2006/math">
                    <m:oMathParaPr>
                      <m:jc m:val="left"/>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𝑉</m:t>
                          </m:r>
                        </m:e>
                        <m:sub>
                          <m:r>
                            <a:rPr lang="en-US" sz="3200" b="0" i="1" smtClean="0">
                              <a:latin typeface="Cambria Math" panose="02040503050406030204" pitchFamily="18" charset="0"/>
                            </a:rPr>
                            <m:t>𝑡</m:t>
                          </m:r>
                        </m:sub>
                        <m:sup>
                          <m:r>
                            <a:rPr lang="en-US" sz="3200" b="0" i="1" smtClean="0">
                              <a:solidFill>
                                <a:schemeClr val="accent1"/>
                              </a:solidFill>
                              <a:latin typeface="Cambria Math" panose="02040503050406030204" pitchFamily="18" charset="0"/>
                            </a:rPr>
                            <m:t>𝜋</m:t>
                          </m:r>
                        </m:sup>
                      </m:sSubSup>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r>
                        <a:rPr lang="en-US" sz="3200" b="0" i="1" smtClean="0">
                          <a:latin typeface="Cambria Math" panose="02040503050406030204" pitchFamily="18" charset="0"/>
                        </a:rPr>
                        <m:t>=</m:t>
                      </m:r>
                      <m:nary>
                        <m:naryPr>
                          <m:chr m:val="∑"/>
                          <m:supHide m:val="on"/>
                          <m:ctrlPr>
                            <a:rPr lang="en-US" sz="3200" b="0" i="1" smtClean="0">
                              <a:latin typeface="Cambria Math" panose="02040503050406030204" pitchFamily="18" charset="0"/>
                            </a:rPr>
                          </m:ctrlPr>
                        </m:naryPr>
                        <m:sub>
                          <m:sSup>
                            <m:sSupPr>
                              <m:ctrlPr>
                                <a:rPr lang="en-US" sz="3200" b="0" i="1" smtClean="0">
                                  <a:latin typeface="Cambria Math" panose="02040503050406030204" pitchFamily="18" charset="0"/>
                                </a:rPr>
                              </m:ctrlPr>
                            </m:sSupPr>
                            <m:e>
                              <m:r>
                                <m:rPr>
                                  <m:brk m:alnAt="7"/>
                                </m:rPr>
                                <a:rPr lang="en-US" sz="3200" b="0" i="1" smtClean="0">
                                  <a:latin typeface="Cambria Math" panose="02040503050406030204" pitchFamily="18" charset="0"/>
                                </a:rPr>
                                <m:t>𝑠</m:t>
                              </m:r>
                            </m:e>
                            <m:sup>
                              <m:r>
                                <a:rPr lang="en-US" sz="3200" b="0" i="1" smtClean="0">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b="0" i="1" smtClean="0">
                              <a:latin typeface="Cambria Math" panose="02040503050406030204" pitchFamily="18" charset="0"/>
                            </a:rPr>
                            <m:t>, </m:t>
                          </m:r>
                          <m:r>
                            <a:rPr lang="en-US" sz="3200" b="0" i="1" smtClean="0">
                              <a:solidFill>
                                <a:schemeClr val="accent1"/>
                              </a:solidFill>
                              <a:latin typeface="Cambria Math" panose="02040503050406030204" pitchFamily="18" charset="0"/>
                            </a:rPr>
                            <m:t>𝜋</m:t>
                          </m:r>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𝑠</m:t>
                          </m:r>
                          <m:r>
                            <a:rPr lang="en-US" sz="3200" b="0" i="1" smtClean="0">
                              <a:solidFill>
                                <a:schemeClr val="accent1"/>
                              </a:solidFill>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b="0" i="1" smtClean="0">
                                  <a:solidFill>
                                    <a:schemeClr val="accent1"/>
                                  </a:solidFill>
                                  <a:latin typeface="Cambria Math" panose="02040503050406030204" pitchFamily="18" charset="0"/>
                                </a:rPr>
                                <m:t>𝜋</m:t>
                              </m:r>
                              <m:d>
                                <m:dPr>
                                  <m:ctrlPr>
                                    <a:rPr lang="en-US" sz="3200" b="0" i="1" smtClean="0">
                                      <a:solidFill>
                                        <a:schemeClr val="accent1"/>
                                      </a:solidFill>
                                      <a:latin typeface="Cambria Math" panose="02040503050406030204" pitchFamily="18" charset="0"/>
                                    </a:rPr>
                                  </m:ctrlPr>
                                </m:dPr>
                                <m:e>
                                  <m:r>
                                    <a:rPr lang="en-US" sz="3200" b="0" i="1" smtClean="0">
                                      <a:solidFill>
                                        <a:schemeClr val="accent1"/>
                                      </a:solidFill>
                                      <a:latin typeface="Cambria Math" panose="02040503050406030204" pitchFamily="18" charset="0"/>
                                    </a:rPr>
                                    <m:t>𝑠</m:t>
                                  </m:r>
                                </m:e>
                              </m:d>
                              <m:r>
                                <a:rPr lang="en-US" sz="3200" b="0" i="1" smtClean="0">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i="1">
                                  <a:latin typeface="Cambria Math" panose="02040503050406030204" pitchFamily="18" charset="0"/>
                                </a:rPr>
                                <m:t>𝑡</m:t>
                              </m:r>
                              <m:r>
                                <a:rPr lang="en-US" sz="3200" i="1">
                                  <a:latin typeface="Cambria Math" panose="02040503050406030204" pitchFamily="18" charset="0"/>
                                </a:rPr>
                                <m:t>+1</m:t>
                              </m:r>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oMath>
                  </m:oMathPara>
                </a14:m>
                <a:endParaRPr lang="en-US" sz="3200" dirty="0"/>
              </a:p>
              <a:p>
                <a:pPr marL="0" indent="0">
                  <a:buNone/>
                </a:pPr>
                <a14:m>
                  <m:oMathPara xmlns:m="http://schemas.openxmlformats.org/officeDocument/2006/math">
                    <m:oMathParaPr>
                      <m:jc m:val="left"/>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b="0" i="1" smtClean="0">
                              <a:latin typeface="Cambria Math" panose="02040503050406030204" pitchFamily="18" charset="0"/>
                            </a:rPr>
                            <m:t>𝐻</m:t>
                          </m:r>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r>
                        <a:rPr lang="en-US" sz="3200" b="0" i="1" smtClean="0">
                          <a:latin typeface="Cambria Math" panose="02040503050406030204" pitchFamily="18" charset="0"/>
                        </a:rPr>
                        <m:t>0</m:t>
                      </m:r>
                    </m:oMath>
                  </m:oMathPara>
                </a14:m>
                <a:endParaRPr lang="en-US" sz="3200" dirty="0"/>
              </a:p>
            </p:txBody>
          </p:sp>
        </mc:Choice>
        <mc:Fallback xmlns="">
          <p:sp>
            <p:nvSpPr>
              <p:cNvPr id="3" name="Content Placeholder 2">
                <a:extLst>
                  <a:ext uri="{FF2B5EF4-FFF2-40B4-BE49-F238E27FC236}">
                    <a16:creationId xmlns:a16="http://schemas.microsoft.com/office/drawing/2014/main" id="{071192E2-B12F-5445-A661-AED8BB451AAD}"/>
                  </a:ext>
                </a:extLst>
              </p:cNvPr>
              <p:cNvSpPr>
                <a:spLocks noGrp="1" noRot="1" noChangeAspect="1" noMove="1" noResize="1" noEditPoints="1" noAdjustHandles="1" noChangeArrowheads="1" noChangeShapeType="1" noTextEdit="1"/>
              </p:cNvSpPr>
              <p:nvPr>
                <p:ph idx="1"/>
              </p:nvPr>
            </p:nvSpPr>
            <p:spPr>
              <a:xfrm>
                <a:off x="1512176" y="2087225"/>
                <a:ext cx="9398840" cy="2049807"/>
              </a:xfrm>
              <a:blipFill>
                <a:blip r:embed="rId2"/>
                <a:stretch>
                  <a:fillRect l="-404" t="-87195" b="-74390"/>
                </a:stretch>
              </a:blipFill>
              <a:ln w="12700">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1952D41-E628-9840-AE94-FD2BFF274B71}"/>
                  </a:ext>
                </a:extLst>
              </p:cNvPr>
              <p:cNvSpPr txBox="1">
                <a:spLocks/>
              </p:cNvSpPr>
              <p:nvPr/>
            </p:nvSpPr>
            <p:spPr>
              <a:xfrm>
                <a:off x="1512176" y="4692122"/>
                <a:ext cx="9398840" cy="1387400"/>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𝑉</m:t>
                          </m:r>
                        </m:e>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nary>
                        <m:naryPr>
                          <m:chr m:val="∑"/>
                          <m:supHide m:val="on"/>
                          <m:ctrlPr>
                            <a:rPr lang="en-US" sz="3200" i="1" smtClean="0">
                              <a:latin typeface="Cambria Math" panose="02040503050406030204" pitchFamily="18" charset="0"/>
                            </a:rPr>
                          </m:ctrlPr>
                        </m:naryPr>
                        <m:sub>
                          <m:sSup>
                            <m:sSupPr>
                              <m:ctrlPr>
                                <a:rPr lang="en-US" sz="3200" b="0" i="1" smtClean="0">
                                  <a:latin typeface="Cambria Math" panose="02040503050406030204" pitchFamily="18" charset="0"/>
                                </a:rPr>
                              </m:ctrlPr>
                            </m:sSupPr>
                            <m:e>
                              <m:r>
                                <m:rPr>
                                  <m:brk m:alnAt="7"/>
                                </m:rPr>
                                <a:rPr lang="en-US" sz="3200" b="0" i="1" smtClean="0">
                                  <a:latin typeface="Cambria Math" panose="02040503050406030204" pitchFamily="18" charset="0"/>
                                </a:rPr>
                                <m:t>𝑠</m:t>
                              </m:r>
                            </m:e>
                            <m:sup>
                              <m:r>
                                <a:rPr lang="en-US" sz="3200" b="0" i="1" smtClean="0">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b="0" i="1" smtClean="0">
                              <a:latin typeface="Cambria Math" panose="02040503050406030204" pitchFamily="18" charset="0"/>
                            </a:rPr>
                            <m:t>, </m:t>
                          </m:r>
                          <m:r>
                            <a:rPr lang="en-US" sz="3200" b="0" i="1" smtClean="0">
                              <a:solidFill>
                                <a:schemeClr val="accent1"/>
                              </a:solidFill>
                              <a:latin typeface="Cambria Math" panose="02040503050406030204" pitchFamily="18" charset="0"/>
                            </a:rPr>
                            <m:t>𝜋</m:t>
                          </m:r>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𝑠</m:t>
                          </m:r>
                          <m:r>
                            <a:rPr lang="en-US" sz="3200" b="0" i="1" smtClean="0">
                              <a:solidFill>
                                <a:schemeClr val="accent1"/>
                              </a:solidFill>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b="0" i="1" smtClean="0">
                                  <a:solidFill>
                                    <a:schemeClr val="accent1"/>
                                  </a:solidFill>
                                  <a:latin typeface="Cambria Math" panose="02040503050406030204" pitchFamily="18" charset="0"/>
                                </a:rPr>
                                <m:t>𝜋</m:t>
                              </m:r>
                              <m:d>
                                <m:dPr>
                                  <m:ctrlPr>
                                    <a:rPr lang="en-US" sz="3200" b="0" i="1" smtClean="0">
                                      <a:solidFill>
                                        <a:schemeClr val="accent1"/>
                                      </a:solidFill>
                                      <a:latin typeface="Cambria Math" panose="02040503050406030204" pitchFamily="18" charset="0"/>
                                    </a:rPr>
                                  </m:ctrlPr>
                                </m:dPr>
                                <m:e>
                                  <m:r>
                                    <a:rPr lang="en-US" sz="3200" b="0" i="1" smtClean="0">
                                      <a:solidFill>
                                        <a:schemeClr val="accent1"/>
                                      </a:solidFill>
                                      <a:latin typeface="Cambria Math" panose="02040503050406030204" pitchFamily="18" charset="0"/>
                                    </a:rPr>
                                    <m:t>𝑠</m:t>
                                  </m:r>
                                </m:e>
                              </m:d>
                              <m:r>
                                <a:rPr lang="en-US" sz="3200" b="0" i="1" smtClean="0">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r>
                            <a:rPr lang="en-US" sz="3200" i="1">
                              <a:latin typeface="Cambria Math" panose="02040503050406030204" pitchFamily="18" charset="0"/>
                            </a:rPr>
                            <m:t>𝛾</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oMath>
                  </m:oMathPara>
                </a14:m>
                <a:endParaRPr lang="en-US" sz="3200" dirty="0"/>
              </a:p>
              <a:p>
                <a:pPr marL="0" indent="0">
                  <a:buFont typeface="Arial" panose="020B0604020202020204" pitchFamily="34" charset="0"/>
                  <a:buNone/>
                </a:pPr>
                <a:endParaRPr lang="en-US" sz="3200" dirty="0"/>
              </a:p>
            </p:txBody>
          </p:sp>
        </mc:Choice>
        <mc:Fallback xmlns="">
          <p:sp>
            <p:nvSpPr>
              <p:cNvPr id="8" name="Content Placeholder 2">
                <a:extLst>
                  <a:ext uri="{FF2B5EF4-FFF2-40B4-BE49-F238E27FC236}">
                    <a16:creationId xmlns:a16="http://schemas.microsoft.com/office/drawing/2014/main" id="{21952D41-E628-9840-AE94-FD2BFF274B71}"/>
                  </a:ext>
                </a:extLst>
              </p:cNvPr>
              <p:cNvSpPr txBox="1">
                <a:spLocks noRot="1" noChangeAspect="1" noMove="1" noResize="1" noEditPoints="1" noAdjustHandles="1" noChangeArrowheads="1" noChangeShapeType="1" noTextEdit="1"/>
              </p:cNvSpPr>
              <p:nvPr/>
            </p:nvSpPr>
            <p:spPr>
              <a:xfrm>
                <a:off x="1512176" y="4692122"/>
                <a:ext cx="9398840" cy="1387400"/>
              </a:xfrm>
              <a:prstGeom prst="rect">
                <a:avLst/>
              </a:prstGeom>
              <a:blipFill>
                <a:blip r:embed="rId3"/>
                <a:stretch>
                  <a:fillRect l="-404" t="-129730" b="-156757"/>
                </a:stretch>
              </a:blipFill>
              <a:ln w="12700">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B428535-60CC-CD46-8233-948569AA9D50}"/>
              </a:ext>
            </a:extLst>
          </p:cNvPr>
          <p:cNvSpPr txBox="1"/>
          <p:nvPr/>
        </p:nvSpPr>
        <p:spPr>
          <a:xfrm>
            <a:off x="1512176" y="1703448"/>
            <a:ext cx="1633781" cy="369332"/>
          </a:xfrm>
          <a:prstGeom prst="rect">
            <a:avLst/>
          </a:prstGeom>
          <a:noFill/>
        </p:spPr>
        <p:txBody>
          <a:bodyPr wrap="none" rtlCol="0">
            <a:spAutoFit/>
          </a:bodyPr>
          <a:lstStyle/>
          <a:p>
            <a:r>
              <a:rPr lang="en-US" dirty="0">
                <a:latin typeface="Lato" panose="020F0502020204030203" pitchFamily="34" charset="77"/>
              </a:rPr>
              <a:t>Finite Horizon</a:t>
            </a:r>
          </a:p>
        </p:txBody>
      </p:sp>
      <p:sp>
        <p:nvSpPr>
          <p:cNvPr id="7" name="TextBox 6">
            <a:extLst>
              <a:ext uri="{FF2B5EF4-FFF2-40B4-BE49-F238E27FC236}">
                <a16:creationId xmlns:a16="http://schemas.microsoft.com/office/drawing/2014/main" id="{5911D068-5BC9-5143-AEA9-F2639B6CBC76}"/>
              </a:ext>
            </a:extLst>
          </p:cNvPr>
          <p:cNvSpPr txBox="1"/>
          <p:nvPr/>
        </p:nvSpPr>
        <p:spPr>
          <a:xfrm>
            <a:off x="1492469" y="4322790"/>
            <a:ext cx="1779654" cy="369332"/>
          </a:xfrm>
          <a:prstGeom prst="rect">
            <a:avLst/>
          </a:prstGeom>
          <a:noFill/>
        </p:spPr>
        <p:txBody>
          <a:bodyPr wrap="none" rtlCol="0">
            <a:spAutoFit/>
          </a:bodyPr>
          <a:lstStyle/>
          <a:p>
            <a:r>
              <a:rPr lang="en-US" dirty="0">
                <a:latin typeface="Lato" panose="020F0502020204030203" pitchFamily="34" charset="77"/>
              </a:rPr>
              <a:t>Infinite Horizon</a:t>
            </a:r>
          </a:p>
        </p:txBody>
      </p:sp>
      <p:sp>
        <p:nvSpPr>
          <p:cNvPr id="6" name="Footer Placeholder 5">
            <a:extLst>
              <a:ext uri="{FF2B5EF4-FFF2-40B4-BE49-F238E27FC236}">
                <a16:creationId xmlns:a16="http://schemas.microsoft.com/office/drawing/2014/main" id="{CC86CD73-D4FE-D49D-A252-1391DC52CC36}"/>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B2EA6165-FF7F-2173-084E-B313D0D4B4A0}"/>
              </a:ext>
            </a:extLst>
          </p:cNvPr>
          <p:cNvSpPr>
            <a:spLocks noGrp="1"/>
          </p:cNvSpPr>
          <p:nvPr>
            <p:ph type="sldNum" sz="quarter" idx="12"/>
          </p:nvPr>
        </p:nvSpPr>
        <p:spPr/>
        <p:txBody>
          <a:bodyPr/>
          <a:lstStyle/>
          <a:p>
            <a:fld id="{A2060099-932A-9345-A983-616282D95534}" type="slidenum">
              <a:rPr lang="en-US" smtClean="0"/>
              <a:t>55</a:t>
            </a:fld>
            <a:endParaRPr lang="en-US"/>
          </a:p>
        </p:txBody>
      </p:sp>
    </p:spTree>
    <p:extLst>
      <p:ext uri="{BB962C8B-B14F-4D97-AF65-F5344CB8AC3E}">
        <p14:creationId xmlns:p14="http://schemas.microsoft.com/office/powerpoint/2010/main" val="10197324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1192E2-B12F-5445-A661-AED8BB451AAD}"/>
                  </a:ext>
                </a:extLst>
              </p:cNvPr>
              <p:cNvSpPr>
                <a:spLocks noGrp="1"/>
              </p:cNvSpPr>
              <p:nvPr>
                <p:ph idx="1"/>
              </p:nvPr>
            </p:nvSpPr>
            <p:spPr>
              <a:xfrm>
                <a:off x="1512176" y="2087225"/>
                <a:ext cx="9398840" cy="2049807"/>
              </a:xfrm>
              <a:ln w="12700">
                <a:solidFill>
                  <a:schemeClr val="tx1"/>
                </a:solidFill>
              </a:ln>
            </p:spPr>
            <p:txBody>
              <a:bodyPr>
                <a:normAutofit/>
              </a:bodyPr>
              <a:lstStyle/>
              <a:p>
                <a:pPr marL="0" indent="0">
                  <a:buNone/>
                </a:pPr>
                <a14:m>
                  <m:oMathPara xmlns:m="http://schemas.openxmlformats.org/officeDocument/2006/math">
                    <m:oMathParaPr>
                      <m:jc m:val="left"/>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𝑉</m:t>
                          </m:r>
                        </m:e>
                        <m:sub>
                          <m:r>
                            <a:rPr lang="en-US" sz="3200" b="0" i="1" smtClean="0">
                              <a:latin typeface="Cambria Math" panose="02040503050406030204" pitchFamily="18" charset="0"/>
                            </a:rPr>
                            <m:t>𝑡</m:t>
                          </m:r>
                        </m:sub>
                        <m:sup>
                          <m:r>
                            <a:rPr lang="en-US" sz="3200" b="0" i="1" smtClean="0">
                              <a:solidFill>
                                <a:schemeClr val="accent1"/>
                              </a:solidFill>
                              <a:latin typeface="Cambria Math" panose="02040503050406030204" pitchFamily="18" charset="0"/>
                            </a:rPr>
                            <m:t>𝜋</m:t>
                          </m:r>
                        </m:sup>
                      </m:sSubSup>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r>
                        <a:rPr lang="en-US" sz="3200" b="0" i="1" smtClean="0">
                          <a:latin typeface="Cambria Math" panose="02040503050406030204" pitchFamily="18" charset="0"/>
                        </a:rPr>
                        <m:t>=</m:t>
                      </m:r>
                      <m:nary>
                        <m:naryPr>
                          <m:chr m:val="∑"/>
                          <m:supHide m:val="on"/>
                          <m:ctrlPr>
                            <a:rPr lang="en-US" sz="3200" b="0" i="1" smtClean="0">
                              <a:latin typeface="Cambria Math" panose="02040503050406030204" pitchFamily="18" charset="0"/>
                            </a:rPr>
                          </m:ctrlPr>
                        </m:naryPr>
                        <m:sub>
                          <m:sSup>
                            <m:sSupPr>
                              <m:ctrlPr>
                                <a:rPr lang="en-US" sz="3200" b="0" i="1" smtClean="0">
                                  <a:latin typeface="Cambria Math" panose="02040503050406030204" pitchFamily="18" charset="0"/>
                                </a:rPr>
                              </m:ctrlPr>
                            </m:sSupPr>
                            <m:e>
                              <m:r>
                                <m:rPr>
                                  <m:brk m:alnAt="7"/>
                                </m:rPr>
                                <a:rPr lang="en-US" sz="3200" b="0" i="1" smtClean="0">
                                  <a:latin typeface="Cambria Math" panose="02040503050406030204" pitchFamily="18" charset="0"/>
                                </a:rPr>
                                <m:t>𝑠</m:t>
                              </m:r>
                            </m:e>
                            <m:sup>
                              <m:r>
                                <a:rPr lang="en-US" sz="3200" b="0" i="1" smtClean="0">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b="0" i="1" smtClean="0">
                              <a:latin typeface="Cambria Math" panose="02040503050406030204" pitchFamily="18" charset="0"/>
                            </a:rPr>
                            <m:t>, </m:t>
                          </m:r>
                          <m:r>
                            <a:rPr lang="en-US" sz="3200" b="0" i="1" smtClean="0">
                              <a:solidFill>
                                <a:schemeClr val="accent1"/>
                              </a:solidFill>
                              <a:latin typeface="Cambria Math" panose="02040503050406030204" pitchFamily="18" charset="0"/>
                            </a:rPr>
                            <m:t>𝜋</m:t>
                          </m:r>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𝑠</m:t>
                          </m:r>
                          <m:r>
                            <a:rPr lang="en-US" sz="3200" b="0" i="1" smtClean="0">
                              <a:solidFill>
                                <a:schemeClr val="accent1"/>
                              </a:solidFill>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b="0" i="1" smtClean="0">
                                  <a:solidFill>
                                    <a:schemeClr val="accent1"/>
                                  </a:solidFill>
                                  <a:latin typeface="Cambria Math" panose="02040503050406030204" pitchFamily="18" charset="0"/>
                                </a:rPr>
                                <m:t>𝜋</m:t>
                              </m:r>
                              <m:d>
                                <m:dPr>
                                  <m:ctrlPr>
                                    <a:rPr lang="en-US" sz="3200" b="0" i="1" smtClean="0">
                                      <a:solidFill>
                                        <a:schemeClr val="accent1"/>
                                      </a:solidFill>
                                      <a:latin typeface="Cambria Math" panose="02040503050406030204" pitchFamily="18" charset="0"/>
                                    </a:rPr>
                                  </m:ctrlPr>
                                </m:dPr>
                                <m:e>
                                  <m:r>
                                    <a:rPr lang="en-US" sz="3200" b="0" i="1" smtClean="0">
                                      <a:solidFill>
                                        <a:schemeClr val="accent1"/>
                                      </a:solidFill>
                                      <a:latin typeface="Cambria Math" panose="02040503050406030204" pitchFamily="18" charset="0"/>
                                    </a:rPr>
                                    <m:t>𝑠</m:t>
                                  </m:r>
                                </m:e>
                              </m:d>
                              <m:r>
                                <a:rPr lang="en-US" sz="3200" b="0" i="1" smtClean="0">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i="1">
                                  <a:latin typeface="Cambria Math" panose="02040503050406030204" pitchFamily="18" charset="0"/>
                                </a:rPr>
                                <m:t>𝑡</m:t>
                              </m:r>
                              <m:r>
                                <a:rPr lang="en-US" sz="3200" i="1">
                                  <a:latin typeface="Cambria Math" panose="02040503050406030204" pitchFamily="18" charset="0"/>
                                </a:rPr>
                                <m:t>+1</m:t>
                              </m:r>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oMath>
                  </m:oMathPara>
                </a14:m>
                <a:endParaRPr lang="en-US" sz="3200" dirty="0"/>
              </a:p>
              <a:p>
                <a:pPr marL="0" indent="0">
                  <a:buNone/>
                </a:pPr>
                <a14:m>
                  <m:oMathPara xmlns:m="http://schemas.openxmlformats.org/officeDocument/2006/math">
                    <m:oMathParaPr>
                      <m:jc m:val="left"/>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b="0" i="1" smtClean="0">
                              <a:latin typeface="Cambria Math" panose="02040503050406030204" pitchFamily="18" charset="0"/>
                            </a:rPr>
                            <m:t>𝐻</m:t>
                          </m:r>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r>
                        <a:rPr lang="en-US" sz="3200" b="0" i="1" smtClean="0">
                          <a:latin typeface="Cambria Math" panose="02040503050406030204" pitchFamily="18" charset="0"/>
                        </a:rPr>
                        <m:t>0</m:t>
                      </m:r>
                    </m:oMath>
                  </m:oMathPara>
                </a14:m>
                <a:endParaRPr lang="en-US" sz="3200" dirty="0"/>
              </a:p>
            </p:txBody>
          </p:sp>
        </mc:Choice>
        <mc:Fallback xmlns="">
          <p:sp>
            <p:nvSpPr>
              <p:cNvPr id="3" name="Content Placeholder 2">
                <a:extLst>
                  <a:ext uri="{FF2B5EF4-FFF2-40B4-BE49-F238E27FC236}">
                    <a16:creationId xmlns:a16="http://schemas.microsoft.com/office/drawing/2014/main" id="{071192E2-B12F-5445-A661-AED8BB451AAD}"/>
                  </a:ext>
                </a:extLst>
              </p:cNvPr>
              <p:cNvSpPr>
                <a:spLocks noGrp="1" noRot="1" noChangeAspect="1" noMove="1" noResize="1" noEditPoints="1" noAdjustHandles="1" noChangeArrowheads="1" noChangeShapeType="1" noTextEdit="1"/>
              </p:cNvSpPr>
              <p:nvPr>
                <p:ph idx="1"/>
              </p:nvPr>
            </p:nvSpPr>
            <p:spPr>
              <a:xfrm>
                <a:off x="1512176" y="2087225"/>
                <a:ext cx="9398840" cy="2049807"/>
              </a:xfrm>
              <a:blipFill>
                <a:blip r:embed="rId2"/>
                <a:stretch>
                  <a:fillRect l="-404" t="-87195" b="-74390"/>
                </a:stretch>
              </a:blipFill>
              <a:ln w="12700">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B428535-60CC-CD46-8233-948569AA9D50}"/>
              </a:ext>
            </a:extLst>
          </p:cNvPr>
          <p:cNvSpPr txBox="1"/>
          <p:nvPr/>
        </p:nvSpPr>
        <p:spPr>
          <a:xfrm>
            <a:off x="1512176" y="1703448"/>
            <a:ext cx="1633781" cy="369332"/>
          </a:xfrm>
          <a:prstGeom prst="rect">
            <a:avLst/>
          </a:prstGeom>
          <a:noFill/>
        </p:spPr>
        <p:txBody>
          <a:bodyPr wrap="none" rtlCol="0">
            <a:spAutoFit/>
          </a:bodyPr>
          <a:lstStyle/>
          <a:p>
            <a:r>
              <a:rPr lang="en-US" dirty="0">
                <a:latin typeface="Lato" panose="020F0502020204030203" pitchFamily="34" charset="77"/>
              </a:rPr>
              <a:t>Finite Horizon</a:t>
            </a:r>
          </a:p>
        </p:txBody>
      </p:sp>
      <p:sp>
        <p:nvSpPr>
          <p:cNvPr id="9" name="Left Brace 8">
            <a:extLst>
              <a:ext uri="{FF2B5EF4-FFF2-40B4-BE49-F238E27FC236}">
                <a16:creationId xmlns:a16="http://schemas.microsoft.com/office/drawing/2014/main" id="{F67D0C9C-B9AC-BE4A-ABEE-6C7D1AA37007}"/>
              </a:ext>
            </a:extLst>
          </p:cNvPr>
          <p:cNvSpPr/>
          <p:nvPr/>
        </p:nvSpPr>
        <p:spPr>
          <a:xfrm rot="16200000">
            <a:off x="5801711" y="602967"/>
            <a:ext cx="588579" cy="796684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351B37-375D-A446-B287-B79FEE205F55}"/>
                  </a:ext>
                </a:extLst>
              </p:cNvPr>
              <p:cNvSpPr txBox="1"/>
              <p:nvPr/>
            </p:nvSpPr>
            <p:spPr>
              <a:xfrm>
                <a:off x="2878436" y="5084877"/>
                <a:ext cx="6173870" cy="830997"/>
              </a:xfrm>
              <a:prstGeom prst="rect">
                <a:avLst/>
              </a:prstGeom>
              <a:noFill/>
            </p:spPr>
            <p:txBody>
              <a:bodyPr wrap="none" rtlCol="0">
                <a:spAutoFit/>
              </a:bodyPr>
              <a:lstStyle/>
              <a:p>
                <a:r>
                  <a:rPr lang="en-US" sz="2400" dirty="0">
                    <a:latin typeface="Lato" panose="020F0502020204030203" pitchFamily="34" charset="77"/>
                  </a:rPr>
                  <a:t>Can solve for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sub>
                    </m:sSub>
                  </m:oMath>
                </a14:m>
                <a:r>
                  <a:rPr lang="en-US" sz="2400" dirty="0">
                    <a:latin typeface="Lato" panose="020F0502020204030203" pitchFamily="34" charset="77"/>
                  </a:rPr>
                  <a:t> using dynamic programming.</a:t>
                </a:r>
              </a:p>
              <a:p>
                <a:r>
                  <a:rPr lang="en-US" sz="2400" dirty="0">
                    <a:latin typeface="Lato" panose="020F0502020204030203" pitchFamily="34" charset="77"/>
                  </a:rPr>
                  <a:t>Compute “backwards” from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𝐻</m:t>
                        </m:r>
                      </m:sub>
                    </m:sSub>
                  </m:oMath>
                </a14:m>
                <a:r>
                  <a:rPr lang="en-US" sz="2400" dirty="0">
                    <a:latin typeface="Lato" panose="020F0502020204030203" pitchFamily="34" charset="77"/>
                  </a:rPr>
                  <a:t>.</a:t>
                </a:r>
              </a:p>
            </p:txBody>
          </p:sp>
        </mc:Choice>
        <mc:Fallback xmlns="">
          <p:sp>
            <p:nvSpPr>
              <p:cNvPr id="10" name="TextBox 9">
                <a:extLst>
                  <a:ext uri="{FF2B5EF4-FFF2-40B4-BE49-F238E27FC236}">
                    <a16:creationId xmlns:a16="http://schemas.microsoft.com/office/drawing/2014/main" id="{03351B37-375D-A446-B287-B79FEE205F55}"/>
                  </a:ext>
                </a:extLst>
              </p:cNvPr>
              <p:cNvSpPr txBox="1">
                <a:spLocks noRot="1" noChangeAspect="1" noMove="1" noResize="1" noEditPoints="1" noAdjustHandles="1" noChangeArrowheads="1" noChangeShapeType="1" noTextEdit="1"/>
              </p:cNvSpPr>
              <p:nvPr/>
            </p:nvSpPr>
            <p:spPr>
              <a:xfrm>
                <a:off x="2878436" y="5084877"/>
                <a:ext cx="6173870" cy="830997"/>
              </a:xfrm>
              <a:prstGeom prst="rect">
                <a:avLst/>
              </a:prstGeom>
              <a:blipFill>
                <a:blip r:embed="rId3"/>
                <a:stretch>
                  <a:fillRect l="-1643" t="-6061" r="-616" b="-15152"/>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27DE4DE1-20B0-2B96-1381-9E28CE50A28E}"/>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2AAB8933-FD24-8BC5-BFE0-0CFD20BA14CA}"/>
              </a:ext>
            </a:extLst>
          </p:cNvPr>
          <p:cNvSpPr>
            <a:spLocks noGrp="1"/>
          </p:cNvSpPr>
          <p:nvPr>
            <p:ph type="sldNum" sz="quarter" idx="12"/>
          </p:nvPr>
        </p:nvSpPr>
        <p:spPr/>
        <p:txBody>
          <a:bodyPr/>
          <a:lstStyle/>
          <a:p>
            <a:fld id="{A2060099-932A-9345-A983-616282D95534}" type="slidenum">
              <a:rPr lang="en-US" smtClean="0"/>
              <a:t>56</a:t>
            </a:fld>
            <a:endParaRPr lang="en-US"/>
          </a:p>
        </p:txBody>
      </p:sp>
    </p:spTree>
    <p:extLst>
      <p:ext uri="{BB962C8B-B14F-4D97-AF65-F5344CB8AC3E}">
        <p14:creationId xmlns:p14="http://schemas.microsoft.com/office/powerpoint/2010/main" val="8498322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1952D41-E628-9840-AE94-FD2BFF274B71}"/>
                  </a:ext>
                </a:extLst>
              </p:cNvPr>
              <p:cNvSpPr txBox="1">
                <a:spLocks/>
              </p:cNvSpPr>
              <p:nvPr/>
            </p:nvSpPr>
            <p:spPr>
              <a:xfrm>
                <a:off x="1512176" y="4692122"/>
                <a:ext cx="9398840" cy="1387400"/>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𝑉</m:t>
                          </m:r>
                        </m:e>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nary>
                        <m:naryPr>
                          <m:chr m:val="∑"/>
                          <m:supHide m:val="on"/>
                          <m:ctrlPr>
                            <a:rPr lang="en-US" sz="3200" i="1" smtClean="0">
                              <a:latin typeface="Cambria Math" panose="02040503050406030204" pitchFamily="18" charset="0"/>
                            </a:rPr>
                          </m:ctrlPr>
                        </m:naryPr>
                        <m:sub>
                          <m:sSup>
                            <m:sSupPr>
                              <m:ctrlPr>
                                <a:rPr lang="en-US" sz="3200" b="0" i="1" smtClean="0">
                                  <a:latin typeface="Cambria Math" panose="02040503050406030204" pitchFamily="18" charset="0"/>
                                </a:rPr>
                              </m:ctrlPr>
                            </m:sSupPr>
                            <m:e>
                              <m:r>
                                <m:rPr>
                                  <m:brk m:alnAt="7"/>
                                </m:rPr>
                                <a:rPr lang="en-US" sz="3200" b="0" i="1" smtClean="0">
                                  <a:latin typeface="Cambria Math" panose="02040503050406030204" pitchFamily="18" charset="0"/>
                                </a:rPr>
                                <m:t>𝑠</m:t>
                              </m:r>
                            </m:e>
                            <m:sup>
                              <m:r>
                                <a:rPr lang="en-US" sz="3200" b="0" i="1" smtClean="0">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b="0" i="1" smtClean="0">
                              <a:latin typeface="Cambria Math" panose="02040503050406030204" pitchFamily="18" charset="0"/>
                            </a:rPr>
                            <m:t>, </m:t>
                          </m:r>
                          <m:r>
                            <a:rPr lang="en-US" sz="3200" b="0" i="1" smtClean="0">
                              <a:solidFill>
                                <a:schemeClr val="accent1"/>
                              </a:solidFill>
                              <a:latin typeface="Cambria Math" panose="02040503050406030204" pitchFamily="18" charset="0"/>
                            </a:rPr>
                            <m:t>𝜋</m:t>
                          </m:r>
                          <m:r>
                            <a:rPr lang="en-US" sz="3200" b="0" i="1" smtClean="0">
                              <a:solidFill>
                                <a:schemeClr val="accent1"/>
                              </a:solidFill>
                              <a:latin typeface="Cambria Math" panose="02040503050406030204" pitchFamily="18" charset="0"/>
                            </a:rPr>
                            <m:t>(</m:t>
                          </m:r>
                          <m:r>
                            <a:rPr lang="en-US" sz="3200" b="0" i="1" smtClean="0">
                              <a:solidFill>
                                <a:schemeClr val="accent1"/>
                              </a:solidFill>
                              <a:latin typeface="Cambria Math" panose="02040503050406030204" pitchFamily="18" charset="0"/>
                            </a:rPr>
                            <m:t>𝑠</m:t>
                          </m:r>
                          <m:r>
                            <a:rPr lang="en-US" sz="3200" b="0" i="1" smtClean="0">
                              <a:solidFill>
                                <a:schemeClr val="accent1"/>
                              </a:solidFill>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b="0" i="1" smtClean="0">
                                  <a:solidFill>
                                    <a:schemeClr val="accent1"/>
                                  </a:solidFill>
                                  <a:latin typeface="Cambria Math" panose="02040503050406030204" pitchFamily="18" charset="0"/>
                                </a:rPr>
                                <m:t>𝜋</m:t>
                              </m:r>
                              <m:d>
                                <m:dPr>
                                  <m:ctrlPr>
                                    <a:rPr lang="en-US" sz="3200" b="0" i="1" smtClean="0">
                                      <a:solidFill>
                                        <a:schemeClr val="accent1"/>
                                      </a:solidFill>
                                      <a:latin typeface="Cambria Math" panose="02040503050406030204" pitchFamily="18" charset="0"/>
                                    </a:rPr>
                                  </m:ctrlPr>
                                </m:dPr>
                                <m:e>
                                  <m:r>
                                    <a:rPr lang="en-US" sz="3200" b="0" i="1" smtClean="0">
                                      <a:solidFill>
                                        <a:schemeClr val="accent1"/>
                                      </a:solidFill>
                                      <a:latin typeface="Cambria Math" panose="02040503050406030204" pitchFamily="18" charset="0"/>
                                    </a:rPr>
                                    <m:t>𝑠</m:t>
                                  </m:r>
                                </m:e>
                              </m:d>
                              <m:r>
                                <a:rPr lang="en-US" sz="3200" b="0" i="1" smtClean="0">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r>
                            <a:rPr lang="en-US" sz="3200" i="1">
                              <a:latin typeface="Cambria Math" panose="02040503050406030204" pitchFamily="18" charset="0"/>
                            </a:rPr>
                            <m:t>𝛾</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sup>
                              <m:r>
                                <a:rPr lang="en-US" sz="3200" b="0" i="1" smtClean="0">
                                  <a:solidFill>
                                    <a:schemeClr val="accent1"/>
                                  </a:solidFill>
                                  <a:latin typeface="Cambria Math" panose="02040503050406030204" pitchFamily="18" charset="0"/>
                                </a:rPr>
                                <m:t>𝜋</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oMath>
                  </m:oMathPara>
                </a14:m>
                <a:endParaRPr lang="en-US" sz="3200" dirty="0"/>
              </a:p>
              <a:p>
                <a:pPr marL="0" indent="0">
                  <a:buFont typeface="Arial" panose="020B0604020202020204" pitchFamily="34" charset="0"/>
                  <a:buNone/>
                </a:pPr>
                <a:endParaRPr lang="en-US" sz="3200" dirty="0"/>
              </a:p>
            </p:txBody>
          </p:sp>
        </mc:Choice>
        <mc:Fallback xmlns="">
          <p:sp>
            <p:nvSpPr>
              <p:cNvPr id="8" name="Content Placeholder 2">
                <a:extLst>
                  <a:ext uri="{FF2B5EF4-FFF2-40B4-BE49-F238E27FC236}">
                    <a16:creationId xmlns:a16="http://schemas.microsoft.com/office/drawing/2014/main" id="{21952D41-E628-9840-AE94-FD2BFF274B71}"/>
                  </a:ext>
                </a:extLst>
              </p:cNvPr>
              <p:cNvSpPr txBox="1">
                <a:spLocks noRot="1" noChangeAspect="1" noMove="1" noResize="1" noEditPoints="1" noAdjustHandles="1" noChangeArrowheads="1" noChangeShapeType="1" noTextEdit="1"/>
              </p:cNvSpPr>
              <p:nvPr/>
            </p:nvSpPr>
            <p:spPr>
              <a:xfrm>
                <a:off x="1512176" y="4692122"/>
                <a:ext cx="9398840" cy="1387400"/>
              </a:xfrm>
              <a:prstGeom prst="rect">
                <a:avLst/>
              </a:prstGeom>
              <a:blipFill>
                <a:blip r:embed="rId2"/>
                <a:stretch>
                  <a:fillRect l="-404" t="-129730" b="-156757"/>
                </a:stretch>
              </a:blipFill>
              <a:ln w="12700">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5911D068-5BC9-5143-AEA9-F2639B6CBC76}"/>
              </a:ext>
            </a:extLst>
          </p:cNvPr>
          <p:cNvSpPr txBox="1"/>
          <p:nvPr/>
        </p:nvSpPr>
        <p:spPr>
          <a:xfrm>
            <a:off x="1492469" y="4322790"/>
            <a:ext cx="1779654" cy="369332"/>
          </a:xfrm>
          <a:prstGeom prst="rect">
            <a:avLst/>
          </a:prstGeom>
          <a:noFill/>
        </p:spPr>
        <p:txBody>
          <a:bodyPr wrap="none" rtlCol="0">
            <a:spAutoFit/>
          </a:bodyPr>
          <a:lstStyle/>
          <a:p>
            <a:r>
              <a:rPr lang="en-US" dirty="0">
                <a:latin typeface="Lato" panose="020F0502020204030203" pitchFamily="34" charset="77"/>
              </a:rPr>
              <a:t>Infinite Horizon</a:t>
            </a:r>
          </a:p>
        </p:txBody>
      </p:sp>
      <p:sp>
        <p:nvSpPr>
          <p:cNvPr id="9" name="Left Brace 8">
            <a:extLst>
              <a:ext uri="{FF2B5EF4-FFF2-40B4-BE49-F238E27FC236}">
                <a16:creationId xmlns:a16="http://schemas.microsoft.com/office/drawing/2014/main" id="{4F7E28F8-7F50-D843-9344-C13A7E4EAB0E}"/>
              </a:ext>
            </a:extLst>
          </p:cNvPr>
          <p:cNvSpPr/>
          <p:nvPr/>
        </p:nvSpPr>
        <p:spPr>
          <a:xfrm rot="5400000">
            <a:off x="5801710" y="88437"/>
            <a:ext cx="588579" cy="796684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C7CE6230-CB2C-9A44-88AC-76BA9C769646}"/>
                  </a:ext>
                </a:extLst>
              </p:cNvPr>
              <p:cNvSpPr txBox="1"/>
              <p:nvPr/>
            </p:nvSpPr>
            <p:spPr>
              <a:xfrm>
                <a:off x="1996930" y="2840911"/>
                <a:ext cx="9187355" cy="830997"/>
              </a:xfrm>
              <a:prstGeom prst="rect">
                <a:avLst/>
              </a:prstGeom>
              <a:noFill/>
            </p:spPr>
            <p:txBody>
              <a:bodyPr wrap="square" rtlCol="0">
                <a:spAutoFit/>
              </a:bodyPr>
              <a:lstStyle/>
              <a:p>
                <a:r>
                  <a:rPr lang="en-US" sz="2400" dirty="0">
                    <a:latin typeface="Lato" panose="020F0502020204030203" pitchFamily="34" charset="77"/>
                  </a:rPr>
                  <a:t>This is a system of linear equations with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𝒮</m:t>
                        </m:r>
                      </m:e>
                    </m:d>
                  </m:oMath>
                </a14:m>
                <a:r>
                  <a:rPr lang="en-US" sz="2400" dirty="0">
                    <a:latin typeface="Lato" panose="020F0502020204030203" pitchFamily="34" charset="77"/>
                  </a:rPr>
                  <a:t> unknowns and </a:t>
                </a:r>
                <a14:m>
                  <m:oMath xmlns:m="http://schemas.openxmlformats.org/officeDocument/2006/math">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𝒮</m:t>
                        </m:r>
                      </m:e>
                    </m:d>
                  </m:oMath>
                </a14:m>
                <a:r>
                  <a:rPr lang="en-US" sz="2400" dirty="0">
                    <a:latin typeface="Lato" panose="020F0502020204030203" pitchFamily="34" charset="77"/>
                  </a:rPr>
                  <a:t> equations. Can solve for </a:t>
                </a:r>
                <a14:m>
                  <m:oMath xmlns:m="http://schemas.openxmlformats.org/officeDocument/2006/math">
                    <m:r>
                      <a:rPr lang="en-US" sz="2400" b="0" i="1" smtClean="0">
                        <a:latin typeface="Cambria Math" panose="02040503050406030204" pitchFamily="18" charset="0"/>
                      </a:rPr>
                      <m:t>𝑉</m:t>
                    </m:r>
                    <m:r>
                      <a:rPr lang="en-US" sz="2400" b="0" i="1" smtClean="0">
                        <a:latin typeface="Cambria Math" panose="02040503050406030204" pitchFamily="18" charset="0"/>
                      </a:rPr>
                      <m:t> </m:t>
                    </m:r>
                  </m:oMath>
                </a14:m>
                <a:r>
                  <a:rPr lang="en-US" sz="2400" dirty="0">
                    <a:latin typeface="Lato" panose="020F0502020204030203" pitchFamily="34" charset="77"/>
                  </a:rPr>
                  <a:t>using linear algebra (</a:t>
                </a:r>
                <a14:m>
                  <m:oMath xmlns:m="http://schemas.openxmlformats.org/officeDocument/2006/math">
                    <m:r>
                      <a:rPr lang="en-US" sz="2400" b="0" i="1" smtClean="0">
                        <a:latin typeface="Cambria Math" panose="02040503050406030204" pitchFamily="18" charset="0"/>
                      </a:rPr>
                      <m:t>≈ </m:t>
                    </m:r>
                  </m:oMath>
                </a14:m>
                <a:r>
                  <a:rPr lang="en-US" sz="2400" dirty="0">
                    <a:latin typeface="Lato" panose="020F0502020204030203" pitchFamily="34" charset="77"/>
                  </a:rPr>
                  <a:t>cubic time).</a:t>
                </a:r>
              </a:p>
            </p:txBody>
          </p:sp>
        </mc:Choice>
        <mc:Fallback xmlns="">
          <p:sp>
            <p:nvSpPr>
              <p:cNvPr id="10" name="TextBox 9">
                <a:extLst>
                  <a:ext uri="{FF2B5EF4-FFF2-40B4-BE49-F238E27FC236}">
                    <a16:creationId xmlns:a16="http://schemas.microsoft.com/office/drawing/2014/main" id="{C7CE6230-CB2C-9A44-88AC-76BA9C769646}"/>
                  </a:ext>
                </a:extLst>
              </p:cNvPr>
              <p:cNvSpPr txBox="1">
                <a:spLocks noRot="1" noChangeAspect="1" noMove="1" noResize="1" noEditPoints="1" noAdjustHandles="1" noChangeArrowheads="1" noChangeShapeType="1" noTextEdit="1"/>
              </p:cNvSpPr>
              <p:nvPr/>
            </p:nvSpPr>
            <p:spPr>
              <a:xfrm>
                <a:off x="1996930" y="2840911"/>
                <a:ext cx="9187355" cy="830997"/>
              </a:xfrm>
              <a:prstGeom prst="rect">
                <a:avLst/>
              </a:prstGeom>
              <a:blipFill>
                <a:blip r:embed="rId3"/>
                <a:stretch>
                  <a:fillRect l="-1105" t="-6061" b="-16667"/>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0F10B7A5-443A-626F-0799-AA02A522A088}"/>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364F902C-F044-4B22-9721-1FD8A0C7E635}"/>
              </a:ext>
            </a:extLst>
          </p:cNvPr>
          <p:cNvSpPr>
            <a:spLocks noGrp="1"/>
          </p:cNvSpPr>
          <p:nvPr>
            <p:ph type="sldNum" sz="quarter" idx="12"/>
          </p:nvPr>
        </p:nvSpPr>
        <p:spPr/>
        <p:txBody>
          <a:bodyPr/>
          <a:lstStyle/>
          <a:p>
            <a:fld id="{A2060099-932A-9345-A983-616282D95534}" type="slidenum">
              <a:rPr lang="en-US" smtClean="0"/>
              <a:t>57</a:t>
            </a:fld>
            <a:endParaRPr lang="en-US"/>
          </a:p>
        </p:txBody>
      </p:sp>
    </p:spTree>
    <p:extLst>
      <p:ext uri="{BB962C8B-B14F-4D97-AF65-F5344CB8AC3E}">
        <p14:creationId xmlns:p14="http://schemas.microsoft.com/office/powerpoint/2010/main" val="823431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A524-E13E-234C-B47A-63F5949ACDE5}"/>
              </a:ext>
            </a:extLst>
          </p:cNvPr>
          <p:cNvSpPr>
            <a:spLocks noGrp="1"/>
          </p:cNvSpPr>
          <p:nvPr>
            <p:ph type="title"/>
          </p:nvPr>
        </p:nvSpPr>
        <p:spPr/>
        <p:txBody>
          <a:bodyPr/>
          <a:lstStyle/>
          <a:p>
            <a:r>
              <a:rPr lang="en-US" dirty="0"/>
              <a:t>Planning: Finding an Optimal Policy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E6F62D-CE79-A04E-906D-F3D8AD2394D7}"/>
                  </a:ext>
                </a:extLst>
              </p:cNvPr>
              <p:cNvSpPr>
                <a:spLocks noGrp="1"/>
              </p:cNvSpPr>
              <p:nvPr>
                <p:ph idx="1"/>
              </p:nvPr>
            </p:nvSpPr>
            <p:spPr/>
            <p:txBody>
              <a:bodyPr/>
              <a:lstStyle/>
              <a:p>
                <a:pPr marL="0" indent="0">
                  <a:buNone/>
                </a:pPr>
                <a:r>
                  <a:rPr lang="en-US" b="1" dirty="0"/>
                  <a:t>Optimal value function</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𝜋</m:t>
                        </m:r>
                      </m:lim>
                    </m:limLow>
                    <m:r>
                      <a:rPr lang="en-US" b="0" i="0"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𝜋</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b="1" dirty="0"/>
              </a:p>
              <a:p>
                <a:pPr marL="0" indent="0">
                  <a:buNone/>
                </a:pPr>
                <a:r>
                  <a:rPr lang="en-US" b="1" dirty="0"/>
                  <a:t>Optimal policy: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oMath>
                </a14:m>
                <a:r>
                  <a:rPr lang="en-US" i="1" dirty="0"/>
                  <a:t> </a:t>
                </a:r>
                <a:r>
                  <a:rPr lang="en-US" dirty="0" err="1"/>
                  <a:t>s.t.</a:t>
                </a:r>
                <a:r>
                  <a:rPr lang="en-US" dirty="0"/>
                  <a:t>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  </m:t>
                        </m:r>
                        <m:r>
                          <a:rPr lang="en-US" b="0" i="1" smtClean="0">
                            <a:latin typeface="Cambria Math" panose="02040503050406030204" pitchFamily="18" charset="0"/>
                          </a:rPr>
                          <m:t>𝑉</m:t>
                        </m:r>
                      </m:e>
                      <m:sup>
                        <m:sSup>
                          <m:sSupPr>
                            <m:ctrlPr>
                              <a:rPr lang="en-US" b="0" i="1" smtClean="0">
                                <a:latin typeface="Cambria Math" panose="02040503050406030204" pitchFamily="18" charset="0"/>
                              </a:rPr>
                            </m:ctrlPr>
                          </m:sSupPr>
                          <m:e>
                            <m:r>
                              <a:rPr lang="en-US" b="0" i="1" smtClean="0">
                                <a:latin typeface="Cambria Math" panose="02040503050406030204" pitchFamily="18" charset="0"/>
                              </a:rPr>
                              <m:t>𝜋</m:t>
                            </m:r>
                          </m:e>
                          <m:sup>
                            <m:r>
                              <a:rPr lang="en-US" b="0" i="1" smtClean="0">
                                <a:latin typeface="Cambria Math" panose="02040503050406030204" pitchFamily="18" charset="0"/>
                              </a:rPr>
                              <m:t>∗</m:t>
                            </m:r>
                          </m:sup>
                        </m:sSup>
                      </m:sup>
                    </m:sSup>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m:t>
                        </m:r>
                      </m:sup>
                    </m:sSup>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oMath>
                </a14:m>
                <a:r>
                  <a:rPr lang="en-US" i="1" dirty="0"/>
                  <a:t>.</a:t>
                </a:r>
              </a:p>
              <a:p>
                <a:pPr marL="0" indent="0">
                  <a:buNone/>
                </a:pPr>
                <a:endParaRPr lang="en-US" b="1" i="1" dirty="0"/>
              </a:p>
              <a:p>
                <a:pPr marL="0" indent="0">
                  <a:buNone/>
                </a:pPr>
                <a:r>
                  <a:rPr lang="en-US" dirty="0"/>
                  <a:t>“A policy is optimal if it always takes an action that leads to maximum expected utility.”</a:t>
                </a:r>
              </a:p>
            </p:txBody>
          </p:sp>
        </mc:Choice>
        <mc:Fallback xmlns="">
          <p:sp>
            <p:nvSpPr>
              <p:cNvPr id="3" name="Content Placeholder 2">
                <a:extLst>
                  <a:ext uri="{FF2B5EF4-FFF2-40B4-BE49-F238E27FC236}">
                    <a16:creationId xmlns:a16="http://schemas.microsoft.com/office/drawing/2014/main" id="{65E6F62D-CE79-A04E-906D-F3D8AD2394D7}"/>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A4C12A9-795E-7822-EA20-EB27D062037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16502299-D29D-C696-728F-267ACF40F183}"/>
              </a:ext>
            </a:extLst>
          </p:cNvPr>
          <p:cNvSpPr>
            <a:spLocks noGrp="1"/>
          </p:cNvSpPr>
          <p:nvPr>
            <p:ph type="sldNum" sz="quarter" idx="12"/>
          </p:nvPr>
        </p:nvSpPr>
        <p:spPr/>
        <p:txBody>
          <a:bodyPr/>
          <a:lstStyle/>
          <a:p>
            <a:fld id="{A2060099-932A-9345-A983-616282D95534}" type="slidenum">
              <a:rPr lang="en-US" smtClean="0"/>
              <a:t>58</a:t>
            </a:fld>
            <a:endParaRPr lang="en-US"/>
          </a:p>
        </p:txBody>
      </p:sp>
    </p:spTree>
    <p:extLst>
      <p:ext uri="{BB962C8B-B14F-4D97-AF65-F5344CB8AC3E}">
        <p14:creationId xmlns:p14="http://schemas.microsoft.com/office/powerpoint/2010/main" val="39229377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a:xfrm>
            <a:off x="838200" y="809968"/>
            <a:ext cx="10515600" cy="1325563"/>
          </a:xfrm>
        </p:spPr>
        <p:txBody>
          <a:bodyPr/>
          <a:lstStyle/>
          <a:p>
            <a:r>
              <a:rPr lang="en-US" dirty="0"/>
              <a:t>Stupidest Possible Algorithm (SPA) for MDP Planning</a:t>
            </a:r>
          </a:p>
        </p:txBody>
      </p:sp>
      <p:pic>
        <p:nvPicPr>
          <p:cNvPr id="4" name="Picture 3">
            <a:extLst>
              <a:ext uri="{FF2B5EF4-FFF2-40B4-BE49-F238E27FC236}">
                <a16:creationId xmlns:a16="http://schemas.microsoft.com/office/drawing/2014/main" id="{897E3D03-2C7B-FD44-ACED-DAF250301E5C}"/>
              </a:ext>
            </a:extLst>
          </p:cNvPr>
          <p:cNvPicPr>
            <a:picLocks noChangeAspect="1"/>
          </p:cNvPicPr>
          <p:nvPr/>
        </p:nvPicPr>
        <p:blipFill>
          <a:blip r:embed="rId2"/>
          <a:stretch>
            <a:fillRect/>
          </a:stretch>
        </p:blipFill>
        <p:spPr>
          <a:xfrm>
            <a:off x="771802" y="2516956"/>
            <a:ext cx="10053312" cy="2628317"/>
          </a:xfrm>
          <a:prstGeom prst="rect">
            <a:avLst/>
          </a:prstGeom>
        </p:spPr>
      </p:pic>
      <p:sp>
        <p:nvSpPr>
          <p:cNvPr id="5" name="Footer Placeholder 4">
            <a:extLst>
              <a:ext uri="{FF2B5EF4-FFF2-40B4-BE49-F238E27FC236}">
                <a16:creationId xmlns:a16="http://schemas.microsoft.com/office/drawing/2014/main" id="{8014824A-D9E2-FD60-7CF2-A2B4EE087253}"/>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7B10C017-2C3B-1D52-4174-D7806DE18296}"/>
              </a:ext>
            </a:extLst>
          </p:cNvPr>
          <p:cNvSpPr>
            <a:spLocks noGrp="1"/>
          </p:cNvSpPr>
          <p:nvPr>
            <p:ph type="sldNum" sz="quarter" idx="12"/>
          </p:nvPr>
        </p:nvSpPr>
        <p:spPr/>
        <p:txBody>
          <a:bodyPr/>
          <a:lstStyle/>
          <a:p>
            <a:fld id="{A2060099-932A-9345-A983-616282D95534}" type="slidenum">
              <a:rPr lang="en-US" smtClean="0"/>
              <a:t>59</a:t>
            </a:fld>
            <a:endParaRPr lang="en-US"/>
          </a:p>
        </p:txBody>
      </p:sp>
    </p:spTree>
    <p:extLst>
      <p:ext uri="{BB962C8B-B14F-4D97-AF65-F5344CB8AC3E}">
        <p14:creationId xmlns:p14="http://schemas.microsoft.com/office/powerpoint/2010/main" val="2571925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p:txBody>
          <a:bodyPr/>
          <a:lstStyle/>
          <a:p>
            <a:r>
              <a:rPr lang="en-US" dirty="0"/>
              <a:t>Markov Chains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43B6EA5-EA64-8B47-AB27-E55408DDB76E}"/>
                  </a:ext>
                </a:extLst>
              </p:cNvPr>
              <p:cNvSpPr>
                <a:spLocks noGrp="1"/>
              </p:cNvSpPr>
              <p:nvPr>
                <p:ph idx="1"/>
              </p:nvPr>
            </p:nvSpPr>
            <p:spPr/>
            <p:txBody>
              <a:bodyPr/>
              <a:lstStyle/>
              <a:p>
                <a:pPr marL="0" indent="0">
                  <a:buNone/>
                </a:pPr>
                <a:r>
                  <a:rPr lang="en-US" b="1" dirty="0"/>
                  <a:t>Transition distribution </a:t>
                </a:r>
                <a:r>
                  <a:rPr lang="en-US" dirty="0"/>
                  <a:t>for time </a:t>
                </a:r>
                <a14:m>
                  <m:oMath xmlns:m="http://schemas.openxmlformats.org/officeDocument/2006/math">
                    <m:r>
                      <a:rPr lang="en-US" b="0" i="1" dirty="0" smtClean="0">
                        <a:latin typeface="Cambria Math" panose="02040503050406030204" pitchFamily="18" charset="0"/>
                      </a:rPr>
                      <m:t>𝑡</m:t>
                    </m:r>
                  </m:oMath>
                </a14:m>
                <a:r>
                  <a:rPr lang="en-US" b="1" dirty="0"/>
                  <a:t>:</a:t>
                </a:r>
                <a:r>
                  <a:rPr lang="en-US" dirty="0"/>
                  <a:t> </a:t>
                </a:r>
                <a14:m>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𝑃</m:t>
                        </m:r>
                      </m:e>
                      <m:sub>
                        <m:r>
                          <a:rPr lang="en-US" b="0" i="1" dirty="0" smtClean="0">
                            <a:latin typeface="Cambria Math" panose="02040503050406030204" pitchFamily="18" charset="0"/>
                          </a:rPr>
                          <m:t>𝑡</m:t>
                        </m:r>
                      </m:sub>
                    </m:sSub>
                    <m:d>
                      <m:dPr>
                        <m:sep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endParaRPr lang="en-US" dirty="0"/>
              </a:p>
              <a:p>
                <a:pPr marL="0" indent="0">
                  <a:buNone/>
                </a:pPr>
                <a:endParaRPr lang="en-US" b="1" dirty="0"/>
              </a:p>
              <a:p>
                <a:pPr marL="0" indent="0">
                  <a:buNone/>
                </a:pPr>
                <a:r>
                  <a:rPr lang="en-US" b="1" dirty="0"/>
                  <a:t>Stationary</a:t>
                </a:r>
                <a:r>
                  <a:rPr lang="en-US" dirty="0"/>
                  <a:t> Markov chain: </a:t>
                </a:r>
                <a:r>
                  <a:rPr lang="en-US" i="1" dirty="0"/>
                  <a:t>for all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m:t>
                        </m:r>
                      </m:sup>
                    </m:sSup>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𝑡</m:t>
                        </m:r>
                        <m:r>
                          <a:rPr lang="en-US" b="0" i="1" smtClean="0">
                            <a:latin typeface="Cambria Math" panose="02040503050406030204" pitchFamily="18" charset="0"/>
                          </a:rPr>
                          <m:t>′</m:t>
                        </m:r>
                      </m:sub>
                    </m:sSub>
                  </m:oMath>
                </a14:m>
                <a:r>
                  <a:rPr lang="en-US" b="1" dirty="0"/>
                  <a:t>.</a:t>
                </a:r>
              </a:p>
              <a:p>
                <a:pPr marL="0" indent="0">
                  <a:buNone/>
                </a:pPr>
                <a:endParaRPr lang="en-US" b="1" dirty="0"/>
              </a:p>
              <a:p>
                <a:pPr marL="0" indent="0">
                  <a:buNone/>
                </a:pPr>
                <a:r>
                  <a:rPr lang="en-US" dirty="0"/>
                  <a:t>“The transition distribution doesn’t change over time.”</a:t>
                </a:r>
              </a:p>
              <a:p>
                <a:pPr marL="0" indent="0">
                  <a:buNone/>
                </a:pPr>
                <a:endParaRPr lang="en-US" dirty="0"/>
              </a:p>
              <a:p>
                <a:pPr marL="0" indent="0">
                  <a:buNone/>
                </a:pPr>
                <a:r>
                  <a:rPr lang="en-US" dirty="0"/>
                  <a:t>Notation for stationary MCs omits subscript: </a:t>
                </a:r>
                <a14:m>
                  <m:oMath xmlns:m="http://schemas.openxmlformats.org/officeDocument/2006/math">
                    <m:r>
                      <a:rPr lang="en-US" b="0" i="1" dirty="0" smtClean="0">
                        <a:latin typeface="Cambria Math" panose="02040503050406030204" pitchFamily="18" charset="0"/>
                      </a:rPr>
                      <m:t>𝑃</m:t>
                    </m:r>
                    <m:d>
                      <m:dPr>
                        <m:sepChr m:val="∣"/>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e>
                    </m:d>
                  </m:oMath>
                </a14:m>
                <a:endParaRPr lang="en-US" dirty="0"/>
              </a:p>
            </p:txBody>
          </p:sp>
        </mc:Choice>
        <mc:Fallback xmlns="">
          <p:sp>
            <p:nvSpPr>
              <p:cNvPr id="3" name="Content Placeholder 2">
                <a:extLst>
                  <a:ext uri="{FF2B5EF4-FFF2-40B4-BE49-F238E27FC236}">
                    <a16:creationId xmlns:a16="http://schemas.microsoft.com/office/drawing/2014/main" id="{D43B6EA5-EA64-8B47-AB27-E55408DDB76E}"/>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2DBB9944-07F1-124C-AA01-CF6536C81693}"/>
              </a:ext>
            </a:extLst>
          </p:cNvPr>
          <p:cNvSpPr/>
          <p:nvPr/>
        </p:nvSpPr>
        <p:spPr>
          <a:xfrm>
            <a:off x="8898904" y="2828040"/>
            <a:ext cx="3101417" cy="459557"/>
          </a:xfrm>
          <a:prstGeom prst="wedgeRectCallout">
            <a:avLst>
              <a:gd name="adj1" fmla="val -57307"/>
              <a:gd name="adj2" fmla="val 1839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a.k.a. time-homogeneous</a:t>
            </a:r>
          </a:p>
        </p:txBody>
      </p:sp>
      <p:sp>
        <p:nvSpPr>
          <p:cNvPr id="6" name="Footer Placeholder 5">
            <a:extLst>
              <a:ext uri="{FF2B5EF4-FFF2-40B4-BE49-F238E27FC236}">
                <a16:creationId xmlns:a16="http://schemas.microsoft.com/office/drawing/2014/main" id="{D97B6C60-E5B4-1FF1-6E9E-3847D047185A}"/>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DAB99D33-A22C-AEDA-948B-4207AE74349D}"/>
              </a:ext>
            </a:extLst>
          </p:cNvPr>
          <p:cNvSpPr>
            <a:spLocks noGrp="1"/>
          </p:cNvSpPr>
          <p:nvPr>
            <p:ph type="sldNum" sz="quarter" idx="12"/>
          </p:nvPr>
        </p:nvSpPr>
        <p:spPr/>
        <p:txBody>
          <a:bodyPr/>
          <a:lstStyle/>
          <a:p>
            <a:fld id="{A2060099-932A-9345-A983-616282D95534}" type="slidenum">
              <a:rPr lang="en-US" smtClean="0"/>
              <a:t>6</a:t>
            </a:fld>
            <a:endParaRPr lang="en-US"/>
          </a:p>
        </p:txBody>
      </p:sp>
    </p:spTree>
    <p:extLst>
      <p:ext uri="{BB962C8B-B14F-4D97-AF65-F5344CB8AC3E}">
        <p14:creationId xmlns:p14="http://schemas.microsoft.com/office/powerpoint/2010/main" val="25255190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a:xfrm>
            <a:off x="838200" y="809968"/>
            <a:ext cx="10515600" cy="1325563"/>
          </a:xfrm>
        </p:spPr>
        <p:txBody>
          <a:bodyPr/>
          <a:lstStyle/>
          <a:p>
            <a:r>
              <a:rPr lang="en-US" dirty="0"/>
              <a:t>Stupidest Possible Algorithm (SPA) for MDP Planning</a:t>
            </a:r>
          </a:p>
        </p:txBody>
      </p:sp>
      <p:pic>
        <p:nvPicPr>
          <p:cNvPr id="4" name="Picture 3">
            <a:extLst>
              <a:ext uri="{FF2B5EF4-FFF2-40B4-BE49-F238E27FC236}">
                <a16:creationId xmlns:a16="http://schemas.microsoft.com/office/drawing/2014/main" id="{897E3D03-2C7B-FD44-ACED-DAF250301E5C}"/>
              </a:ext>
            </a:extLst>
          </p:cNvPr>
          <p:cNvPicPr>
            <a:picLocks noChangeAspect="1"/>
          </p:cNvPicPr>
          <p:nvPr/>
        </p:nvPicPr>
        <p:blipFill>
          <a:blip r:embed="rId2"/>
          <a:stretch>
            <a:fillRect/>
          </a:stretch>
        </p:blipFill>
        <p:spPr>
          <a:xfrm>
            <a:off x="771802" y="2516956"/>
            <a:ext cx="10053312" cy="2628317"/>
          </a:xfrm>
          <a:prstGeom prst="rect">
            <a:avLst/>
          </a:prstGeom>
        </p:spPr>
      </p:pic>
      <p:sp>
        <p:nvSpPr>
          <p:cNvPr id="6" name="Rectangular Callout 5">
            <a:extLst>
              <a:ext uri="{FF2B5EF4-FFF2-40B4-BE49-F238E27FC236}">
                <a16:creationId xmlns:a16="http://schemas.microsoft.com/office/drawing/2014/main" id="{4374578B-7A04-B244-B140-F6D15273293F}"/>
              </a:ext>
            </a:extLst>
          </p:cNvPr>
          <p:cNvSpPr/>
          <p:nvPr/>
        </p:nvSpPr>
        <p:spPr>
          <a:xfrm>
            <a:off x="6096000" y="4151869"/>
            <a:ext cx="4551547" cy="618609"/>
          </a:xfrm>
          <a:prstGeom prst="wedgeRectCallout">
            <a:avLst>
              <a:gd name="adj1" fmla="val -55339"/>
              <a:gd name="adj2" fmla="val 8486"/>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Lato" panose="020F0502020204030203" pitchFamily="34" charset="77"/>
              </a:rPr>
              <a:t>Review: how would we check this?</a:t>
            </a:r>
          </a:p>
        </p:txBody>
      </p:sp>
      <p:sp>
        <p:nvSpPr>
          <p:cNvPr id="5" name="Footer Placeholder 4">
            <a:extLst>
              <a:ext uri="{FF2B5EF4-FFF2-40B4-BE49-F238E27FC236}">
                <a16:creationId xmlns:a16="http://schemas.microsoft.com/office/drawing/2014/main" id="{78168AA3-91C4-338A-DC67-E3E8B03B8CFD}"/>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C2884A26-DD51-A831-A35E-847184442A03}"/>
              </a:ext>
            </a:extLst>
          </p:cNvPr>
          <p:cNvSpPr>
            <a:spLocks noGrp="1"/>
          </p:cNvSpPr>
          <p:nvPr>
            <p:ph type="sldNum" sz="quarter" idx="12"/>
          </p:nvPr>
        </p:nvSpPr>
        <p:spPr/>
        <p:txBody>
          <a:bodyPr/>
          <a:lstStyle/>
          <a:p>
            <a:fld id="{A2060099-932A-9345-A983-616282D95534}" type="slidenum">
              <a:rPr lang="en-US" smtClean="0"/>
              <a:t>60</a:t>
            </a:fld>
            <a:endParaRPr lang="en-US"/>
          </a:p>
        </p:txBody>
      </p:sp>
    </p:spTree>
    <p:extLst>
      <p:ext uri="{BB962C8B-B14F-4D97-AF65-F5344CB8AC3E}">
        <p14:creationId xmlns:p14="http://schemas.microsoft.com/office/powerpoint/2010/main" val="38362232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a:xfrm>
            <a:off x="838200" y="501049"/>
            <a:ext cx="10515600" cy="1325563"/>
          </a:xfrm>
        </p:spPr>
        <p:txBody>
          <a:bodyPr>
            <a:normAutofit/>
          </a:bodyPr>
          <a:lstStyle/>
          <a:p>
            <a:r>
              <a:rPr lang="en-US" sz="4000" dirty="0"/>
              <a:t>Policy Iteration: A Less Stupid Algorithm</a:t>
            </a:r>
          </a:p>
        </p:txBody>
      </p:sp>
      <p:pic>
        <p:nvPicPr>
          <p:cNvPr id="3" name="Picture 2">
            <a:extLst>
              <a:ext uri="{FF2B5EF4-FFF2-40B4-BE49-F238E27FC236}">
                <a16:creationId xmlns:a16="http://schemas.microsoft.com/office/drawing/2014/main" id="{4DBEB784-FF10-7549-8965-9800406115A3}"/>
              </a:ext>
            </a:extLst>
          </p:cNvPr>
          <p:cNvPicPr>
            <a:picLocks noChangeAspect="1"/>
          </p:cNvPicPr>
          <p:nvPr/>
        </p:nvPicPr>
        <p:blipFill>
          <a:blip r:embed="rId2"/>
          <a:stretch>
            <a:fillRect/>
          </a:stretch>
        </p:blipFill>
        <p:spPr>
          <a:xfrm>
            <a:off x="838200" y="1958130"/>
            <a:ext cx="10515600" cy="3399383"/>
          </a:xfrm>
          <a:prstGeom prst="rect">
            <a:avLst/>
          </a:prstGeom>
        </p:spPr>
      </p:pic>
      <p:sp>
        <p:nvSpPr>
          <p:cNvPr id="5" name="Rectangular Callout 4">
            <a:extLst>
              <a:ext uri="{FF2B5EF4-FFF2-40B4-BE49-F238E27FC236}">
                <a16:creationId xmlns:a16="http://schemas.microsoft.com/office/drawing/2014/main" id="{FE1FCC93-AAF1-BF49-B8B1-299AAB00F246}"/>
              </a:ext>
            </a:extLst>
          </p:cNvPr>
          <p:cNvSpPr/>
          <p:nvPr/>
        </p:nvSpPr>
        <p:spPr>
          <a:xfrm>
            <a:off x="6857717" y="2496066"/>
            <a:ext cx="2619915" cy="802512"/>
          </a:xfrm>
          <a:prstGeom prst="wedgeRectCallout">
            <a:avLst>
              <a:gd name="adj1" fmla="val -19695"/>
              <a:gd name="adj2" fmla="val 81469"/>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Lato" panose="020F0502020204030203" pitchFamily="34" charset="77"/>
              </a:rPr>
              <a:t>“Find a policy improvement.”</a:t>
            </a:r>
            <a:endParaRPr kumimoji="0" lang="en-US" sz="2000" b="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6" name="Footer Placeholder 5">
            <a:extLst>
              <a:ext uri="{FF2B5EF4-FFF2-40B4-BE49-F238E27FC236}">
                <a16:creationId xmlns:a16="http://schemas.microsoft.com/office/drawing/2014/main" id="{45351335-674A-19F3-48EF-5DCD9AFDF719}"/>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41190AA8-E9C0-65F3-64E4-7376CFEE4BD4}"/>
              </a:ext>
            </a:extLst>
          </p:cNvPr>
          <p:cNvSpPr>
            <a:spLocks noGrp="1"/>
          </p:cNvSpPr>
          <p:nvPr>
            <p:ph type="sldNum" sz="quarter" idx="12"/>
          </p:nvPr>
        </p:nvSpPr>
        <p:spPr/>
        <p:txBody>
          <a:bodyPr/>
          <a:lstStyle/>
          <a:p>
            <a:fld id="{A2060099-932A-9345-A983-616282D95534}" type="slidenum">
              <a:rPr lang="en-US" smtClean="0"/>
              <a:t>61</a:t>
            </a:fld>
            <a:endParaRPr lang="en-US"/>
          </a:p>
        </p:txBody>
      </p:sp>
    </p:spTree>
    <p:extLst>
      <p:ext uri="{BB962C8B-B14F-4D97-AF65-F5344CB8AC3E}">
        <p14:creationId xmlns:p14="http://schemas.microsoft.com/office/powerpoint/2010/main" val="6112782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a:xfrm>
            <a:off x="838200" y="501049"/>
            <a:ext cx="10515600" cy="1325563"/>
          </a:xfrm>
        </p:spPr>
        <p:txBody>
          <a:bodyPr>
            <a:normAutofit/>
          </a:bodyPr>
          <a:lstStyle/>
          <a:p>
            <a:r>
              <a:rPr lang="en-US" sz="4000" dirty="0"/>
              <a:t>Policy Iteration: A Less Stupid Algorithm</a:t>
            </a:r>
          </a:p>
        </p:txBody>
      </p:sp>
      <p:pic>
        <p:nvPicPr>
          <p:cNvPr id="3" name="Picture 2">
            <a:extLst>
              <a:ext uri="{FF2B5EF4-FFF2-40B4-BE49-F238E27FC236}">
                <a16:creationId xmlns:a16="http://schemas.microsoft.com/office/drawing/2014/main" id="{4DBEB784-FF10-7549-8965-9800406115A3}"/>
              </a:ext>
            </a:extLst>
          </p:cNvPr>
          <p:cNvPicPr>
            <a:picLocks noChangeAspect="1"/>
          </p:cNvPicPr>
          <p:nvPr/>
        </p:nvPicPr>
        <p:blipFill>
          <a:blip r:embed="rId2"/>
          <a:stretch>
            <a:fillRect/>
          </a:stretch>
        </p:blipFill>
        <p:spPr>
          <a:xfrm>
            <a:off x="838200" y="1958130"/>
            <a:ext cx="10515600" cy="3399383"/>
          </a:xfrm>
          <a:prstGeom prst="rect">
            <a:avLst/>
          </a:prstGeom>
        </p:spPr>
      </p:pic>
      <p:sp>
        <p:nvSpPr>
          <p:cNvPr id="5" name="Rectangular Callout 4">
            <a:extLst>
              <a:ext uri="{FF2B5EF4-FFF2-40B4-BE49-F238E27FC236}">
                <a16:creationId xmlns:a16="http://schemas.microsoft.com/office/drawing/2014/main" id="{FE1FCC93-AAF1-BF49-B8B1-299AAB00F246}"/>
              </a:ext>
            </a:extLst>
          </p:cNvPr>
          <p:cNvSpPr/>
          <p:nvPr/>
        </p:nvSpPr>
        <p:spPr>
          <a:xfrm>
            <a:off x="4458588" y="5455675"/>
            <a:ext cx="3274823" cy="802512"/>
          </a:xfrm>
          <a:prstGeom prst="wedgeRectCallout">
            <a:avLst>
              <a:gd name="adj1" fmla="val -26298"/>
              <a:gd name="adj2" fmla="val -64808"/>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Lato" panose="020F0502020204030203" pitchFamily="34" charset="77"/>
              </a:rPr>
              <a:t>Guaranteed to converge to an optimal policy.</a:t>
            </a:r>
            <a:endParaRPr kumimoji="0" lang="en-US" sz="2000" b="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6" name="Footer Placeholder 5">
            <a:extLst>
              <a:ext uri="{FF2B5EF4-FFF2-40B4-BE49-F238E27FC236}">
                <a16:creationId xmlns:a16="http://schemas.microsoft.com/office/drawing/2014/main" id="{72E9C74D-A71E-47F1-8ACB-A9216DCC34A7}"/>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98F6C7AD-25CE-24B4-D68B-1BA181D89EC6}"/>
              </a:ext>
            </a:extLst>
          </p:cNvPr>
          <p:cNvSpPr>
            <a:spLocks noGrp="1"/>
          </p:cNvSpPr>
          <p:nvPr>
            <p:ph type="sldNum" sz="quarter" idx="12"/>
          </p:nvPr>
        </p:nvSpPr>
        <p:spPr/>
        <p:txBody>
          <a:bodyPr/>
          <a:lstStyle/>
          <a:p>
            <a:fld id="{A2060099-932A-9345-A983-616282D95534}" type="slidenum">
              <a:rPr lang="en-US" smtClean="0"/>
              <a:t>62</a:t>
            </a:fld>
            <a:endParaRPr lang="en-US"/>
          </a:p>
        </p:txBody>
      </p:sp>
    </p:spTree>
    <p:extLst>
      <p:ext uri="{BB962C8B-B14F-4D97-AF65-F5344CB8AC3E}">
        <p14:creationId xmlns:p14="http://schemas.microsoft.com/office/powerpoint/2010/main" val="1466311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a:xfrm>
            <a:off x="838200" y="501049"/>
            <a:ext cx="10515600" cy="1325563"/>
          </a:xfrm>
        </p:spPr>
        <p:txBody>
          <a:bodyPr>
            <a:normAutofit/>
          </a:bodyPr>
          <a:lstStyle/>
          <a:p>
            <a:r>
              <a:rPr lang="en-US" sz="4000" dirty="0"/>
              <a:t>Policy Iteration: A Less Stupid Algorithm</a:t>
            </a:r>
          </a:p>
        </p:txBody>
      </p:sp>
      <p:pic>
        <p:nvPicPr>
          <p:cNvPr id="3" name="Picture 2">
            <a:extLst>
              <a:ext uri="{FF2B5EF4-FFF2-40B4-BE49-F238E27FC236}">
                <a16:creationId xmlns:a16="http://schemas.microsoft.com/office/drawing/2014/main" id="{4DBEB784-FF10-7549-8965-9800406115A3}"/>
              </a:ext>
            </a:extLst>
          </p:cNvPr>
          <p:cNvPicPr>
            <a:picLocks noChangeAspect="1"/>
          </p:cNvPicPr>
          <p:nvPr/>
        </p:nvPicPr>
        <p:blipFill>
          <a:blip r:embed="rId2"/>
          <a:stretch>
            <a:fillRect/>
          </a:stretch>
        </p:blipFill>
        <p:spPr>
          <a:xfrm>
            <a:off x="838200" y="1958130"/>
            <a:ext cx="10515600" cy="3399383"/>
          </a:xfrm>
          <a:prstGeom prst="rect">
            <a:avLst/>
          </a:prstGeom>
        </p:spPr>
      </p:pic>
      <p:sp>
        <p:nvSpPr>
          <p:cNvPr id="5" name="Rectangular Callout 4">
            <a:extLst>
              <a:ext uri="{FF2B5EF4-FFF2-40B4-BE49-F238E27FC236}">
                <a16:creationId xmlns:a16="http://schemas.microsoft.com/office/drawing/2014/main" id="{FE1FCC93-AAF1-BF49-B8B1-299AAB00F246}"/>
              </a:ext>
            </a:extLst>
          </p:cNvPr>
          <p:cNvSpPr/>
          <p:nvPr/>
        </p:nvSpPr>
        <p:spPr>
          <a:xfrm>
            <a:off x="6596307" y="4555001"/>
            <a:ext cx="3274823" cy="802512"/>
          </a:xfrm>
          <a:prstGeom prst="wedgeRectCallout">
            <a:avLst>
              <a:gd name="adj1" fmla="val -26298"/>
              <a:gd name="adj2" fmla="val -64808"/>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prstClr val="black"/>
                </a:solidFill>
                <a:latin typeface="Lato" panose="020F0502020204030203" pitchFamily="34" charset="77"/>
              </a:rPr>
              <a:t>This is ugly, let’s refactor</a:t>
            </a:r>
            <a:endParaRPr kumimoji="0" lang="en-US" sz="2000" b="0" i="0" u="none" strike="noStrike" kern="1200" cap="none" spc="0" normalizeH="0" baseline="0" noProof="0" dirty="0">
              <a:ln>
                <a:noFill/>
              </a:ln>
              <a:solidFill>
                <a:prstClr val="black"/>
              </a:solidFill>
              <a:effectLst/>
              <a:uLnTx/>
              <a:uFillTx/>
              <a:latin typeface="Lato" panose="020F0502020204030203" pitchFamily="34" charset="77"/>
            </a:endParaRPr>
          </a:p>
        </p:txBody>
      </p:sp>
      <p:sp>
        <p:nvSpPr>
          <p:cNvPr id="6" name="Footer Placeholder 5">
            <a:extLst>
              <a:ext uri="{FF2B5EF4-FFF2-40B4-BE49-F238E27FC236}">
                <a16:creationId xmlns:a16="http://schemas.microsoft.com/office/drawing/2014/main" id="{76256699-DC0C-9294-B474-9BA8FA519885}"/>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9520732A-8B45-1B9C-4BFE-C60608F8CBD9}"/>
              </a:ext>
            </a:extLst>
          </p:cNvPr>
          <p:cNvSpPr>
            <a:spLocks noGrp="1"/>
          </p:cNvSpPr>
          <p:nvPr>
            <p:ph type="sldNum" sz="quarter" idx="12"/>
          </p:nvPr>
        </p:nvSpPr>
        <p:spPr/>
        <p:txBody>
          <a:bodyPr/>
          <a:lstStyle/>
          <a:p>
            <a:fld id="{A2060099-932A-9345-A983-616282D95534}" type="slidenum">
              <a:rPr lang="en-US" smtClean="0"/>
              <a:t>63</a:t>
            </a:fld>
            <a:endParaRPr lang="en-US"/>
          </a:p>
        </p:txBody>
      </p:sp>
    </p:spTree>
    <p:extLst>
      <p:ext uri="{BB962C8B-B14F-4D97-AF65-F5344CB8AC3E}">
        <p14:creationId xmlns:p14="http://schemas.microsoft.com/office/powerpoint/2010/main" val="3210596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FE15-5D1E-4B45-B7DD-FDCFC5F43785}"/>
              </a:ext>
            </a:extLst>
          </p:cNvPr>
          <p:cNvSpPr>
            <a:spLocks noGrp="1"/>
          </p:cNvSpPr>
          <p:nvPr>
            <p:ph type="title"/>
          </p:nvPr>
        </p:nvSpPr>
        <p:spPr/>
        <p:txBody>
          <a:bodyPr/>
          <a:lstStyle/>
          <a:p>
            <a:r>
              <a:rPr lang="en-US" dirty="0"/>
              <a:t>Action-Value (Q)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3670F32-3C8D-7042-AD95-21A616711A48}"/>
                  </a:ext>
                </a:extLst>
              </p:cNvPr>
              <p:cNvSpPr>
                <a:spLocks noGrp="1"/>
              </p:cNvSpPr>
              <p:nvPr>
                <p:ph idx="1"/>
              </p:nvPr>
            </p:nvSpPr>
            <p:spPr/>
            <p:txBody>
              <a:bodyPr>
                <a:normAutofit/>
              </a:bodyPr>
              <a:lstStyle/>
              <a:p>
                <a:pPr marL="0" indent="0">
                  <a:buNone/>
                </a:pPr>
                <a:r>
                  <a:rPr lang="en-US" dirty="0"/>
                  <a:t>The </a:t>
                </a:r>
                <a:r>
                  <a:rPr lang="en-US" b="1" dirty="0"/>
                  <a:t>action-value function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𝑄</m:t>
                        </m:r>
                      </m:e>
                      <m:sub>
                        <m:r>
                          <a:rPr lang="en-US" i="1">
                            <a:latin typeface="Cambria Math" panose="02040503050406030204" pitchFamily="18" charset="0"/>
                          </a:rPr>
                          <m:t>𝑡</m:t>
                        </m:r>
                      </m:sub>
                      <m:sup>
                        <m:r>
                          <a:rPr lang="en-US" i="1">
                            <a:latin typeface="Cambria Math" panose="02040503050406030204" pitchFamily="18" charset="0"/>
                          </a:rPr>
                          <m:t>𝜋</m:t>
                        </m:r>
                      </m:sup>
                    </m:sSubSup>
                    <m:r>
                      <a:rPr lang="en-US" i="1">
                        <a:latin typeface="Cambria Math" panose="02040503050406030204" pitchFamily="18" charset="0"/>
                      </a:rPr>
                      <m:t>:</m:t>
                    </m:r>
                    <m:r>
                      <a:rPr lang="en-US" i="1">
                        <a:latin typeface="Cambria Math" panose="02040503050406030204" pitchFamily="18" charset="0"/>
                      </a:rPr>
                      <m:t>𝒮</m:t>
                    </m:r>
                    <m:r>
                      <a:rPr lang="en-US" i="1">
                        <a:latin typeface="Cambria Math" panose="02040503050406030204" pitchFamily="18" charset="0"/>
                      </a:rPr>
                      <m:t>×</m:t>
                    </m:r>
                    <m:r>
                      <a:rPr lang="en-US" i="1">
                        <a:latin typeface="Cambria Math" panose="02040503050406030204" pitchFamily="18" charset="0"/>
                      </a:rPr>
                      <m:t>𝒜</m:t>
                    </m:r>
                    <m:r>
                      <a:rPr lang="en-US" i="1">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ℝ</m:t>
                    </m:r>
                  </m:oMath>
                </a14:m>
                <a:r>
                  <a:rPr lang="en-US" dirty="0"/>
                  <a:t> gives the </a:t>
                </a:r>
                <a:r>
                  <a:rPr lang="en-US" i="1" dirty="0"/>
                  <a:t>expected cumulative rewards </a:t>
                </a:r>
                <a:r>
                  <a:rPr lang="en-US" dirty="0"/>
                  <a:t>for starting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𝑠</m:t>
                    </m:r>
                  </m:oMath>
                </a14:m>
                <a:r>
                  <a:rPr lang="en-US" dirty="0"/>
                  <a:t>, taking action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i="1">
                            <a:latin typeface="Cambria Math" panose="02040503050406030204" pitchFamily="18" charset="0"/>
                          </a:rPr>
                          <m:t>𝑡</m:t>
                        </m:r>
                      </m:sub>
                    </m:sSub>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oMath>
                </a14:m>
                <a:r>
                  <a:rPr lang="en-US" dirty="0"/>
                  <a:t> and then following </a:t>
                </a:r>
                <a14:m>
                  <m:oMath xmlns:m="http://schemas.openxmlformats.org/officeDocument/2006/math">
                    <m:r>
                      <a:rPr lang="en-US" i="1">
                        <a:latin typeface="Cambria Math" panose="02040503050406030204" pitchFamily="18" charset="0"/>
                      </a:rPr>
                      <m:t>𝜋</m:t>
                    </m:r>
                  </m:oMath>
                </a14:m>
                <a:r>
                  <a:rPr lang="en-US" dirty="0"/>
                  <a:t>:</a:t>
                </a: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𝑄</m:t>
                          </m:r>
                        </m:e>
                        <m:sub>
                          <m:r>
                            <a:rPr lang="en-US" b="0" i="1" smtClean="0">
                              <a:latin typeface="Cambria Math" panose="02040503050406030204" pitchFamily="18" charset="0"/>
                            </a:rPr>
                            <m:t>𝑡</m:t>
                          </m:r>
                        </m:sub>
                        <m:sup>
                          <m:r>
                            <a:rPr lang="en-US" b="0" i="1" smtClean="0">
                              <a:latin typeface="Cambria Math" panose="02040503050406030204" pitchFamily="18" charset="0"/>
                            </a:rPr>
                            <m:t>𝜋</m:t>
                          </m:r>
                        </m:sup>
                      </m:sSubSup>
                      <m:d>
                        <m:dPr>
                          <m:ctrlPr>
                            <a:rPr lang="en-US" b="0" i="1" smtClean="0">
                              <a:latin typeface="Cambria Math" panose="02040503050406030204" pitchFamily="18" charset="0"/>
                            </a:rPr>
                          </m:ctrlPr>
                        </m:dPr>
                        <m:e>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𝑎</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𝑡</m:t>
                              </m:r>
                            </m:sub>
                          </m:sSub>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𝜋</m:t>
                          </m:r>
                        </m:sup>
                      </m:sSubSup>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D3670F32-3C8D-7042-AD95-21A616711A48}"/>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F3B4358A-8DED-E435-2621-E71005D1571E}"/>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D9A61E46-9050-6FD3-65AD-EC3A500CB379}"/>
              </a:ext>
            </a:extLst>
          </p:cNvPr>
          <p:cNvSpPr>
            <a:spLocks noGrp="1"/>
          </p:cNvSpPr>
          <p:nvPr>
            <p:ph type="sldNum" sz="quarter" idx="12"/>
          </p:nvPr>
        </p:nvSpPr>
        <p:spPr/>
        <p:txBody>
          <a:bodyPr/>
          <a:lstStyle/>
          <a:p>
            <a:fld id="{A2060099-932A-9345-A983-616282D95534}" type="slidenum">
              <a:rPr lang="en-US" smtClean="0"/>
              <a:t>64</a:t>
            </a:fld>
            <a:endParaRPr lang="en-US"/>
          </a:p>
        </p:txBody>
      </p:sp>
    </p:spTree>
    <p:extLst>
      <p:ext uri="{BB962C8B-B14F-4D97-AF65-F5344CB8AC3E}">
        <p14:creationId xmlns:p14="http://schemas.microsoft.com/office/powerpoint/2010/main" val="8655572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a:xfrm>
            <a:off x="838200" y="501049"/>
            <a:ext cx="10515600" cy="1325563"/>
          </a:xfrm>
        </p:spPr>
        <p:txBody>
          <a:bodyPr>
            <a:normAutofit/>
          </a:bodyPr>
          <a:lstStyle/>
          <a:p>
            <a:r>
              <a:rPr lang="en-US" dirty="0"/>
              <a:t>Policy Iteration: Refactored</a:t>
            </a:r>
          </a:p>
        </p:txBody>
      </p:sp>
      <p:pic>
        <p:nvPicPr>
          <p:cNvPr id="4" name="Picture 3">
            <a:extLst>
              <a:ext uri="{FF2B5EF4-FFF2-40B4-BE49-F238E27FC236}">
                <a16:creationId xmlns:a16="http://schemas.microsoft.com/office/drawing/2014/main" id="{5EE57EAA-73B9-F142-A4E0-8D9DDA222B92}"/>
              </a:ext>
            </a:extLst>
          </p:cNvPr>
          <p:cNvPicPr>
            <a:picLocks noChangeAspect="1"/>
          </p:cNvPicPr>
          <p:nvPr/>
        </p:nvPicPr>
        <p:blipFill>
          <a:blip r:embed="rId2"/>
          <a:stretch>
            <a:fillRect/>
          </a:stretch>
        </p:blipFill>
        <p:spPr>
          <a:xfrm>
            <a:off x="798276" y="1826612"/>
            <a:ext cx="10595447" cy="3942492"/>
          </a:xfrm>
          <a:prstGeom prst="rect">
            <a:avLst/>
          </a:prstGeom>
        </p:spPr>
      </p:pic>
      <p:sp>
        <p:nvSpPr>
          <p:cNvPr id="5" name="Footer Placeholder 4">
            <a:extLst>
              <a:ext uri="{FF2B5EF4-FFF2-40B4-BE49-F238E27FC236}">
                <a16:creationId xmlns:a16="http://schemas.microsoft.com/office/drawing/2014/main" id="{3BF323BC-3772-5BBD-7364-ED2670BF0E88}"/>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C54D6CC-4402-AAAB-DBEF-C795F71BF802}"/>
              </a:ext>
            </a:extLst>
          </p:cNvPr>
          <p:cNvSpPr>
            <a:spLocks noGrp="1"/>
          </p:cNvSpPr>
          <p:nvPr>
            <p:ph type="sldNum" sz="quarter" idx="12"/>
          </p:nvPr>
        </p:nvSpPr>
        <p:spPr/>
        <p:txBody>
          <a:bodyPr/>
          <a:lstStyle/>
          <a:p>
            <a:fld id="{A2060099-932A-9345-A983-616282D95534}" type="slidenum">
              <a:rPr lang="en-US" smtClean="0"/>
              <a:t>65</a:t>
            </a:fld>
            <a:endParaRPr lang="en-US"/>
          </a:p>
        </p:txBody>
      </p:sp>
    </p:spTree>
    <p:extLst>
      <p:ext uri="{BB962C8B-B14F-4D97-AF65-F5344CB8AC3E}">
        <p14:creationId xmlns:p14="http://schemas.microsoft.com/office/powerpoint/2010/main" val="8949013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FD27-540F-1E45-8BA2-2915D350B52B}"/>
              </a:ext>
            </a:extLst>
          </p:cNvPr>
          <p:cNvSpPr>
            <a:spLocks noGrp="1"/>
          </p:cNvSpPr>
          <p:nvPr>
            <p:ph type="title"/>
          </p:nvPr>
        </p:nvSpPr>
        <p:spPr/>
        <p:txBody>
          <a:bodyPr/>
          <a:lstStyle/>
          <a:p>
            <a:r>
              <a:rPr lang="en-US" dirty="0"/>
              <a:t>Avoiding Policy Evaluation</a:t>
            </a:r>
          </a:p>
        </p:txBody>
      </p:sp>
      <p:sp>
        <p:nvSpPr>
          <p:cNvPr id="3" name="Content Placeholder 2">
            <a:extLst>
              <a:ext uri="{FF2B5EF4-FFF2-40B4-BE49-F238E27FC236}">
                <a16:creationId xmlns:a16="http://schemas.microsoft.com/office/drawing/2014/main" id="{9BDDE829-6951-E04F-A6CA-073DA8676D84}"/>
              </a:ext>
            </a:extLst>
          </p:cNvPr>
          <p:cNvSpPr>
            <a:spLocks noGrp="1"/>
          </p:cNvSpPr>
          <p:nvPr>
            <p:ph idx="1"/>
          </p:nvPr>
        </p:nvSpPr>
        <p:spPr/>
        <p:txBody>
          <a:bodyPr/>
          <a:lstStyle/>
          <a:p>
            <a:r>
              <a:rPr lang="en-US" dirty="0"/>
              <a:t>Policy iteration requires evaluating the Bellman equations in the inner loop, which can be expensive</a:t>
            </a:r>
            <a:br>
              <a:rPr lang="en-US" dirty="0"/>
            </a:br>
            <a:endParaRPr lang="en-US" dirty="0"/>
          </a:p>
          <a:p>
            <a:r>
              <a:rPr lang="en-US" dirty="0"/>
              <a:t>Rather than keeping track of a policy, what if we compute an </a:t>
            </a:r>
            <a:r>
              <a:rPr lang="en-US" i="1" dirty="0"/>
              <a:t>optimal value function directly</a:t>
            </a:r>
            <a:r>
              <a:rPr lang="en-US" dirty="0"/>
              <a:t>?</a:t>
            </a:r>
            <a:br>
              <a:rPr lang="en-US" dirty="0"/>
            </a:br>
            <a:endParaRPr lang="en-US" dirty="0"/>
          </a:p>
          <a:p>
            <a:r>
              <a:rPr lang="en-US" dirty="0"/>
              <a:t>Once we have the optimal value function, we can compute a corresponding optimal policy at the end</a:t>
            </a:r>
          </a:p>
        </p:txBody>
      </p:sp>
      <p:sp>
        <p:nvSpPr>
          <p:cNvPr id="5" name="Footer Placeholder 4">
            <a:extLst>
              <a:ext uri="{FF2B5EF4-FFF2-40B4-BE49-F238E27FC236}">
                <a16:creationId xmlns:a16="http://schemas.microsoft.com/office/drawing/2014/main" id="{ADFD3181-BDF7-7C25-851D-79FE135F794A}"/>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271C75E3-3A13-9B8E-F94E-8FC35E0FBA4E}"/>
              </a:ext>
            </a:extLst>
          </p:cNvPr>
          <p:cNvSpPr>
            <a:spLocks noGrp="1"/>
          </p:cNvSpPr>
          <p:nvPr>
            <p:ph type="sldNum" sz="quarter" idx="12"/>
          </p:nvPr>
        </p:nvSpPr>
        <p:spPr/>
        <p:txBody>
          <a:bodyPr/>
          <a:lstStyle/>
          <a:p>
            <a:fld id="{A2060099-932A-9345-A983-616282D95534}" type="slidenum">
              <a:rPr lang="en-US" smtClean="0"/>
              <a:t>66</a:t>
            </a:fld>
            <a:endParaRPr lang="en-US"/>
          </a:p>
        </p:txBody>
      </p:sp>
    </p:spTree>
    <p:extLst>
      <p:ext uri="{BB962C8B-B14F-4D97-AF65-F5344CB8AC3E}">
        <p14:creationId xmlns:p14="http://schemas.microsoft.com/office/powerpoint/2010/main" val="3363441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5D5F-BA20-EA45-9A3C-0C4E3C74C5EF}"/>
              </a:ext>
            </a:extLst>
          </p:cNvPr>
          <p:cNvSpPr>
            <a:spLocks noGrp="1"/>
          </p:cNvSpPr>
          <p:nvPr>
            <p:ph type="title"/>
          </p:nvPr>
        </p:nvSpPr>
        <p:spPr/>
        <p:txBody>
          <a:bodyPr/>
          <a:lstStyle/>
          <a:p>
            <a:r>
              <a:rPr lang="en-US" dirty="0"/>
              <a:t>Value Function </a:t>
            </a:r>
            <a:r>
              <a:rPr lang="en-US" dirty="0">
                <a:sym typeface="Wingdings" pitchFamily="2" charset="2"/>
              </a:rPr>
              <a:t> Policy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0EF773-70D8-BF4E-86CC-778EF5DCF480}"/>
                  </a:ext>
                </a:extLst>
              </p:cNvPr>
              <p:cNvSpPr>
                <a:spLocks noGrp="1"/>
              </p:cNvSpPr>
              <p:nvPr>
                <p:ph idx="1"/>
              </p:nvPr>
            </p:nvSpPr>
            <p:spPr/>
            <p:txBody>
              <a:bodyPr/>
              <a:lstStyle/>
              <a:p>
                <a:pPr marL="0" indent="0">
                  <a:buNone/>
                </a:pPr>
                <a:r>
                  <a:rPr lang="en-US" dirty="0"/>
                  <a:t>Given an action-value function </a:t>
                </a:r>
                <a14:m>
                  <m:oMath xmlns:m="http://schemas.openxmlformats.org/officeDocument/2006/math">
                    <m:r>
                      <a:rPr lang="en-US" b="0" i="1" smtClean="0">
                        <a:latin typeface="Cambria Math" panose="02040503050406030204" pitchFamily="18" charset="0"/>
                      </a:rPr>
                      <m:t>𝑄</m:t>
                    </m:r>
                  </m:oMath>
                </a14:m>
                <a:r>
                  <a:rPr lang="en-US" dirty="0"/>
                  <a:t>, a </a:t>
                </a:r>
                <a:r>
                  <a:rPr lang="en-US" b="1" dirty="0"/>
                  <a:t>greedy policy</a:t>
                </a:r>
                <a:r>
                  <a:rPr lang="en-US" dirty="0"/>
                  <a:t>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b="0" i="1" smtClean="0">
                              <a:latin typeface="Cambria Math" panose="02040503050406030204" pitchFamily="18" charset="0"/>
                            </a:rPr>
                            <m:t> </m:t>
                          </m:r>
                        </m:sub>
                      </m:sSub>
                      <m:r>
                        <a:rPr lang="en-US" b="0" i="1" smtClean="0">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p:txBody>
          </p:sp>
        </mc:Choice>
        <mc:Fallback xmlns="">
          <p:sp>
            <p:nvSpPr>
              <p:cNvPr id="3" name="Content Placeholder 2">
                <a:extLst>
                  <a:ext uri="{FF2B5EF4-FFF2-40B4-BE49-F238E27FC236}">
                    <a16:creationId xmlns:a16="http://schemas.microsoft.com/office/drawing/2014/main" id="{260EF773-70D8-BF4E-86CC-778EF5DCF480}"/>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8D9966C7-AD3D-67FC-ED95-533997BCE7D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35CBC91F-3A85-C49E-1E51-8AD19CE8D244}"/>
              </a:ext>
            </a:extLst>
          </p:cNvPr>
          <p:cNvSpPr>
            <a:spLocks noGrp="1"/>
          </p:cNvSpPr>
          <p:nvPr>
            <p:ph type="sldNum" sz="quarter" idx="12"/>
          </p:nvPr>
        </p:nvSpPr>
        <p:spPr/>
        <p:txBody>
          <a:bodyPr/>
          <a:lstStyle/>
          <a:p>
            <a:fld id="{A2060099-932A-9345-A983-616282D95534}" type="slidenum">
              <a:rPr lang="en-US" smtClean="0"/>
              <a:t>67</a:t>
            </a:fld>
            <a:endParaRPr lang="en-US"/>
          </a:p>
        </p:txBody>
      </p:sp>
    </p:spTree>
    <p:extLst>
      <p:ext uri="{BB962C8B-B14F-4D97-AF65-F5344CB8AC3E}">
        <p14:creationId xmlns:p14="http://schemas.microsoft.com/office/powerpoint/2010/main" val="19853201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5D5F-BA20-EA45-9A3C-0C4E3C74C5EF}"/>
              </a:ext>
            </a:extLst>
          </p:cNvPr>
          <p:cNvSpPr>
            <a:spLocks noGrp="1"/>
          </p:cNvSpPr>
          <p:nvPr>
            <p:ph type="title"/>
          </p:nvPr>
        </p:nvSpPr>
        <p:spPr/>
        <p:txBody>
          <a:bodyPr/>
          <a:lstStyle/>
          <a:p>
            <a:r>
              <a:rPr lang="en-US" dirty="0"/>
              <a:t>Value Function </a:t>
            </a:r>
            <a:r>
              <a:rPr lang="en-US" dirty="0">
                <a:sym typeface="Wingdings" pitchFamily="2" charset="2"/>
              </a:rPr>
              <a:t> Policy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0EF773-70D8-BF4E-86CC-778EF5DCF480}"/>
                  </a:ext>
                </a:extLst>
              </p:cNvPr>
              <p:cNvSpPr>
                <a:spLocks noGrp="1"/>
              </p:cNvSpPr>
              <p:nvPr>
                <p:ph idx="1"/>
              </p:nvPr>
            </p:nvSpPr>
            <p:spPr/>
            <p:txBody>
              <a:bodyPr/>
              <a:lstStyle/>
              <a:p>
                <a:pPr marL="0" indent="0">
                  <a:buNone/>
                </a:pPr>
                <a:r>
                  <a:rPr lang="en-US" dirty="0"/>
                  <a:t>Given an action-value function </a:t>
                </a:r>
                <a14:m>
                  <m:oMath xmlns:m="http://schemas.openxmlformats.org/officeDocument/2006/math">
                    <m:r>
                      <a:rPr lang="en-US" b="0" i="1" smtClean="0">
                        <a:latin typeface="Cambria Math" panose="02040503050406030204" pitchFamily="18" charset="0"/>
                      </a:rPr>
                      <m:t>𝑄</m:t>
                    </m:r>
                  </m:oMath>
                </a14:m>
                <a:r>
                  <a:rPr lang="en-US" dirty="0"/>
                  <a:t>, a </a:t>
                </a:r>
                <a:r>
                  <a:rPr lang="en-US" b="1" dirty="0"/>
                  <a:t>greedy policy</a:t>
                </a:r>
                <a:r>
                  <a:rPr lang="en-US" dirty="0"/>
                  <a:t>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b="0" i="1" smtClean="0">
                              <a:latin typeface="Cambria Math" panose="02040503050406030204" pitchFamily="18" charset="0"/>
                            </a:rPr>
                            <m:t> </m:t>
                          </m:r>
                        </m:sub>
                      </m:sSub>
                      <m:r>
                        <a:rPr lang="en-US" b="0" i="1" smtClean="0">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If we have an optimal action-value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oMath>
                </a14:m>
                <a:r>
                  <a:rPr lang="en-US" dirty="0"/>
                  <a:t>, the greedy policy is an optimal policy: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𝜋</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i="1">
                              <a:latin typeface="Cambria Math" panose="02040503050406030204" pitchFamily="18" charset="0"/>
                            </a:rPr>
                            <m:t> </m:t>
                          </m:r>
                        </m:sub>
                      </m:sSub>
                      <m:sSup>
                        <m:sSupPr>
                          <m:ctrlPr>
                            <a:rPr lang="en-US" b="0" i="1" smtClean="0">
                              <a:latin typeface="Cambria Math" panose="02040503050406030204" pitchFamily="18" charset="0"/>
                            </a:rPr>
                          </m:ctrlPr>
                        </m:sSupPr>
                        <m:e>
                          <m:r>
                            <a:rPr lang="en-US" i="1">
                              <a:latin typeface="Cambria Math" panose="02040503050406030204" pitchFamily="18" charset="0"/>
                            </a:rPr>
                            <m:t>𝑄</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60EF773-70D8-BF4E-86CC-778EF5DCF480}"/>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439AB12B-397D-FBDC-6496-57D311CB3351}"/>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BF8406B4-8891-D09C-9FBA-B83AD4D9E970}"/>
              </a:ext>
            </a:extLst>
          </p:cNvPr>
          <p:cNvSpPr>
            <a:spLocks noGrp="1"/>
          </p:cNvSpPr>
          <p:nvPr>
            <p:ph type="sldNum" sz="quarter" idx="12"/>
          </p:nvPr>
        </p:nvSpPr>
        <p:spPr/>
        <p:txBody>
          <a:bodyPr/>
          <a:lstStyle/>
          <a:p>
            <a:fld id="{A2060099-932A-9345-A983-616282D95534}" type="slidenum">
              <a:rPr lang="en-US" smtClean="0"/>
              <a:t>68</a:t>
            </a:fld>
            <a:endParaRPr lang="en-US"/>
          </a:p>
        </p:txBody>
      </p:sp>
    </p:spTree>
    <p:extLst>
      <p:ext uri="{BB962C8B-B14F-4D97-AF65-F5344CB8AC3E}">
        <p14:creationId xmlns:p14="http://schemas.microsoft.com/office/powerpoint/2010/main" val="14928591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5D5F-BA20-EA45-9A3C-0C4E3C74C5EF}"/>
              </a:ext>
            </a:extLst>
          </p:cNvPr>
          <p:cNvSpPr>
            <a:spLocks noGrp="1"/>
          </p:cNvSpPr>
          <p:nvPr>
            <p:ph type="title"/>
          </p:nvPr>
        </p:nvSpPr>
        <p:spPr/>
        <p:txBody>
          <a:bodyPr/>
          <a:lstStyle/>
          <a:p>
            <a:r>
              <a:rPr lang="en-US" dirty="0"/>
              <a:t>Value Function </a:t>
            </a:r>
            <a:r>
              <a:rPr lang="en-US" dirty="0">
                <a:sym typeface="Wingdings" pitchFamily="2" charset="2"/>
              </a:rPr>
              <a:t> Policy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0EF773-70D8-BF4E-86CC-778EF5DCF480}"/>
                  </a:ext>
                </a:extLst>
              </p:cNvPr>
              <p:cNvSpPr>
                <a:spLocks noGrp="1"/>
              </p:cNvSpPr>
              <p:nvPr>
                <p:ph idx="1"/>
              </p:nvPr>
            </p:nvSpPr>
            <p:spPr/>
            <p:txBody>
              <a:bodyPr/>
              <a:lstStyle/>
              <a:p>
                <a:pPr marL="0" indent="0">
                  <a:buNone/>
                </a:pPr>
                <a:r>
                  <a:rPr lang="en-US" dirty="0"/>
                  <a:t>Given an action-value function </a:t>
                </a:r>
                <a14:m>
                  <m:oMath xmlns:m="http://schemas.openxmlformats.org/officeDocument/2006/math">
                    <m:r>
                      <a:rPr lang="en-US" b="0" i="1" smtClean="0">
                        <a:latin typeface="Cambria Math" panose="02040503050406030204" pitchFamily="18" charset="0"/>
                      </a:rPr>
                      <m:t>𝑄</m:t>
                    </m:r>
                  </m:oMath>
                </a14:m>
                <a:r>
                  <a:rPr lang="en-US" dirty="0"/>
                  <a:t>, a </a:t>
                </a:r>
                <a:r>
                  <a:rPr lang="en-US" b="1" dirty="0"/>
                  <a:t>greedy policy</a:t>
                </a:r>
                <a:r>
                  <a:rPr lang="en-US" dirty="0"/>
                  <a:t>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b="0" i="1" smtClean="0">
                              <a:latin typeface="Cambria Math" panose="02040503050406030204" pitchFamily="18" charset="0"/>
                            </a:rPr>
                            <m:t> </m:t>
                          </m:r>
                        </m:sub>
                      </m:sSub>
                      <m:r>
                        <a:rPr lang="en-US" b="0" i="1" smtClean="0">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If we have an optimal action-value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oMath>
                </a14:m>
                <a:r>
                  <a:rPr lang="en-US" dirty="0"/>
                  <a:t>, the greedy policy is an optimal policy: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𝜋</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i="1">
                              <a:latin typeface="Cambria Math" panose="02040503050406030204" pitchFamily="18" charset="0"/>
                            </a:rPr>
                            <m:t> </m:t>
                          </m:r>
                        </m:sub>
                      </m:sSub>
                      <m:sSup>
                        <m:sSupPr>
                          <m:ctrlPr>
                            <a:rPr lang="en-US" b="0" i="1" smtClean="0">
                              <a:latin typeface="Cambria Math" panose="02040503050406030204" pitchFamily="18" charset="0"/>
                            </a:rPr>
                          </m:ctrlPr>
                        </m:sSupPr>
                        <m:e>
                          <m:r>
                            <a:rPr lang="en-US" i="1">
                              <a:latin typeface="Cambria Math" panose="02040503050406030204" pitchFamily="18" charset="0"/>
                            </a:rPr>
                            <m:t>𝑄</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60EF773-70D8-BF4E-86CC-778EF5DCF480}"/>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4" name="Rectangular Callout 3">
            <a:extLst>
              <a:ext uri="{FF2B5EF4-FFF2-40B4-BE49-F238E27FC236}">
                <a16:creationId xmlns:a16="http://schemas.microsoft.com/office/drawing/2014/main" id="{0F968018-7E9C-E540-A5FF-AC856C153F20}"/>
              </a:ext>
            </a:extLst>
          </p:cNvPr>
          <p:cNvSpPr/>
          <p:nvPr/>
        </p:nvSpPr>
        <p:spPr>
          <a:xfrm>
            <a:off x="8327937" y="4878243"/>
            <a:ext cx="3698880" cy="681162"/>
          </a:xfrm>
          <a:prstGeom prst="wedgeRectCallout">
            <a:avLst>
              <a:gd name="adj1" fmla="val -54860"/>
              <a:gd name="adj2" fmla="val 10527"/>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Lato" panose="020F0502020204030203" pitchFamily="34" charset="77"/>
              </a:rPr>
              <a:t>Are greedy policies unique?</a:t>
            </a:r>
          </a:p>
        </p:txBody>
      </p:sp>
      <p:sp>
        <p:nvSpPr>
          <p:cNvPr id="6" name="Footer Placeholder 5">
            <a:extLst>
              <a:ext uri="{FF2B5EF4-FFF2-40B4-BE49-F238E27FC236}">
                <a16:creationId xmlns:a16="http://schemas.microsoft.com/office/drawing/2014/main" id="{8DE13E2E-1F47-B684-2A4E-B60FD1A5EAA5}"/>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8CE3D21C-30F4-DCCE-A227-EBE4178D94DB}"/>
              </a:ext>
            </a:extLst>
          </p:cNvPr>
          <p:cNvSpPr>
            <a:spLocks noGrp="1"/>
          </p:cNvSpPr>
          <p:nvPr>
            <p:ph type="sldNum" sz="quarter" idx="12"/>
          </p:nvPr>
        </p:nvSpPr>
        <p:spPr/>
        <p:txBody>
          <a:bodyPr/>
          <a:lstStyle/>
          <a:p>
            <a:fld id="{A2060099-932A-9345-A983-616282D95534}" type="slidenum">
              <a:rPr lang="en-US" smtClean="0"/>
              <a:t>69</a:t>
            </a:fld>
            <a:endParaRPr lang="en-US"/>
          </a:p>
        </p:txBody>
      </p:sp>
    </p:spTree>
    <p:extLst>
      <p:ext uri="{BB962C8B-B14F-4D97-AF65-F5344CB8AC3E}">
        <p14:creationId xmlns:p14="http://schemas.microsoft.com/office/powerpoint/2010/main" val="377856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1">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dirty="0">
                <a:solidFill>
                  <a:schemeClr val="tx1"/>
                </a:solidFill>
              </a:rPr>
              <a:t>Markov Chain PGM</a:t>
            </a:r>
          </a:p>
        </p:txBody>
      </p:sp>
      <p:sp>
        <p:nvSpPr>
          <p:cNvPr id="14"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Diagram&#10;&#10;Description automatically generated">
            <a:extLst>
              <a:ext uri="{FF2B5EF4-FFF2-40B4-BE49-F238E27FC236}">
                <a16:creationId xmlns:a16="http://schemas.microsoft.com/office/drawing/2014/main" id="{105757C2-C326-FE44-828A-AAC0F1F2F6A4}"/>
              </a:ext>
            </a:extLst>
          </p:cNvPr>
          <p:cNvPicPr>
            <a:picLocks noChangeAspect="1"/>
          </p:cNvPicPr>
          <p:nvPr/>
        </p:nvPicPr>
        <p:blipFill>
          <a:blip r:embed="rId2"/>
          <a:stretch>
            <a:fillRect/>
          </a:stretch>
        </p:blipFill>
        <p:spPr>
          <a:xfrm>
            <a:off x="319265" y="2478891"/>
            <a:ext cx="11548872" cy="2627368"/>
          </a:xfrm>
          <a:prstGeom prst="rect">
            <a:avLst/>
          </a:prstGeom>
        </p:spPr>
      </p:pic>
      <p:sp>
        <p:nvSpPr>
          <p:cNvPr id="4" name="Footer Placeholder 3">
            <a:extLst>
              <a:ext uri="{FF2B5EF4-FFF2-40B4-BE49-F238E27FC236}">
                <a16:creationId xmlns:a16="http://schemas.microsoft.com/office/drawing/2014/main" id="{0B2A71F5-AE69-AF31-1F58-ACB3ECD62334}"/>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E566062-0F25-8F05-C264-6A6171D27752}"/>
              </a:ext>
            </a:extLst>
          </p:cNvPr>
          <p:cNvSpPr>
            <a:spLocks noGrp="1"/>
          </p:cNvSpPr>
          <p:nvPr>
            <p:ph type="sldNum" sz="quarter" idx="12"/>
          </p:nvPr>
        </p:nvSpPr>
        <p:spPr/>
        <p:txBody>
          <a:bodyPr/>
          <a:lstStyle/>
          <a:p>
            <a:fld id="{A2060099-932A-9345-A983-616282D95534}" type="slidenum">
              <a:rPr lang="en-US" smtClean="0"/>
              <a:t>7</a:t>
            </a:fld>
            <a:endParaRPr lang="en-US"/>
          </a:p>
        </p:txBody>
      </p:sp>
    </p:spTree>
    <p:extLst>
      <p:ext uri="{BB962C8B-B14F-4D97-AF65-F5344CB8AC3E}">
        <p14:creationId xmlns:p14="http://schemas.microsoft.com/office/powerpoint/2010/main" val="318202603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5D5F-BA20-EA45-9A3C-0C4E3C74C5EF}"/>
              </a:ext>
            </a:extLst>
          </p:cNvPr>
          <p:cNvSpPr>
            <a:spLocks noGrp="1"/>
          </p:cNvSpPr>
          <p:nvPr>
            <p:ph type="title"/>
          </p:nvPr>
        </p:nvSpPr>
        <p:spPr/>
        <p:txBody>
          <a:bodyPr/>
          <a:lstStyle/>
          <a:p>
            <a:r>
              <a:rPr lang="en-US" dirty="0"/>
              <a:t>Value Function </a:t>
            </a:r>
            <a:r>
              <a:rPr lang="en-US" dirty="0">
                <a:sym typeface="Wingdings" pitchFamily="2" charset="2"/>
              </a:rPr>
              <a:t> Policy</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0EF773-70D8-BF4E-86CC-778EF5DCF480}"/>
                  </a:ext>
                </a:extLst>
              </p:cNvPr>
              <p:cNvSpPr>
                <a:spLocks noGrp="1"/>
              </p:cNvSpPr>
              <p:nvPr>
                <p:ph idx="1"/>
              </p:nvPr>
            </p:nvSpPr>
            <p:spPr/>
            <p:txBody>
              <a:bodyPr/>
              <a:lstStyle/>
              <a:p>
                <a:pPr marL="0" indent="0">
                  <a:buNone/>
                </a:pPr>
                <a:r>
                  <a:rPr lang="en-US" dirty="0"/>
                  <a:t>Given an action-value function </a:t>
                </a:r>
                <a14:m>
                  <m:oMath xmlns:m="http://schemas.openxmlformats.org/officeDocument/2006/math">
                    <m:r>
                      <a:rPr lang="en-US" b="0" i="1" smtClean="0">
                        <a:latin typeface="Cambria Math" panose="02040503050406030204" pitchFamily="18" charset="0"/>
                      </a:rPr>
                      <m:t>𝑄</m:t>
                    </m:r>
                  </m:oMath>
                </a14:m>
                <a:r>
                  <a:rPr lang="en-US" dirty="0"/>
                  <a:t>, a </a:t>
                </a:r>
                <a:r>
                  <a:rPr lang="en-US" b="1" dirty="0"/>
                  <a:t>greedy policy</a:t>
                </a:r>
                <a:r>
                  <a:rPr lang="en-US" dirty="0"/>
                  <a:t> is: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𝜋</m:t>
                      </m:r>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b="0" i="1" smtClean="0">
                              <a:latin typeface="Cambria Math" panose="02040503050406030204" pitchFamily="18" charset="0"/>
                            </a:rPr>
                            <m:t> </m:t>
                          </m:r>
                        </m:sub>
                      </m:sSub>
                      <m:r>
                        <a:rPr lang="en-US" b="0" i="1" smtClean="0">
                          <a:latin typeface="Cambria Math" panose="02040503050406030204" pitchFamily="18" charset="0"/>
                        </a:rPr>
                        <m:t>𝑄</m:t>
                      </m:r>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a:p>
                <a:pPr marL="0" indent="0">
                  <a:buNone/>
                </a:pPr>
                <a:endParaRPr lang="en-US" dirty="0"/>
              </a:p>
              <a:p>
                <a:pPr marL="0" indent="0">
                  <a:buNone/>
                </a:pPr>
                <a:r>
                  <a:rPr lang="en-US" dirty="0"/>
                  <a:t>If we have an optimal action-value function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𝑄</m:t>
                        </m:r>
                      </m:e>
                      <m:sup>
                        <m:r>
                          <a:rPr lang="en-US" b="0" i="1" smtClean="0">
                            <a:latin typeface="Cambria Math" panose="02040503050406030204" pitchFamily="18" charset="0"/>
                          </a:rPr>
                          <m:t>∗</m:t>
                        </m:r>
                      </m:sup>
                    </m:sSup>
                  </m:oMath>
                </a14:m>
                <a:r>
                  <a:rPr lang="en-US" dirty="0"/>
                  <a:t>, the greedy policy is an optimal policy:</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i="1">
                              <a:latin typeface="Cambria Math" panose="02040503050406030204" pitchFamily="18" charset="0"/>
                            </a:rPr>
                            <m:t>𝜋</m:t>
                          </m:r>
                        </m:e>
                        <m:sup>
                          <m:r>
                            <a:rPr lang="en-US" b="0" i="1" smtClean="0">
                              <a:latin typeface="Cambria Math" panose="02040503050406030204" pitchFamily="18" charset="0"/>
                            </a:rPr>
                            <m:t>∗</m:t>
                          </m:r>
                        </m:sup>
                      </m:sSup>
                      <m:d>
                        <m:dPr>
                          <m:ctrlPr>
                            <a:rPr lang="en-US" i="1">
                              <a:latin typeface="Cambria Math" panose="02040503050406030204" pitchFamily="18" charset="0"/>
                            </a:rPr>
                          </m:ctrlPr>
                        </m:dPr>
                        <m:e>
                          <m:r>
                            <a:rPr lang="en-US" i="1">
                              <a:latin typeface="Cambria Math" panose="02040503050406030204" pitchFamily="18" charset="0"/>
                            </a:rPr>
                            <m:t>𝑠</m:t>
                          </m:r>
                        </m:e>
                      </m:d>
                      <m:r>
                        <a:rPr lang="en-US" i="1">
                          <a:latin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argmax</m:t>
                          </m:r>
                        </m:e>
                        <m:sub>
                          <m:r>
                            <a:rPr lang="en-US" i="1">
                              <a:latin typeface="Cambria Math" panose="02040503050406030204" pitchFamily="18" charset="0"/>
                            </a:rPr>
                            <m:t>𝑎</m:t>
                          </m:r>
                          <m:r>
                            <a:rPr lang="en-US" i="1">
                              <a:latin typeface="Cambria Math" panose="02040503050406030204" pitchFamily="18" charset="0"/>
                            </a:rPr>
                            <m:t> </m:t>
                          </m:r>
                        </m:sub>
                      </m:sSub>
                      <m:sSup>
                        <m:sSupPr>
                          <m:ctrlPr>
                            <a:rPr lang="en-US" b="0" i="1" smtClean="0">
                              <a:latin typeface="Cambria Math" panose="02040503050406030204" pitchFamily="18" charset="0"/>
                            </a:rPr>
                          </m:ctrlPr>
                        </m:sSupPr>
                        <m:e>
                          <m:r>
                            <a:rPr lang="en-US" i="1">
                              <a:latin typeface="Cambria Math" panose="02040503050406030204" pitchFamily="18" charset="0"/>
                            </a:rPr>
                            <m:t>𝑄</m:t>
                          </m:r>
                        </m:e>
                        <m:sup>
                          <m:r>
                            <a:rPr lang="en-US" b="0" i="1" smtClean="0">
                              <a:latin typeface="Cambria Math" panose="02040503050406030204" pitchFamily="18" charset="0"/>
                            </a:rPr>
                            <m:t>∗</m:t>
                          </m:r>
                        </m:sup>
                      </m:sSup>
                      <m:r>
                        <a:rPr lang="en-US" i="1">
                          <a:latin typeface="Cambria Math" panose="02040503050406030204" pitchFamily="18" charset="0"/>
                        </a:rPr>
                        <m:t>(</m:t>
                      </m:r>
                      <m:r>
                        <a:rPr lang="en-US" i="1">
                          <a:latin typeface="Cambria Math" panose="02040503050406030204" pitchFamily="18" charset="0"/>
                        </a:rPr>
                        <m:t>𝑠</m:t>
                      </m:r>
                      <m:r>
                        <a:rPr lang="en-US" i="1">
                          <a:latin typeface="Cambria Math" panose="02040503050406030204" pitchFamily="18" charset="0"/>
                        </a:rPr>
                        <m:t>, </m:t>
                      </m:r>
                      <m:r>
                        <a:rPr lang="en-US" i="1">
                          <a:latin typeface="Cambria Math" panose="02040503050406030204" pitchFamily="18" charset="0"/>
                        </a:rPr>
                        <m:t>𝑎</m:t>
                      </m:r>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60EF773-70D8-BF4E-86CC-778EF5DCF480}"/>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ular Callout 4">
                <a:extLst>
                  <a:ext uri="{FF2B5EF4-FFF2-40B4-BE49-F238E27FC236}">
                    <a16:creationId xmlns:a16="http://schemas.microsoft.com/office/drawing/2014/main" id="{E0221A00-7517-E244-A03E-CDC781B2798D}"/>
                  </a:ext>
                </a:extLst>
              </p:cNvPr>
              <p:cNvSpPr/>
              <p:nvPr/>
            </p:nvSpPr>
            <p:spPr>
              <a:xfrm>
                <a:off x="3880342" y="5695864"/>
                <a:ext cx="4730258" cy="660486"/>
              </a:xfrm>
              <a:prstGeom prst="wedgeRectCallout">
                <a:avLst>
                  <a:gd name="adj1" fmla="val 14836"/>
                  <a:gd name="adj2" fmla="val -67239"/>
                </a:avLst>
              </a:prstGeom>
            </p:spPr>
            <p:style>
              <a:lnRef idx="1">
                <a:schemeClr val="accent4"/>
              </a:lnRef>
              <a:fillRef idx="2">
                <a:schemeClr val="accent4"/>
              </a:fillRef>
              <a:effectRef idx="1">
                <a:schemeClr val="accent4"/>
              </a:effectRef>
              <a:fontRef idx="minor">
                <a:schemeClr val="dk1"/>
              </a:fontRef>
            </p:style>
            <p:txBody>
              <a:bodyPr rtlCol="0" anchor="ctr"/>
              <a:lstStyle/>
              <a:p>
                <a:pPr lvl="0" algn="ctr">
                  <a:defRPr/>
                </a:pPr>
                <a:r>
                  <a:rPr lang="en-US" sz="2000" dirty="0">
                    <a:solidFill>
                      <a:prstClr val="black"/>
                    </a:solidFill>
                    <a:latin typeface="Lato" panose="020F0502020204030203" pitchFamily="34" charset="77"/>
                  </a:rPr>
                  <a:t>So, how can we directly compute </a:t>
                </a:r>
                <a14:m>
                  <m:oMath xmlns:m="http://schemas.openxmlformats.org/officeDocument/2006/math">
                    <m:sSup>
                      <m:sSupPr>
                        <m:ctrlPr>
                          <a:rPr lang="en-US" sz="2000" b="0" i="1" smtClean="0">
                            <a:solidFill>
                              <a:prstClr val="black"/>
                            </a:solidFill>
                            <a:latin typeface="Cambria Math" panose="02040503050406030204" pitchFamily="18" charset="0"/>
                          </a:rPr>
                        </m:ctrlPr>
                      </m:sSupPr>
                      <m:e>
                        <m:r>
                          <a:rPr lang="en-US" sz="2000" b="0" i="1" smtClean="0">
                            <a:solidFill>
                              <a:prstClr val="black"/>
                            </a:solidFill>
                            <a:latin typeface="Cambria Math" panose="02040503050406030204" pitchFamily="18" charset="0"/>
                          </a:rPr>
                          <m:t>𝑉</m:t>
                        </m:r>
                      </m:e>
                      <m:sup>
                        <m:r>
                          <a:rPr lang="en-US" sz="2000" b="0" i="1" smtClean="0">
                            <a:solidFill>
                              <a:prstClr val="black"/>
                            </a:solidFill>
                            <a:latin typeface="Cambria Math" panose="02040503050406030204" pitchFamily="18" charset="0"/>
                          </a:rPr>
                          <m:t>∗</m:t>
                        </m:r>
                      </m:sup>
                    </m:sSup>
                  </m:oMath>
                </a14:m>
                <a:r>
                  <a:rPr kumimoji="0" lang="en-US" sz="2000" b="0" i="0" u="none" strike="noStrike" kern="1200" cap="none" spc="0" normalizeH="0" baseline="0" noProof="0" dirty="0">
                    <a:ln>
                      <a:noFill/>
                    </a:ln>
                    <a:solidFill>
                      <a:prstClr val="black"/>
                    </a:solidFill>
                    <a:effectLst/>
                    <a:uLnTx/>
                    <a:uFillTx/>
                    <a:latin typeface="Lato" panose="020F0502020204030203" pitchFamily="34" charset="77"/>
                  </a:rPr>
                  <a:t> / </a:t>
                </a:r>
                <a14:m>
                  <m:oMath xmlns:m="http://schemas.openxmlformats.org/officeDocument/2006/math">
                    <m:sSup>
                      <m:sSupPr>
                        <m:ctrlPr>
                          <a:rPr lang="en-US" sz="2000" i="1">
                            <a:solidFill>
                              <a:prstClr val="black"/>
                            </a:solidFill>
                            <a:latin typeface="Cambria Math" panose="02040503050406030204" pitchFamily="18" charset="0"/>
                          </a:rPr>
                        </m:ctrlPr>
                      </m:sSupPr>
                      <m:e>
                        <m:r>
                          <a:rPr lang="en-US" sz="2000" b="0" i="1" smtClean="0">
                            <a:solidFill>
                              <a:prstClr val="black"/>
                            </a:solidFill>
                            <a:latin typeface="Cambria Math" panose="02040503050406030204" pitchFamily="18" charset="0"/>
                          </a:rPr>
                          <m:t>𝑄</m:t>
                        </m:r>
                      </m:e>
                      <m:sup>
                        <m:r>
                          <a:rPr lang="en-US" sz="2000" i="1">
                            <a:solidFill>
                              <a:prstClr val="black"/>
                            </a:solidFill>
                            <a:latin typeface="Cambria Math" panose="02040503050406030204" pitchFamily="18" charset="0"/>
                          </a:rPr>
                          <m:t>∗</m:t>
                        </m:r>
                      </m:sup>
                    </m:sSup>
                  </m:oMath>
                </a14:m>
                <a:r>
                  <a:rPr kumimoji="0" lang="en-US" sz="2000" b="0" i="0" u="none" strike="noStrike" kern="1200" cap="none" spc="0" normalizeH="0" baseline="0" noProof="0" dirty="0">
                    <a:ln>
                      <a:noFill/>
                    </a:ln>
                    <a:solidFill>
                      <a:prstClr val="black"/>
                    </a:solidFill>
                    <a:effectLst/>
                    <a:uLnTx/>
                    <a:uFillTx/>
                    <a:latin typeface="Lato" panose="020F0502020204030203" pitchFamily="34" charset="77"/>
                  </a:rPr>
                  <a:t>?</a:t>
                </a:r>
              </a:p>
            </p:txBody>
          </p:sp>
        </mc:Choice>
        <mc:Fallback xmlns="">
          <p:sp>
            <p:nvSpPr>
              <p:cNvPr id="5" name="Rectangular Callout 4">
                <a:extLst>
                  <a:ext uri="{FF2B5EF4-FFF2-40B4-BE49-F238E27FC236}">
                    <a16:creationId xmlns:a16="http://schemas.microsoft.com/office/drawing/2014/main" id="{E0221A00-7517-E244-A03E-CDC781B2798D}"/>
                  </a:ext>
                </a:extLst>
              </p:cNvPr>
              <p:cNvSpPr>
                <a:spLocks noRot="1" noChangeAspect="1" noMove="1" noResize="1" noEditPoints="1" noAdjustHandles="1" noChangeArrowheads="1" noChangeShapeType="1" noTextEdit="1"/>
              </p:cNvSpPr>
              <p:nvPr/>
            </p:nvSpPr>
            <p:spPr>
              <a:xfrm>
                <a:off x="3880342" y="5695864"/>
                <a:ext cx="4730258" cy="660486"/>
              </a:xfrm>
              <a:prstGeom prst="wedgeRectCallout">
                <a:avLst>
                  <a:gd name="adj1" fmla="val 14836"/>
                  <a:gd name="adj2" fmla="val -67239"/>
                </a:avLst>
              </a:prstGeom>
              <a:blipFill>
                <a:blip r:embed="rId3"/>
                <a:stretch>
                  <a:fillRect l="-802" r="-802"/>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DCD6947D-5E76-5E1E-3D5C-2A9D71E5CDC8}"/>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DA8A0FD9-5FDE-ED81-4F98-EAF6E1B8CD66}"/>
              </a:ext>
            </a:extLst>
          </p:cNvPr>
          <p:cNvSpPr>
            <a:spLocks noGrp="1"/>
          </p:cNvSpPr>
          <p:nvPr>
            <p:ph type="sldNum" sz="quarter" idx="12"/>
          </p:nvPr>
        </p:nvSpPr>
        <p:spPr/>
        <p:txBody>
          <a:bodyPr/>
          <a:lstStyle/>
          <a:p>
            <a:fld id="{A2060099-932A-9345-A983-616282D95534}" type="slidenum">
              <a:rPr lang="en-US" smtClean="0"/>
              <a:t>70</a:t>
            </a:fld>
            <a:endParaRPr lang="en-US"/>
          </a:p>
        </p:txBody>
      </p:sp>
    </p:spTree>
    <p:extLst>
      <p:ext uri="{BB962C8B-B14F-4D97-AF65-F5344CB8AC3E}">
        <p14:creationId xmlns:p14="http://schemas.microsoft.com/office/powerpoint/2010/main" val="345513164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1192E2-B12F-5445-A661-AED8BB451AAD}"/>
                  </a:ext>
                </a:extLst>
              </p:cNvPr>
              <p:cNvSpPr>
                <a:spLocks noGrp="1"/>
              </p:cNvSpPr>
              <p:nvPr>
                <p:ph idx="1"/>
              </p:nvPr>
            </p:nvSpPr>
            <p:spPr>
              <a:xfrm>
                <a:off x="1512176" y="2087225"/>
                <a:ext cx="9398840" cy="2049807"/>
              </a:xfrm>
              <a:ln w="12700">
                <a:solidFill>
                  <a:schemeClr val="tx1"/>
                </a:solidFill>
              </a:ln>
            </p:spPr>
            <p:txBody>
              <a:bodyPr>
                <a:normAutofit/>
              </a:bodyPr>
              <a:lstStyle/>
              <a:p>
                <a:pPr marL="0" indent="0">
                  <a:buNone/>
                </a:pPr>
                <a14:m>
                  <m:oMathPara xmlns:m="http://schemas.openxmlformats.org/officeDocument/2006/math">
                    <m:oMathParaPr>
                      <m:jc m:val="left"/>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𝑉</m:t>
                          </m:r>
                        </m:e>
                        <m:sub>
                          <m:r>
                            <a:rPr lang="en-US" sz="3200" b="0" i="1" smtClean="0">
                              <a:latin typeface="Cambria Math" panose="02040503050406030204" pitchFamily="18" charset="0"/>
                            </a:rPr>
                            <m:t>𝑡</m:t>
                          </m:r>
                        </m:sub>
                        <m:sup>
                          <m:r>
                            <a:rPr lang="en-US" sz="3200" b="0" i="1" smtClean="0">
                              <a:solidFill>
                                <a:schemeClr val="accent1"/>
                              </a:solidFill>
                              <a:latin typeface="Cambria Math" panose="02040503050406030204" pitchFamily="18" charset="0"/>
                            </a:rPr>
                            <m:t>∗</m:t>
                          </m:r>
                        </m:sup>
                      </m:sSubSup>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r>
                        <a:rPr lang="en-US" sz="3200" b="0" i="1" smtClean="0">
                          <a:latin typeface="Cambria Math" panose="02040503050406030204" pitchFamily="18" charset="0"/>
                        </a:rPr>
                        <m:t>=</m:t>
                      </m:r>
                      <m:func>
                        <m:funcPr>
                          <m:ctrlPr>
                            <a:rPr lang="en-US" sz="3200" b="0" i="1" smtClean="0">
                              <a:latin typeface="Cambria Math" panose="02040503050406030204" pitchFamily="18" charset="0"/>
                            </a:rPr>
                          </m:ctrlPr>
                        </m:funcPr>
                        <m:fName>
                          <m:limLow>
                            <m:limLowPr>
                              <m:ctrlPr>
                                <a:rPr lang="en-US" sz="3200" b="0" i="1" smtClean="0">
                                  <a:solidFill>
                                    <a:schemeClr val="accent1"/>
                                  </a:solidFill>
                                  <a:latin typeface="Cambria Math" panose="02040503050406030204" pitchFamily="18" charset="0"/>
                                </a:rPr>
                              </m:ctrlPr>
                            </m:limLowPr>
                            <m:e>
                              <m:r>
                                <m:rPr>
                                  <m:sty m:val="p"/>
                                </m:rPr>
                                <a:rPr lang="en-US" sz="3200" b="0" i="0" smtClean="0">
                                  <a:solidFill>
                                    <a:schemeClr val="accent1"/>
                                  </a:solidFill>
                                  <a:latin typeface="Cambria Math" panose="02040503050406030204" pitchFamily="18" charset="0"/>
                                </a:rPr>
                                <m:t>max</m:t>
                              </m:r>
                            </m:e>
                            <m:lim>
                              <m:r>
                                <a:rPr lang="en-US" sz="3200" b="0" i="1" smtClean="0">
                                  <a:solidFill>
                                    <a:schemeClr val="accent1"/>
                                  </a:solidFill>
                                  <a:latin typeface="Cambria Math" panose="02040503050406030204" pitchFamily="18" charset="0"/>
                                </a:rPr>
                                <m:t>𝑎</m:t>
                              </m:r>
                            </m:lim>
                          </m:limLow>
                        </m:fName>
                        <m:e>
                          <m:nary>
                            <m:naryPr>
                              <m:chr m:val="∑"/>
                              <m:supHide m:val="on"/>
                              <m:ctrlPr>
                                <a:rPr lang="en-US" sz="3200" i="1">
                                  <a:latin typeface="Cambria Math" panose="02040503050406030204" pitchFamily="18" charset="0"/>
                                </a:rPr>
                              </m:ctrlPr>
                            </m:naryPr>
                            <m:sub>
                              <m:sSup>
                                <m:sSupPr>
                                  <m:ctrlPr>
                                    <a:rPr lang="en-US" sz="3200" i="1">
                                      <a:latin typeface="Cambria Math" panose="02040503050406030204" pitchFamily="18" charset="0"/>
                                    </a:rPr>
                                  </m:ctrlPr>
                                </m:sSupPr>
                                <m:e>
                                  <m:r>
                                    <m:rPr>
                                      <m:brk m:alnAt="7"/>
                                    </m:rPr>
                                    <a:rPr lang="en-US" sz="3200" i="1">
                                      <a:latin typeface="Cambria Math" panose="02040503050406030204" pitchFamily="18" charset="0"/>
                                    </a:rPr>
                                    <m:t>𝑠</m:t>
                                  </m:r>
                                </m:e>
                                <m:sup>
                                  <m:r>
                                    <a:rPr lang="en-US" sz="3200" i="1">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i="1">
                                  <a:latin typeface="Cambria Math" panose="02040503050406030204" pitchFamily="18" charset="0"/>
                                </a:rPr>
                                <m:t>,</m:t>
                              </m:r>
                              <m:r>
                                <a:rPr lang="en-US" sz="3200" i="1">
                                  <a:solidFill>
                                    <a:schemeClr val="accent1"/>
                                  </a:solidFill>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i="1">
                                      <a:solidFill>
                                        <a:schemeClr val="accent1"/>
                                      </a:solidFill>
                                      <a:latin typeface="Cambria Math" panose="02040503050406030204" pitchFamily="18" charset="0"/>
                                    </a:rPr>
                                    <m:t>𝑎</m:t>
                                  </m:r>
                                  <m:r>
                                    <a:rPr lang="en-US" sz="3200" i="1">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i="1">
                                      <a:latin typeface="Cambria Math" panose="02040503050406030204" pitchFamily="18" charset="0"/>
                                    </a:rPr>
                                    <m:t>𝑡</m:t>
                                  </m:r>
                                  <m:r>
                                    <a:rPr lang="en-US" sz="3200" i="1">
                                      <a:latin typeface="Cambria Math" panose="02040503050406030204" pitchFamily="18" charset="0"/>
                                    </a:rPr>
                                    <m:t>+1</m:t>
                                  </m:r>
                                </m:sub>
                                <m:sup>
                                  <m:r>
                                    <a:rPr lang="en-US" sz="3200" i="1">
                                      <a:solidFill>
                                        <a:schemeClr val="accent1"/>
                                      </a:solidFill>
                                      <a:latin typeface="Cambria Math" panose="02040503050406030204" pitchFamily="18" charset="0"/>
                                    </a:rPr>
                                    <m:t>∗</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e>
                      </m:func>
                    </m:oMath>
                  </m:oMathPara>
                </a14:m>
                <a:endParaRPr lang="en-US" sz="3200" dirty="0"/>
              </a:p>
              <a:p>
                <a:pPr marL="0" indent="0">
                  <a:buNone/>
                </a:pPr>
                <a14:m>
                  <m:oMathPara xmlns:m="http://schemas.openxmlformats.org/officeDocument/2006/math">
                    <m:oMathParaPr>
                      <m:jc m:val="left"/>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b="0" i="1" smtClean="0">
                              <a:latin typeface="Cambria Math" panose="02040503050406030204" pitchFamily="18" charset="0"/>
                            </a:rPr>
                            <m:t>𝐻</m:t>
                          </m:r>
                        </m:sub>
                        <m:sup>
                          <m:r>
                            <a:rPr lang="en-US" sz="3200" b="0" i="1" smtClean="0">
                              <a:solidFill>
                                <a:schemeClr val="accent1"/>
                              </a:solidFill>
                              <a:latin typeface="Cambria Math" panose="02040503050406030204" pitchFamily="18" charset="0"/>
                            </a:rPr>
                            <m:t>∗</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r>
                        <a:rPr lang="en-US" sz="3200" b="0" i="1" smtClean="0">
                          <a:latin typeface="Cambria Math" panose="02040503050406030204" pitchFamily="18" charset="0"/>
                        </a:rPr>
                        <m:t>0</m:t>
                      </m:r>
                    </m:oMath>
                  </m:oMathPara>
                </a14:m>
                <a:endParaRPr lang="en-US" sz="3200" dirty="0"/>
              </a:p>
            </p:txBody>
          </p:sp>
        </mc:Choice>
        <mc:Fallback xmlns="">
          <p:sp>
            <p:nvSpPr>
              <p:cNvPr id="3" name="Content Placeholder 2">
                <a:extLst>
                  <a:ext uri="{FF2B5EF4-FFF2-40B4-BE49-F238E27FC236}">
                    <a16:creationId xmlns:a16="http://schemas.microsoft.com/office/drawing/2014/main" id="{071192E2-B12F-5445-A661-AED8BB451AAD}"/>
                  </a:ext>
                </a:extLst>
              </p:cNvPr>
              <p:cNvSpPr>
                <a:spLocks noGrp="1" noRot="1" noChangeAspect="1" noMove="1" noResize="1" noEditPoints="1" noAdjustHandles="1" noChangeArrowheads="1" noChangeShapeType="1" noTextEdit="1"/>
              </p:cNvSpPr>
              <p:nvPr>
                <p:ph idx="1"/>
              </p:nvPr>
            </p:nvSpPr>
            <p:spPr>
              <a:xfrm>
                <a:off x="1512176" y="2087225"/>
                <a:ext cx="9398840" cy="2049807"/>
              </a:xfrm>
              <a:blipFill>
                <a:blip r:embed="rId2"/>
                <a:stretch>
                  <a:fillRect l="-404" t="-87195" b="-74390"/>
                </a:stretch>
              </a:blipFill>
              <a:ln w="12700">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B428535-60CC-CD46-8233-948569AA9D50}"/>
              </a:ext>
            </a:extLst>
          </p:cNvPr>
          <p:cNvSpPr txBox="1"/>
          <p:nvPr/>
        </p:nvSpPr>
        <p:spPr>
          <a:xfrm>
            <a:off x="1512176" y="1703448"/>
            <a:ext cx="1633781" cy="369332"/>
          </a:xfrm>
          <a:prstGeom prst="rect">
            <a:avLst/>
          </a:prstGeom>
          <a:noFill/>
        </p:spPr>
        <p:txBody>
          <a:bodyPr wrap="none" rtlCol="0">
            <a:spAutoFit/>
          </a:bodyPr>
          <a:lstStyle/>
          <a:p>
            <a:r>
              <a:rPr lang="en-US" dirty="0">
                <a:latin typeface="Lato" panose="020F0502020204030203" pitchFamily="34" charset="77"/>
              </a:rPr>
              <a:t>Finite Horizon</a:t>
            </a:r>
          </a:p>
        </p:txBody>
      </p:sp>
      <p:sp>
        <p:nvSpPr>
          <p:cNvPr id="6" name="Footer Placeholder 5">
            <a:extLst>
              <a:ext uri="{FF2B5EF4-FFF2-40B4-BE49-F238E27FC236}">
                <a16:creationId xmlns:a16="http://schemas.microsoft.com/office/drawing/2014/main" id="{35EB5BDE-A698-1EB3-0013-099AECC3A7CB}"/>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A17E9517-DBAF-A486-156A-6D00FBFAD0DB}"/>
              </a:ext>
            </a:extLst>
          </p:cNvPr>
          <p:cNvSpPr>
            <a:spLocks noGrp="1"/>
          </p:cNvSpPr>
          <p:nvPr>
            <p:ph type="sldNum" sz="quarter" idx="12"/>
          </p:nvPr>
        </p:nvSpPr>
        <p:spPr/>
        <p:txBody>
          <a:bodyPr/>
          <a:lstStyle/>
          <a:p>
            <a:fld id="{A2060099-932A-9345-A983-616282D95534}" type="slidenum">
              <a:rPr lang="en-US" smtClean="0"/>
              <a:t>71</a:t>
            </a:fld>
            <a:endParaRPr lang="en-US"/>
          </a:p>
        </p:txBody>
      </p:sp>
    </p:spTree>
    <p:extLst>
      <p:ext uri="{BB962C8B-B14F-4D97-AF65-F5344CB8AC3E}">
        <p14:creationId xmlns:p14="http://schemas.microsoft.com/office/powerpoint/2010/main" val="2395278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1192E2-B12F-5445-A661-AED8BB451AAD}"/>
                  </a:ext>
                </a:extLst>
              </p:cNvPr>
              <p:cNvSpPr>
                <a:spLocks noGrp="1"/>
              </p:cNvSpPr>
              <p:nvPr>
                <p:ph idx="1"/>
              </p:nvPr>
            </p:nvSpPr>
            <p:spPr>
              <a:xfrm>
                <a:off x="1512176" y="2087225"/>
                <a:ext cx="9398840" cy="2049807"/>
              </a:xfrm>
              <a:ln w="12700">
                <a:solidFill>
                  <a:schemeClr val="tx1"/>
                </a:solidFill>
              </a:ln>
            </p:spPr>
            <p:txBody>
              <a:bodyPr>
                <a:normAutofit/>
              </a:bodyPr>
              <a:lstStyle/>
              <a:p>
                <a:pPr marL="0" indent="0">
                  <a:buNone/>
                </a:pPr>
                <a14:m>
                  <m:oMathPara xmlns:m="http://schemas.openxmlformats.org/officeDocument/2006/math">
                    <m:oMathParaPr>
                      <m:jc m:val="left"/>
                    </m:oMathParaPr>
                    <m:oMath xmlns:m="http://schemas.openxmlformats.org/officeDocument/2006/math">
                      <m:sSubSup>
                        <m:sSubSupPr>
                          <m:ctrlPr>
                            <a:rPr lang="en-US" sz="3200" b="0" i="1" smtClean="0">
                              <a:latin typeface="Cambria Math" panose="02040503050406030204" pitchFamily="18" charset="0"/>
                            </a:rPr>
                          </m:ctrlPr>
                        </m:sSubSupPr>
                        <m:e>
                          <m:r>
                            <a:rPr lang="en-US" sz="3200" b="0" i="1" smtClean="0">
                              <a:latin typeface="Cambria Math" panose="02040503050406030204" pitchFamily="18" charset="0"/>
                            </a:rPr>
                            <m:t>𝑉</m:t>
                          </m:r>
                        </m:e>
                        <m:sub>
                          <m:r>
                            <a:rPr lang="en-US" sz="3200" b="0" i="1" smtClean="0">
                              <a:latin typeface="Cambria Math" panose="02040503050406030204" pitchFamily="18" charset="0"/>
                            </a:rPr>
                            <m:t>𝑡</m:t>
                          </m:r>
                        </m:sub>
                        <m:sup>
                          <m:r>
                            <a:rPr lang="en-US" sz="3200" b="0" i="1" smtClean="0">
                              <a:solidFill>
                                <a:schemeClr val="accent1"/>
                              </a:solidFill>
                              <a:latin typeface="Cambria Math" panose="02040503050406030204" pitchFamily="18" charset="0"/>
                            </a:rPr>
                            <m:t>∗</m:t>
                          </m:r>
                        </m:sup>
                      </m:sSubSup>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𝑠</m:t>
                          </m:r>
                        </m:e>
                      </m:d>
                      <m:r>
                        <a:rPr lang="en-US" sz="3200" b="0" i="1" smtClean="0">
                          <a:latin typeface="Cambria Math" panose="02040503050406030204" pitchFamily="18" charset="0"/>
                        </a:rPr>
                        <m:t>=</m:t>
                      </m:r>
                      <m:func>
                        <m:funcPr>
                          <m:ctrlPr>
                            <a:rPr lang="en-US" sz="3200" b="0" i="1" smtClean="0">
                              <a:latin typeface="Cambria Math" panose="02040503050406030204" pitchFamily="18" charset="0"/>
                            </a:rPr>
                          </m:ctrlPr>
                        </m:funcPr>
                        <m:fName>
                          <m:limLow>
                            <m:limLowPr>
                              <m:ctrlPr>
                                <a:rPr lang="en-US" sz="3200" b="0" i="1" smtClean="0">
                                  <a:solidFill>
                                    <a:schemeClr val="accent1"/>
                                  </a:solidFill>
                                  <a:latin typeface="Cambria Math" panose="02040503050406030204" pitchFamily="18" charset="0"/>
                                </a:rPr>
                              </m:ctrlPr>
                            </m:limLowPr>
                            <m:e>
                              <m:r>
                                <m:rPr>
                                  <m:sty m:val="p"/>
                                </m:rPr>
                                <a:rPr lang="en-US" sz="3200" b="0" i="0" smtClean="0">
                                  <a:solidFill>
                                    <a:schemeClr val="accent1"/>
                                  </a:solidFill>
                                  <a:latin typeface="Cambria Math" panose="02040503050406030204" pitchFamily="18" charset="0"/>
                                </a:rPr>
                                <m:t>max</m:t>
                              </m:r>
                            </m:e>
                            <m:lim>
                              <m:r>
                                <a:rPr lang="en-US" sz="3200" b="0" i="1" smtClean="0">
                                  <a:solidFill>
                                    <a:schemeClr val="accent1"/>
                                  </a:solidFill>
                                  <a:latin typeface="Cambria Math" panose="02040503050406030204" pitchFamily="18" charset="0"/>
                                </a:rPr>
                                <m:t>𝑎</m:t>
                              </m:r>
                            </m:lim>
                          </m:limLow>
                        </m:fName>
                        <m:e>
                          <m:nary>
                            <m:naryPr>
                              <m:chr m:val="∑"/>
                              <m:supHide m:val="on"/>
                              <m:ctrlPr>
                                <a:rPr lang="en-US" sz="3200" i="1">
                                  <a:latin typeface="Cambria Math" panose="02040503050406030204" pitchFamily="18" charset="0"/>
                                </a:rPr>
                              </m:ctrlPr>
                            </m:naryPr>
                            <m:sub>
                              <m:sSup>
                                <m:sSupPr>
                                  <m:ctrlPr>
                                    <a:rPr lang="en-US" sz="3200" i="1">
                                      <a:latin typeface="Cambria Math" panose="02040503050406030204" pitchFamily="18" charset="0"/>
                                    </a:rPr>
                                  </m:ctrlPr>
                                </m:sSupPr>
                                <m:e>
                                  <m:r>
                                    <m:rPr>
                                      <m:brk m:alnAt="7"/>
                                    </m:rPr>
                                    <a:rPr lang="en-US" sz="3200" i="1">
                                      <a:latin typeface="Cambria Math" panose="02040503050406030204" pitchFamily="18" charset="0"/>
                                    </a:rPr>
                                    <m:t>𝑠</m:t>
                                  </m:r>
                                </m:e>
                                <m:sup>
                                  <m:r>
                                    <a:rPr lang="en-US" sz="3200" i="1">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i="1">
                                  <a:latin typeface="Cambria Math" panose="02040503050406030204" pitchFamily="18" charset="0"/>
                                </a:rPr>
                                <m:t>,</m:t>
                              </m:r>
                              <m:r>
                                <a:rPr lang="en-US" sz="3200" i="1">
                                  <a:solidFill>
                                    <a:schemeClr val="accent1"/>
                                  </a:solidFill>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i="1">
                                      <a:solidFill>
                                        <a:schemeClr val="accent1"/>
                                      </a:solidFill>
                                      <a:latin typeface="Cambria Math" panose="02040503050406030204" pitchFamily="18" charset="0"/>
                                    </a:rPr>
                                    <m:t>𝑎</m:t>
                                  </m:r>
                                  <m:r>
                                    <a:rPr lang="en-US" sz="3200" i="1">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i="1">
                                      <a:latin typeface="Cambria Math" panose="02040503050406030204" pitchFamily="18" charset="0"/>
                                    </a:rPr>
                                    <m:t>𝑡</m:t>
                                  </m:r>
                                  <m:r>
                                    <a:rPr lang="en-US" sz="3200" i="1">
                                      <a:latin typeface="Cambria Math" panose="02040503050406030204" pitchFamily="18" charset="0"/>
                                    </a:rPr>
                                    <m:t>+1</m:t>
                                  </m:r>
                                </m:sub>
                                <m:sup>
                                  <m:r>
                                    <a:rPr lang="en-US" sz="3200" i="1">
                                      <a:solidFill>
                                        <a:schemeClr val="accent1"/>
                                      </a:solidFill>
                                      <a:latin typeface="Cambria Math" panose="02040503050406030204" pitchFamily="18" charset="0"/>
                                    </a:rPr>
                                    <m:t>∗</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e>
                      </m:func>
                    </m:oMath>
                  </m:oMathPara>
                </a14:m>
                <a:endParaRPr lang="en-US" sz="3200" dirty="0"/>
              </a:p>
              <a:p>
                <a:pPr marL="0" indent="0">
                  <a:buNone/>
                </a:pPr>
                <a14:m>
                  <m:oMathPara xmlns:m="http://schemas.openxmlformats.org/officeDocument/2006/math">
                    <m:oMathParaPr>
                      <m:jc m:val="left"/>
                    </m:oMathParaPr>
                    <m:oMath xmlns:m="http://schemas.openxmlformats.org/officeDocument/2006/math">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r>
                            <a:rPr lang="en-US" sz="3200" b="0" i="1" smtClean="0">
                              <a:latin typeface="Cambria Math" panose="02040503050406030204" pitchFamily="18" charset="0"/>
                            </a:rPr>
                            <m:t>𝐻</m:t>
                          </m:r>
                        </m:sub>
                        <m:sup>
                          <m:r>
                            <a:rPr lang="en-US" sz="3200" b="0" i="1" smtClean="0">
                              <a:solidFill>
                                <a:schemeClr val="accent1"/>
                              </a:solidFill>
                              <a:latin typeface="Cambria Math" panose="02040503050406030204" pitchFamily="18" charset="0"/>
                            </a:rPr>
                            <m:t>∗</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r>
                        <a:rPr lang="en-US" sz="3200" b="0" i="1" smtClean="0">
                          <a:latin typeface="Cambria Math" panose="02040503050406030204" pitchFamily="18" charset="0"/>
                        </a:rPr>
                        <m:t>0</m:t>
                      </m:r>
                    </m:oMath>
                  </m:oMathPara>
                </a14:m>
                <a:endParaRPr lang="en-US" sz="3200" dirty="0"/>
              </a:p>
            </p:txBody>
          </p:sp>
        </mc:Choice>
        <mc:Fallback xmlns="">
          <p:sp>
            <p:nvSpPr>
              <p:cNvPr id="3" name="Content Placeholder 2">
                <a:extLst>
                  <a:ext uri="{FF2B5EF4-FFF2-40B4-BE49-F238E27FC236}">
                    <a16:creationId xmlns:a16="http://schemas.microsoft.com/office/drawing/2014/main" id="{071192E2-B12F-5445-A661-AED8BB451AAD}"/>
                  </a:ext>
                </a:extLst>
              </p:cNvPr>
              <p:cNvSpPr>
                <a:spLocks noGrp="1" noRot="1" noChangeAspect="1" noMove="1" noResize="1" noEditPoints="1" noAdjustHandles="1" noChangeArrowheads="1" noChangeShapeType="1" noTextEdit="1"/>
              </p:cNvSpPr>
              <p:nvPr>
                <p:ph idx="1"/>
              </p:nvPr>
            </p:nvSpPr>
            <p:spPr>
              <a:xfrm>
                <a:off x="1512176" y="2087225"/>
                <a:ext cx="9398840" cy="2049807"/>
              </a:xfrm>
              <a:blipFill>
                <a:blip r:embed="rId2"/>
                <a:stretch>
                  <a:fillRect l="-404" t="-87195" b="-74390"/>
                </a:stretch>
              </a:blipFill>
              <a:ln w="12700">
                <a:solidFill>
                  <a:schemeClr val="tx1"/>
                </a:solidFill>
              </a:ln>
            </p:spPr>
            <p:txBody>
              <a:bodyPr/>
              <a:lstStyle/>
              <a:p>
                <a:r>
                  <a:rPr lang="en-US">
                    <a:noFill/>
                  </a:rPr>
                  <a:t> </a:t>
                </a:r>
              </a:p>
            </p:txBody>
          </p:sp>
        </mc:Fallback>
      </mc:AlternateContent>
      <p:sp>
        <p:nvSpPr>
          <p:cNvPr id="4" name="TextBox 3">
            <a:extLst>
              <a:ext uri="{FF2B5EF4-FFF2-40B4-BE49-F238E27FC236}">
                <a16:creationId xmlns:a16="http://schemas.microsoft.com/office/drawing/2014/main" id="{6B428535-60CC-CD46-8233-948569AA9D50}"/>
              </a:ext>
            </a:extLst>
          </p:cNvPr>
          <p:cNvSpPr txBox="1"/>
          <p:nvPr/>
        </p:nvSpPr>
        <p:spPr>
          <a:xfrm>
            <a:off x="1512176" y="1703448"/>
            <a:ext cx="1633781" cy="369332"/>
          </a:xfrm>
          <a:prstGeom prst="rect">
            <a:avLst/>
          </a:prstGeom>
          <a:noFill/>
        </p:spPr>
        <p:txBody>
          <a:bodyPr wrap="none" rtlCol="0">
            <a:spAutoFit/>
          </a:bodyPr>
          <a:lstStyle/>
          <a:p>
            <a:r>
              <a:rPr lang="en-US" dirty="0">
                <a:latin typeface="Lato" panose="020F0502020204030203" pitchFamily="34" charset="77"/>
              </a:rPr>
              <a:t>Finite Horizon</a:t>
            </a:r>
          </a:p>
        </p:txBody>
      </p:sp>
      <p:sp>
        <p:nvSpPr>
          <p:cNvPr id="5" name="Left Brace 4">
            <a:extLst>
              <a:ext uri="{FF2B5EF4-FFF2-40B4-BE49-F238E27FC236}">
                <a16:creationId xmlns:a16="http://schemas.microsoft.com/office/drawing/2014/main" id="{5B6EEEC6-7EB3-5443-88D8-58BA975BCF8F}"/>
              </a:ext>
            </a:extLst>
          </p:cNvPr>
          <p:cNvSpPr/>
          <p:nvPr/>
        </p:nvSpPr>
        <p:spPr>
          <a:xfrm rot="16200000">
            <a:off x="5801711" y="653058"/>
            <a:ext cx="588579" cy="796684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2924881-2A62-FE47-806F-D7D8F6C8734C}"/>
                  </a:ext>
                </a:extLst>
              </p:cNvPr>
              <p:cNvSpPr txBox="1"/>
              <p:nvPr/>
            </p:nvSpPr>
            <p:spPr>
              <a:xfrm>
                <a:off x="2878436" y="5134968"/>
                <a:ext cx="6235297" cy="830997"/>
              </a:xfrm>
              <a:prstGeom prst="rect">
                <a:avLst/>
              </a:prstGeom>
              <a:noFill/>
            </p:spPr>
            <p:txBody>
              <a:bodyPr wrap="none" rtlCol="0">
                <a:spAutoFit/>
              </a:bodyPr>
              <a:lstStyle/>
              <a:p>
                <a:r>
                  <a:rPr lang="en-US" sz="2400" dirty="0">
                    <a:latin typeface="Lato" panose="020F0502020204030203" pitchFamily="34" charset="77"/>
                  </a:rPr>
                  <a:t>Can solve for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𝑡</m:t>
                        </m:r>
                      </m:sub>
                      <m:sup>
                        <m:r>
                          <a:rPr lang="en-US" sz="2400" b="0" i="1" smtClean="0">
                            <a:latin typeface="Cambria Math" panose="02040503050406030204" pitchFamily="18" charset="0"/>
                          </a:rPr>
                          <m:t>∗</m:t>
                        </m:r>
                      </m:sup>
                    </m:sSubSup>
                  </m:oMath>
                </a14:m>
                <a:r>
                  <a:rPr lang="en-US" sz="2400" dirty="0">
                    <a:latin typeface="Lato" panose="020F0502020204030203" pitchFamily="34" charset="77"/>
                  </a:rPr>
                  <a:t> using dynamic programming.</a:t>
                </a:r>
              </a:p>
              <a:p>
                <a:r>
                  <a:rPr lang="en-US" sz="2400" dirty="0">
                    <a:latin typeface="Lato" panose="020F0502020204030203" pitchFamily="34" charset="77"/>
                  </a:rPr>
                  <a:t>Compute “backwards” from </a:t>
                </a:r>
                <a14:m>
                  <m:oMath xmlns:m="http://schemas.openxmlformats.org/officeDocument/2006/math">
                    <m:sSubSup>
                      <m:sSubSupPr>
                        <m:ctrlPr>
                          <a:rPr lang="en-US" sz="2400" b="0" i="1" smtClean="0">
                            <a:latin typeface="Cambria Math" panose="02040503050406030204" pitchFamily="18" charset="0"/>
                          </a:rPr>
                        </m:ctrlPr>
                      </m:sSubSupPr>
                      <m:e>
                        <m:r>
                          <a:rPr lang="en-US" sz="2400" b="0" i="1" smtClean="0">
                            <a:latin typeface="Cambria Math" panose="02040503050406030204" pitchFamily="18" charset="0"/>
                          </a:rPr>
                          <m:t>𝑉</m:t>
                        </m:r>
                      </m:e>
                      <m:sub>
                        <m:r>
                          <a:rPr lang="en-US" sz="2400" b="0" i="1" smtClean="0">
                            <a:latin typeface="Cambria Math" panose="02040503050406030204" pitchFamily="18" charset="0"/>
                          </a:rPr>
                          <m:t>𝐻</m:t>
                        </m:r>
                      </m:sub>
                      <m:sup>
                        <m:r>
                          <a:rPr lang="en-US" sz="2400" b="0" i="1" smtClean="0">
                            <a:latin typeface="Cambria Math" panose="02040503050406030204" pitchFamily="18" charset="0"/>
                          </a:rPr>
                          <m:t>∗</m:t>
                        </m:r>
                      </m:sup>
                    </m:sSubSup>
                  </m:oMath>
                </a14:m>
                <a:r>
                  <a:rPr lang="en-US" sz="2400" dirty="0">
                    <a:latin typeface="Lato" panose="020F0502020204030203" pitchFamily="34" charset="77"/>
                  </a:rPr>
                  <a:t>.</a:t>
                </a:r>
              </a:p>
            </p:txBody>
          </p:sp>
        </mc:Choice>
        <mc:Fallback xmlns="">
          <p:sp>
            <p:nvSpPr>
              <p:cNvPr id="6" name="TextBox 5">
                <a:extLst>
                  <a:ext uri="{FF2B5EF4-FFF2-40B4-BE49-F238E27FC236}">
                    <a16:creationId xmlns:a16="http://schemas.microsoft.com/office/drawing/2014/main" id="{52924881-2A62-FE47-806F-D7D8F6C8734C}"/>
                  </a:ext>
                </a:extLst>
              </p:cNvPr>
              <p:cNvSpPr txBox="1">
                <a:spLocks noRot="1" noChangeAspect="1" noMove="1" noResize="1" noEditPoints="1" noAdjustHandles="1" noChangeArrowheads="1" noChangeShapeType="1" noTextEdit="1"/>
              </p:cNvSpPr>
              <p:nvPr/>
            </p:nvSpPr>
            <p:spPr>
              <a:xfrm>
                <a:off x="2878436" y="5134968"/>
                <a:ext cx="6235297" cy="830997"/>
              </a:xfrm>
              <a:prstGeom prst="rect">
                <a:avLst/>
              </a:prstGeom>
              <a:blipFill>
                <a:blip r:embed="rId3"/>
                <a:stretch>
                  <a:fillRect l="-1626" t="-6061" r="-610" b="-15152"/>
                </a:stretch>
              </a:blipFill>
            </p:spPr>
            <p:txBody>
              <a:bodyPr/>
              <a:lstStyle/>
              <a:p>
                <a:r>
                  <a:rPr lang="en-US">
                    <a:noFill/>
                  </a:rPr>
                  <a:t> </a:t>
                </a:r>
              </a:p>
            </p:txBody>
          </p:sp>
        </mc:Fallback>
      </mc:AlternateContent>
      <p:sp>
        <p:nvSpPr>
          <p:cNvPr id="8" name="Footer Placeholder 7">
            <a:extLst>
              <a:ext uri="{FF2B5EF4-FFF2-40B4-BE49-F238E27FC236}">
                <a16:creationId xmlns:a16="http://schemas.microsoft.com/office/drawing/2014/main" id="{1F10C073-87E9-98D1-F605-B1576061C4BD}"/>
              </a:ext>
            </a:extLst>
          </p:cNvPr>
          <p:cNvSpPr>
            <a:spLocks noGrp="1"/>
          </p:cNvSpPr>
          <p:nvPr>
            <p:ph type="ftr" sz="quarter" idx="11"/>
          </p:nvPr>
        </p:nvSpPr>
        <p:spPr/>
        <p:txBody>
          <a:bodyPr/>
          <a:lstStyle/>
          <a:p>
            <a:r>
              <a:rPr lang="en-US"/>
              <a:t>Tom Silver - Princeton University - Fall 2025</a:t>
            </a:r>
          </a:p>
        </p:txBody>
      </p:sp>
      <p:sp>
        <p:nvSpPr>
          <p:cNvPr id="9" name="Slide Number Placeholder 8">
            <a:extLst>
              <a:ext uri="{FF2B5EF4-FFF2-40B4-BE49-F238E27FC236}">
                <a16:creationId xmlns:a16="http://schemas.microsoft.com/office/drawing/2014/main" id="{7D3E4194-8A98-7849-CF69-814A4C7C8732}"/>
              </a:ext>
            </a:extLst>
          </p:cNvPr>
          <p:cNvSpPr>
            <a:spLocks noGrp="1"/>
          </p:cNvSpPr>
          <p:nvPr>
            <p:ph type="sldNum" sz="quarter" idx="12"/>
          </p:nvPr>
        </p:nvSpPr>
        <p:spPr/>
        <p:txBody>
          <a:bodyPr/>
          <a:lstStyle/>
          <a:p>
            <a:fld id="{A2060099-932A-9345-A983-616282D95534}" type="slidenum">
              <a:rPr lang="en-US" smtClean="0"/>
              <a:t>72</a:t>
            </a:fld>
            <a:endParaRPr lang="en-US"/>
          </a:p>
        </p:txBody>
      </p:sp>
    </p:spTree>
    <p:extLst>
      <p:ext uri="{BB962C8B-B14F-4D97-AF65-F5344CB8AC3E}">
        <p14:creationId xmlns:p14="http://schemas.microsoft.com/office/powerpoint/2010/main" val="1959905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p:txBody>
          <a:bodyPr>
            <a:normAutofit/>
          </a:bodyPr>
          <a:lstStyle/>
          <a:p>
            <a:r>
              <a:rPr lang="en-US" sz="3600" dirty="0"/>
              <a:t>Compute Optimal Value Functions: </a:t>
            </a:r>
            <a:r>
              <a:rPr lang="en-US" sz="3600" b="1" dirty="0"/>
              <a:t>Finite Horizon</a:t>
            </a:r>
            <a:endParaRPr lang="en-US" sz="3600" dirty="0"/>
          </a:p>
        </p:txBody>
      </p:sp>
      <p:pic>
        <p:nvPicPr>
          <p:cNvPr id="4" name="Picture 3">
            <a:extLst>
              <a:ext uri="{FF2B5EF4-FFF2-40B4-BE49-F238E27FC236}">
                <a16:creationId xmlns:a16="http://schemas.microsoft.com/office/drawing/2014/main" id="{F2ADB638-86D7-F54C-9B43-CEC6361F4C5E}"/>
              </a:ext>
            </a:extLst>
          </p:cNvPr>
          <p:cNvPicPr>
            <a:picLocks noChangeAspect="1"/>
          </p:cNvPicPr>
          <p:nvPr/>
        </p:nvPicPr>
        <p:blipFill>
          <a:blip r:embed="rId2"/>
          <a:stretch>
            <a:fillRect/>
          </a:stretch>
        </p:blipFill>
        <p:spPr>
          <a:xfrm>
            <a:off x="1267905" y="1396398"/>
            <a:ext cx="9656190" cy="4878613"/>
          </a:xfrm>
          <a:prstGeom prst="rect">
            <a:avLst/>
          </a:prstGeom>
        </p:spPr>
      </p:pic>
      <p:sp>
        <p:nvSpPr>
          <p:cNvPr id="5" name="Footer Placeholder 4">
            <a:extLst>
              <a:ext uri="{FF2B5EF4-FFF2-40B4-BE49-F238E27FC236}">
                <a16:creationId xmlns:a16="http://schemas.microsoft.com/office/drawing/2014/main" id="{F05B48D7-26B2-1EF5-136A-9DD0F7EFD727}"/>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DE60CAFD-79CE-FB0C-9A11-6FCB9840EE7B}"/>
              </a:ext>
            </a:extLst>
          </p:cNvPr>
          <p:cNvSpPr>
            <a:spLocks noGrp="1"/>
          </p:cNvSpPr>
          <p:nvPr>
            <p:ph type="sldNum" sz="quarter" idx="12"/>
          </p:nvPr>
        </p:nvSpPr>
        <p:spPr/>
        <p:txBody>
          <a:bodyPr/>
          <a:lstStyle/>
          <a:p>
            <a:fld id="{A2060099-932A-9345-A983-616282D95534}" type="slidenum">
              <a:rPr lang="en-US" smtClean="0"/>
              <a:t>73</a:t>
            </a:fld>
            <a:endParaRPr lang="en-US"/>
          </a:p>
        </p:txBody>
      </p:sp>
    </p:spTree>
    <p:extLst>
      <p:ext uri="{BB962C8B-B14F-4D97-AF65-F5344CB8AC3E}">
        <p14:creationId xmlns:p14="http://schemas.microsoft.com/office/powerpoint/2010/main" val="24160132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p:txBody>
          <a:bodyPr>
            <a:normAutofit/>
          </a:bodyPr>
          <a:lstStyle/>
          <a:p>
            <a:r>
              <a:rPr lang="en-US" sz="3600" dirty="0"/>
              <a:t>Compute Optimal Value Functions: </a:t>
            </a:r>
            <a:r>
              <a:rPr lang="en-US" sz="3600" b="1" dirty="0"/>
              <a:t>Finite Horizon</a:t>
            </a:r>
            <a:endParaRPr lang="en-US" sz="3600" dirty="0"/>
          </a:p>
        </p:txBody>
      </p:sp>
      <p:pic>
        <p:nvPicPr>
          <p:cNvPr id="4" name="Picture 3">
            <a:extLst>
              <a:ext uri="{FF2B5EF4-FFF2-40B4-BE49-F238E27FC236}">
                <a16:creationId xmlns:a16="http://schemas.microsoft.com/office/drawing/2014/main" id="{F2ADB638-86D7-F54C-9B43-CEC6361F4C5E}"/>
              </a:ext>
            </a:extLst>
          </p:cNvPr>
          <p:cNvPicPr>
            <a:picLocks noChangeAspect="1"/>
          </p:cNvPicPr>
          <p:nvPr/>
        </p:nvPicPr>
        <p:blipFill>
          <a:blip r:embed="rId2"/>
          <a:stretch>
            <a:fillRect/>
          </a:stretch>
        </p:blipFill>
        <p:spPr>
          <a:xfrm>
            <a:off x="1267905" y="1396398"/>
            <a:ext cx="9656190" cy="4878613"/>
          </a:xfrm>
          <a:prstGeom prst="rect">
            <a:avLst/>
          </a:prstGeom>
        </p:spPr>
      </p:pic>
      <p:sp>
        <p:nvSpPr>
          <p:cNvPr id="5" name="Footer Placeholder 4">
            <a:extLst>
              <a:ext uri="{FF2B5EF4-FFF2-40B4-BE49-F238E27FC236}">
                <a16:creationId xmlns:a16="http://schemas.microsoft.com/office/drawing/2014/main" id="{F05B48D7-26B2-1EF5-136A-9DD0F7EFD727}"/>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DE60CAFD-79CE-FB0C-9A11-6FCB9840EE7B}"/>
              </a:ext>
            </a:extLst>
          </p:cNvPr>
          <p:cNvSpPr>
            <a:spLocks noGrp="1"/>
          </p:cNvSpPr>
          <p:nvPr>
            <p:ph type="sldNum" sz="quarter" idx="12"/>
          </p:nvPr>
        </p:nvSpPr>
        <p:spPr/>
        <p:txBody>
          <a:bodyPr/>
          <a:lstStyle/>
          <a:p>
            <a:fld id="{A2060099-932A-9345-A983-616282D95534}" type="slidenum">
              <a:rPr lang="en-US" smtClean="0"/>
              <a:t>74</a:t>
            </a:fld>
            <a:endParaRPr lang="en-US"/>
          </a:p>
        </p:txBody>
      </p:sp>
      <p:sp>
        <p:nvSpPr>
          <p:cNvPr id="3" name="Rectangular Callout 2">
            <a:extLst>
              <a:ext uri="{FF2B5EF4-FFF2-40B4-BE49-F238E27FC236}">
                <a16:creationId xmlns:a16="http://schemas.microsoft.com/office/drawing/2014/main" id="{AC409535-95CA-2F2F-CB6E-9F38D9C65CCA}"/>
              </a:ext>
            </a:extLst>
          </p:cNvPr>
          <p:cNvSpPr/>
          <p:nvPr/>
        </p:nvSpPr>
        <p:spPr>
          <a:xfrm>
            <a:off x="8610600" y="3850930"/>
            <a:ext cx="2634789" cy="891941"/>
          </a:xfrm>
          <a:prstGeom prst="wedgeRectCallout">
            <a:avLst>
              <a:gd name="adj1" fmla="val -64236"/>
              <a:gd name="adj2" fmla="val -21876"/>
            </a:avLst>
          </a:prstGeom>
          <a:solidFill>
            <a:schemeClr val="accent6">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What’s the asymptotic complexity?</a:t>
            </a:r>
          </a:p>
        </p:txBody>
      </p:sp>
      <p:sp>
        <p:nvSpPr>
          <p:cNvPr id="7" name="Rectangular Callout 6">
            <a:extLst>
              <a:ext uri="{FF2B5EF4-FFF2-40B4-BE49-F238E27FC236}">
                <a16:creationId xmlns:a16="http://schemas.microsoft.com/office/drawing/2014/main" id="{72292ACA-489A-0FF1-FC0A-0CCA98D96498}"/>
              </a:ext>
            </a:extLst>
          </p:cNvPr>
          <p:cNvSpPr/>
          <p:nvPr/>
        </p:nvSpPr>
        <p:spPr>
          <a:xfrm>
            <a:off x="8612171" y="2721961"/>
            <a:ext cx="2634789" cy="891941"/>
          </a:xfrm>
          <a:prstGeom prst="wedgeRectCallout">
            <a:avLst>
              <a:gd name="adj1" fmla="val -64236"/>
              <a:gd name="adj2" fmla="val -218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Example of </a:t>
            </a:r>
            <a:r>
              <a:rPr lang="en-US" b="1" dirty="0">
                <a:latin typeface="Lato" panose="020F0502020204030203" pitchFamily="34" charset="77"/>
              </a:rPr>
              <a:t>dynamic programming</a:t>
            </a:r>
          </a:p>
        </p:txBody>
      </p:sp>
    </p:spTree>
    <p:extLst>
      <p:ext uri="{BB962C8B-B14F-4D97-AF65-F5344CB8AC3E}">
        <p14:creationId xmlns:p14="http://schemas.microsoft.com/office/powerpoint/2010/main" val="21857039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8305-ACD5-FC42-BC02-AEADAFA5EB08}"/>
              </a:ext>
            </a:extLst>
          </p:cNvPr>
          <p:cNvSpPr>
            <a:spLocks noGrp="1"/>
          </p:cNvSpPr>
          <p:nvPr>
            <p:ph type="title"/>
          </p:nvPr>
        </p:nvSpPr>
        <p:spPr/>
        <p:txBody>
          <a:bodyPr/>
          <a:lstStyle/>
          <a:p>
            <a:r>
              <a:rPr lang="en-US" dirty="0"/>
              <a:t>Example: Marshmallows</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C01B450-8586-B647-B3E5-A4AE547B97C4}"/>
                  </a:ext>
                </a:extLst>
              </p:cNvPr>
              <p:cNvSpPr txBox="1"/>
              <p:nvPr/>
            </p:nvSpPr>
            <p:spPr>
              <a:xfrm>
                <a:off x="838200" y="1690688"/>
                <a:ext cx="9682113"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Lato" panose="020F0502020204030203" pitchFamily="34" charset="77"/>
                  </a:rPr>
                  <a:t>States</a:t>
                </a:r>
                <a:r>
                  <a:rPr lang="en-US" dirty="0">
                    <a:latin typeface="Lato" panose="020F0502020204030203" pitchFamily="34" charset="77"/>
                  </a:rPr>
                  <a:t>: (hunger level, marshmallow remains)</a:t>
                </a:r>
              </a:p>
              <a:p>
                <a:pPr marL="742950" lvl="1" indent="-285750">
                  <a:buFont typeface="Arial" panose="020B0604020202020204" pitchFamily="34" charset="0"/>
                  <a:buChar char="•"/>
                </a:pPr>
                <a:r>
                  <a:rPr lang="en-US" dirty="0">
                    <a:latin typeface="Lato" panose="020F0502020204030203" pitchFamily="34" charset="77"/>
                  </a:rPr>
                  <a:t>Hunger level: 0, 1, 2 (higher is hungrier)</a:t>
                </a:r>
              </a:p>
              <a:p>
                <a:pPr marL="742950" lvl="1" indent="-285750">
                  <a:buFont typeface="Arial" panose="020B0604020202020204" pitchFamily="34" charset="0"/>
                  <a:buChar char="•"/>
                </a:pPr>
                <a:r>
                  <a:rPr lang="en-US" dirty="0">
                    <a:latin typeface="Lato" panose="020F0502020204030203" pitchFamily="34" charset="77"/>
                  </a:rPr>
                  <a:t>Marshmallow remains: True or False </a:t>
                </a:r>
              </a:p>
              <a:p>
                <a:pPr marL="285750" indent="-285750">
                  <a:buFont typeface="Arial" panose="020B0604020202020204" pitchFamily="34" charset="0"/>
                  <a:buChar char="•"/>
                </a:pPr>
                <a:r>
                  <a:rPr lang="en-US" b="1" dirty="0">
                    <a:latin typeface="Lato" panose="020F0502020204030203" pitchFamily="34" charset="77"/>
                  </a:rPr>
                  <a:t>Actions</a:t>
                </a:r>
                <a:r>
                  <a:rPr lang="en-US" dirty="0">
                    <a:latin typeface="Lato" panose="020F0502020204030203" pitchFamily="34" charset="77"/>
                  </a:rPr>
                  <a:t>: </a:t>
                </a:r>
                <a:r>
                  <a:rPr lang="en-US" i="1" dirty="0">
                    <a:latin typeface="Lato" panose="020F0502020204030203" pitchFamily="34" charset="77"/>
                  </a:rPr>
                  <a:t>eat</a:t>
                </a:r>
                <a:r>
                  <a:rPr lang="en-US" dirty="0">
                    <a:latin typeface="Lato" panose="020F0502020204030203" pitchFamily="34" charset="77"/>
                  </a:rPr>
                  <a:t> marshmallow, or </a:t>
                </a:r>
                <a:r>
                  <a:rPr lang="en-US" i="1" dirty="0">
                    <a:latin typeface="Lato" panose="020F0502020204030203" pitchFamily="34" charset="77"/>
                  </a:rPr>
                  <a:t>wait</a:t>
                </a:r>
              </a:p>
              <a:p>
                <a:pPr marL="285750" indent="-285750">
                  <a:buFont typeface="Arial" panose="020B0604020202020204" pitchFamily="34" charset="0"/>
                  <a:buChar char="•"/>
                </a:pPr>
                <a:r>
                  <a:rPr lang="en-US" b="1" dirty="0">
                    <a:latin typeface="Lato" panose="020F0502020204030203" pitchFamily="34" charset="77"/>
                  </a:rPr>
                  <a:t>Horizon:</a:t>
                </a:r>
                <a:r>
                  <a:rPr lang="en-US" dirty="0">
                    <a:latin typeface="Lato" panose="020F0502020204030203" pitchFamily="34" charset="77"/>
                  </a:rPr>
                  <a:t> finite (horizon </a:t>
                </a:r>
                <a14:m>
                  <m:oMath xmlns:m="http://schemas.openxmlformats.org/officeDocument/2006/math">
                    <m:r>
                      <a:rPr lang="en-US" b="0" i="1" smtClean="0">
                        <a:latin typeface="Cambria Math" panose="02040503050406030204" pitchFamily="18" charset="0"/>
                      </a:rPr>
                      <m:t>𝐻</m:t>
                    </m:r>
                    <m:r>
                      <a:rPr lang="en-US" b="0" i="1" smtClean="0">
                        <a:latin typeface="Cambria Math" panose="02040503050406030204" pitchFamily="18" charset="0"/>
                      </a:rPr>
                      <m:t>=4</m:t>
                    </m:r>
                  </m:oMath>
                </a14:m>
                <a:r>
                  <a:rPr lang="en-US" dirty="0">
                    <a:latin typeface="Lato" panose="020F0502020204030203" pitchFamily="34" charset="77"/>
                  </a:rPr>
                  <a:t>)</a:t>
                </a:r>
              </a:p>
              <a:p>
                <a:pPr marL="285750" indent="-285750">
                  <a:buFont typeface="Arial" panose="020B0604020202020204" pitchFamily="34" charset="0"/>
                  <a:buChar char="•"/>
                </a:pPr>
                <a:r>
                  <a:rPr lang="en-US" b="1" dirty="0">
                    <a:latin typeface="Lato" panose="020F0502020204030203" pitchFamily="34" charset="77"/>
                  </a:rPr>
                  <a:t>Rewards:</a:t>
                </a:r>
                <a:r>
                  <a:rPr lang="en-US" dirty="0">
                    <a:latin typeface="Lato" panose="020F0502020204030203" pitchFamily="34" charset="77"/>
                  </a:rPr>
                  <a:t> Negative hunger level squared (on next state)</a:t>
                </a:r>
                <a:endParaRPr lang="en-US" b="1" dirty="0">
                  <a:latin typeface="Lato" panose="020F0502020204030203" pitchFamily="34" charset="77"/>
                </a:endParaRPr>
              </a:p>
              <a:p>
                <a:pPr marL="285750" indent="-285750">
                  <a:buFont typeface="Arial" panose="020B0604020202020204" pitchFamily="34" charset="0"/>
                  <a:buChar char="•"/>
                </a:pPr>
                <a:r>
                  <a:rPr lang="en-US" b="1" dirty="0">
                    <a:latin typeface="Lato" panose="020F0502020204030203" pitchFamily="34" charset="77"/>
                  </a:rPr>
                  <a:t>Transition distribution</a:t>
                </a:r>
                <a:r>
                  <a:rPr lang="en-US" dirty="0">
                    <a:latin typeface="Lato" panose="020F0502020204030203" pitchFamily="34" charset="77"/>
                  </a:rPr>
                  <a:t>:</a:t>
                </a:r>
              </a:p>
              <a:p>
                <a:pPr marL="742950" lvl="1" indent="-285750">
                  <a:buFont typeface="Arial" panose="020B0604020202020204" pitchFamily="34" charset="0"/>
                  <a:buChar char="•"/>
                </a:pPr>
                <a:r>
                  <a:rPr lang="en-US" dirty="0">
                    <a:latin typeface="Lato" panose="020F0502020204030203" pitchFamily="34" charset="77"/>
                  </a:rPr>
                  <a:t>Marshmallow remains updated in obvious way</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wait:</a:t>
                </a:r>
              </a:p>
              <a:p>
                <a:pPr marL="1200150" lvl="2" indent="-285750">
                  <a:buFont typeface="Arial" panose="020B0604020202020204" pitchFamily="34" charset="0"/>
                  <a:buChar char="•"/>
                </a:pPr>
                <a:r>
                  <a:rPr lang="en-US" dirty="0">
                    <a:latin typeface="Lato" panose="020F0502020204030203" pitchFamily="34" charset="77"/>
                  </a:rPr>
                  <a:t>With probability 0.25, hunger level increases by 1</a:t>
                </a:r>
              </a:p>
              <a:p>
                <a:pPr marL="1200150" lvl="2" indent="-285750">
                  <a:buFont typeface="Arial" panose="020B0604020202020204" pitchFamily="34" charset="0"/>
                  <a:buChar char="•"/>
                </a:pPr>
                <a:r>
                  <a:rPr lang="en-US" dirty="0">
                    <a:latin typeface="Lato" panose="020F0502020204030203" pitchFamily="34" charset="77"/>
                  </a:rPr>
                  <a:t>Otherwise, hunger level stays the same</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eat </a:t>
                </a:r>
                <a:r>
                  <a:rPr lang="en-US" dirty="0">
                    <a:latin typeface="Lato" panose="020F0502020204030203" pitchFamily="34" charset="77"/>
                  </a:rPr>
                  <a:t>(and marshmallow remains):</a:t>
                </a:r>
              </a:p>
              <a:p>
                <a:pPr marL="1200150" lvl="2" indent="-285750">
                  <a:buFont typeface="Arial" panose="020B0604020202020204" pitchFamily="34" charset="0"/>
                  <a:buChar char="•"/>
                </a:pPr>
                <a:r>
                  <a:rPr lang="en-US" dirty="0">
                    <a:latin typeface="Lato" panose="020F0502020204030203" pitchFamily="34" charset="77"/>
                  </a:rPr>
                  <a:t>With probability 1, hunger level set to 0</a:t>
                </a:r>
              </a:p>
              <a:p>
                <a:pPr marL="742950" lvl="1" indent="-285750">
                  <a:buFont typeface="Arial" panose="020B0604020202020204" pitchFamily="34" charset="0"/>
                  <a:buChar char="•"/>
                </a:pPr>
                <a:r>
                  <a:rPr lang="en-US" dirty="0">
                    <a:latin typeface="Lato" panose="020F0502020204030203" pitchFamily="34" charset="77"/>
                  </a:rPr>
                  <a:t>If </a:t>
                </a:r>
                <a:r>
                  <a:rPr lang="en-US" i="1" dirty="0">
                    <a:latin typeface="Lato" panose="020F0502020204030203" pitchFamily="34" charset="77"/>
                  </a:rPr>
                  <a:t>eat</a:t>
                </a:r>
                <a:r>
                  <a:rPr lang="en-US" dirty="0">
                    <a:latin typeface="Lato" panose="020F0502020204030203" pitchFamily="34" charset="77"/>
                  </a:rPr>
                  <a:t> (and marshmallow gone):</a:t>
                </a:r>
              </a:p>
              <a:p>
                <a:pPr marL="1200150" lvl="2" indent="-285750">
                  <a:buFont typeface="Arial" panose="020B0604020202020204" pitchFamily="34" charset="0"/>
                  <a:buChar char="•"/>
                </a:pPr>
                <a:r>
                  <a:rPr lang="en-US" dirty="0">
                    <a:latin typeface="Lato" panose="020F0502020204030203" pitchFamily="34" charset="77"/>
                  </a:rPr>
                  <a:t>Same as waiting</a:t>
                </a:r>
              </a:p>
            </p:txBody>
          </p:sp>
        </mc:Choice>
        <mc:Fallback xmlns="">
          <p:sp>
            <p:nvSpPr>
              <p:cNvPr id="13" name="TextBox 12">
                <a:extLst>
                  <a:ext uri="{FF2B5EF4-FFF2-40B4-BE49-F238E27FC236}">
                    <a16:creationId xmlns:a16="http://schemas.microsoft.com/office/drawing/2014/main" id="{DC01B450-8586-B647-B3E5-A4AE547B97C4}"/>
                  </a:ext>
                </a:extLst>
              </p:cNvPr>
              <p:cNvSpPr txBox="1">
                <a:spLocks noRot="1" noChangeAspect="1" noMove="1" noResize="1" noEditPoints="1" noAdjustHandles="1" noChangeArrowheads="1" noChangeShapeType="1" noTextEdit="1"/>
              </p:cNvSpPr>
              <p:nvPr/>
            </p:nvSpPr>
            <p:spPr>
              <a:xfrm>
                <a:off x="838200" y="1690688"/>
                <a:ext cx="9682113" cy="4247317"/>
              </a:xfrm>
              <a:prstGeom prst="rect">
                <a:avLst/>
              </a:prstGeom>
              <a:blipFill>
                <a:blip r:embed="rId2"/>
                <a:stretch>
                  <a:fillRect l="-524" t="-298" b="-1190"/>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E2F6FAB6-CE74-974E-84A1-70C3F759F2D7}"/>
              </a:ext>
            </a:extLst>
          </p:cNvPr>
          <p:cNvPicPr>
            <a:picLocks noChangeAspect="1"/>
          </p:cNvPicPr>
          <p:nvPr/>
        </p:nvPicPr>
        <p:blipFill rotWithShape="1">
          <a:blip r:embed="rId3"/>
          <a:srcRect t="45885"/>
          <a:stretch/>
        </p:blipFill>
        <p:spPr>
          <a:xfrm>
            <a:off x="436514" y="1395167"/>
            <a:ext cx="4749800" cy="295521"/>
          </a:xfrm>
          <a:prstGeom prst="rect">
            <a:avLst/>
          </a:prstGeom>
        </p:spPr>
      </p:pic>
      <p:pic>
        <p:nvPicPr>
          <p:cNvPr id="5124" name="Picture 4" descr="Marshmellow Clipart Marshmallow Challenge - Cute Marshmallow Clip Art PNG  Image | Transparent PNG Free Download on SeekPNG">
            <a:extLst>
              <a:ext uri="{FF2B5EF4-FFF2-40B4-BE49-F238E27FC236}">
                <a16:creationId xmlns:a16="http://schemas.microsoft.com/office/drawing/2014/main" id="{045DF5AD-8124-3E4C-82B3-3F5B721026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65065" y="1904214"/>
            <a:ext cx="3188735" cy="254721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16D9BAAE-C3C5-E004-5E57-F0D5423CC425}"/>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7E9F5D37-2D01-3E48-7733-0C40FFDB3BAB}"/>
              </a:ext>
            </a:extLst>
          </p:cNvPr>
          <p:cNvSpPr>
            <a:spLocks noGrp="1"/>
          </p:cNvSpPr>
          <p:nvPr>
            <p:ph type="sldNum" sz="quarter" idx="12"/>
          </p:nvPr>
        </p:nvSpPr>
        <p:spPr/>
        <p:txBody>
          <a:bodyPr/>
          <a:lstStyle/>
          <a:p>
            <a:fld id="{A2060099-932A-9345-A983-616282D95534}" type="slidenum">
              <a:rPr lang="en-US" smtClean="0"/>
              <a:t>75</a:t>
            </a:fld>
            <a:endParaRPr lang="en-US"/>
          </a:p>
        </p:txBody>
      </p:sp>
    </p:spTree>
    <p:extLst>
      <p:ext uri="{BB962C8B-B14F-4D97-AF65-F5344CB8AC3E}">
        <p14:creationId xmlns:p14="http://schemas.microsoft.com/office/powerpoint/2010/main" val="798967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2A5A6-E101-E248-89CA-251A61E53802}"/>
              </a:ext>
            </a:extLst>
          </p:cNvPr>
          <p:cNvSpPr>
            <a:spLocks noGrp="1"/>
          </p:cNvSpPr>
          <p:nvPr>
            <p:ph idx="1"/>
          </p:nvPr>
        </p:nvSpPr>
        <p:spPr>
          <a:xfrm>
            <a:off x="666093" y="672663"/>
            <a:ext cx="10859814" cy="5945735"/>
          </a:xfrm>
        </p:spPr>
        <p:txBody>
          <a:bodyPr>
            <a:normAutofit/>
          </a:bodyPr>
          <a:lstStyle/>
          <a:p>
            <a:pPr marL="0" indent="0">
              <a:buNone/>
            </a:pPr>
            <a:r>
              <a:rPr lang="en-US" sz="2000" dirty="0"/>
              <a:t>Initialization (H=4)</a:t>
            </a:r>
          </a:p>
          <a:p>
            <a:r>
              <a:rPr lang="en-US" sz="2000" dirty="0"/>
              <a:t>V[4][0T] = 0, V[4][1T] = 0, V[4][2T] = 0, V[4][0F] = 0, V[4][1F] = 0, V[4][2F] = 0</a:t>
            </a:r>
          </a:p>
          <a:p>
            <a:pPr marL="0" indent="0">
              <a:buNone/>
            </a:pPr>
            <a:br>
              <a:rPr lang="en-US" sz="2000" dirty="0"/>
            </a:br>
            <a:endParaRPr lang="en-US" sz="2000" dirty="0"/>
          </a:p>
        </p:txBody>
      </p:sp>
      <p:sp>
        <p:nvSpPr>
          <p:cNvPr id="4" name="Footer Placeholder 3">
            <a:extLst>
              <a:ext uri="{FF2B5EF4-FFF2-40B4-BE49-F238E27FC236}">
                <a16:creationId xmlns:a16="http://schemas.microsoft.com/office/drawing/2014/main" id="{965F30CF-097A-6B14-0093-897924C1C139}"/>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3BFE817F-98C0-5C71-3052-4D7ABFBA80EB}"/>
              </a:ext>
            </a:extLst>
          </p:cNvPr>
          <p:cNvSpPr>
            <a:spLocks noGrp="1"/>
          </p:cNvSpPr>
          <p:nvPr>
            <p:ph type="sldNum" sz="quarter" idx="12"/>
          </p:nvPr>
        </p:nvSpPr>
        <p:spPr/>
        <p:txBody>
          <a:bodyPr/>
          <a:lstStyle/>
          <a:p>
            <a:fld id="{A2060099-932A-9345-A983-616282D95534}" type="slidenum">
              <a:rPr lang="en-US" smtClean="0"/>
              <a:t>76</a:t>
            </a:fld>
            <a:endParaRPr lang="en-US"/>
          </a:p>
        </p:txBody>
      </p:sp>
    </p:spTree>
    <p:extLst>
      <p:ext uri="{BB962C8B-B14F-4D97-AF65-F5344CB8AC3E}">
        <p14:creationId xmlns:p14="http://schemas.microsoft.com/office/powerpoint/2010/main" val="19293445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2A5A6-E101-E248-89CA-251A61E53802}"/>
              </a:ext>
            </a:extLst>
          </p:cNvPr>
          <p:cNvSpPr>
            <a:spLocks noGrp="1"/>
          </p:cNvSpPr>
          <p:nvPr>
            <p:ph idx="1"/>
          </p:nvPr>
        </p:nvSpPr>
        <p:spPr>
          <a:xfrm>
            <a:off x="666093" y="672663"/>
            <a:ext cx="10859814" cy="5945735"/>
          </a:xfrm>
        </p:spPr>
        <p:txBody>
          <a:bodyPr>
            <a:normAutofit/>
          </a:bodyPr>
          <a:lstStyle/>
          <a:p>
            <a:pPr marL="0" indent="0">
              <a:buNone/>
            </a:pPr>
            <a:r>
              <a:rPr lang="en-US" sz="2000" dirty="0"/>
              <a:t>Initialization (H=4)</a:t>
            </a:r>
          </a:p>
          <a:p>
            <a:r>
              <a:rPr lang="en-US" sz="2000" dirty="0"/>
              <a:t>V[4][0T] = 0, V[4][1T] = 0, V[4][2T] = 0, V[4][0F] = 0, V[4][1F] = 0, V[4][2F] = 0</a:t>
            </a:r>
          </a:p>
          <a:p>
            <a:pPr marL="0" indent="0">
              <a:buNone/>
            </a:pPr>
            <a:br>
              <a:rPr lang="en-US" sz="2000" dirty="0"/>
            </a:br>
            <a:r>
              <a:rPr lang="en-US" sz="2000" dirty="0"/>
              <a:t>Iteration (H=3)</a:t>
            </a:r>
          </a:p>
          <a:p>
            <a:r>
              <a:rPr lang="en-US" sz="2000" dirty="0"/>
              <a:t>V[3][0T] = max(</a:t>
            </a:r>
          </a:p>
          <a:p>
            <a:pPr marL="0" indent="0">
              <a:buNone/>
            </a:pPr>
            <a:r>
              <a:rPr lang="en-US" sz="2000" dirty="0"/>
              <a:t>  … // Eat</a:t>
            </a:r>
          </a:p>
          <a:p>
            <a:pPr marL="0" indent="0">
              <a:buNone/>
            </a:pPr>
            <a:r>
              <a:rPr lang="en-US" sz="2000" dirty="0"/>
              <a:t>  … // Wait </a:t>
            </a:r>
          </a:p>
          <a:p>
            <a:pPr marL="0" indent="0">
              <a:buNone/>
            </a:pPr>
            <a:r>
              <a:rPr lang="en-US" sz="2000" dirty="0"/>
              <a:t>) </a:t>
            </a:r>
          </a:p>
        </p:txBody>
      </p:sp>
      <p:sp>
        <p:nvSpPr>
          <p:cNvPr id="4" name="Footer Placeholder 3">
            <a:extLst>
              <a:ext uri="{FF2B5EF4-FFF2-40B4-BE49-F238E27FC236}">
                <a16:creationId xmlns:a16="http://schemas.microsoft.com/office/drawing/2014/main" id="{3275D2B2-7699-BE50-928C-D8DBE6767CA7}"/>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DA486D05-6E8B-9247-A0B6-35C4F4975CCD}"/>
              </a:ext>
            </a:extLst>
          </p:cNvPr>
          <p:cNvSpPr>
            <a:spLocks noGrp="1"/>
          </p:cNvSpPr>
          <p:nvPr>
            <p:ph type="sldNum" sz="quarter" idx="12"/>
          </p:nvPr>
        </p:nvSpPr>
        <p:spPr/>
        <p:txBody>
          <a:bodyPr/>
          <a:lstStyle/>
          <a:p>
            <a:fld id="{A2060099-932A-9345-A983-616282D95534}" type="slidenum">
              <a:rPr lang="en-US" smtClean="0"/>
              <a:t>77</a:t>
            </a:fld>
            <a:endParaRPr lang="en-US"/>
          </a:p>
        </p:txBody>
      </p:sp>
    </p:spTree>
    <p:extLst>
      <p:ext uri="{BB962C8B-B14F-4D97-AF65-F5344CB8AC3E}">
        <p14:creationId xmlns:p14="http://schemas.microsoft.com/office/powerpoint/2010/main" val="8805256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2A5A6-E101-E248-89CA-251A61E53802}"/>
              </a:ext>
            </a:extLst>
          </p:cNvPr>
          <p:cNvSpPr>
            <a:spLocks noGrp="1"/>
          </p:cNvSpPr>
          <p:nvPr>
            <p:ph idx="1"/>
          </p:nvPr>
        </p:nvSpPr>
        <p:spPr>
          <a:xfrm>
            <a:off x="666093" y="672663"/>
            <a:ext cx="10859814" cy="5945735"/>
          </a:xfrm>
        </p:spPr>
        <p:txBody>
          <a:bodyPr>
            <a:normAutofit/>
          </a:bodyPr>
          <a:lstStyle/>
          <a:p>
            <a:pPr marL="0" indent="0">
              <a:buNone/>
            </a:pPr>
            <a:r>
              <a:rPr lang="en-US" sz="2000" dirty="0"/>
              <a:t>Initialization (H=4)</a:t>
            </a:r>
          </a:p>
          <a:p>
            <a:r>
              <a:rPr lang="en-US" sz="2000" dirty="0"/>
              <a:t>V[4][0T] = 0, V[4][1T] = 0, V[4][2T] = 0, V[4][0F] = 0, V[4][1F] = 0, V[4][2F] = 0</a:t>
            </a:r>
          </a:p>
          <a:p>
            <a:pPr marL="0" indent="0">
              <a:buNone/>
            </a:pPr>
            <a:br>
              <a:rPr lang="en-US" sz="2000" dirty="0"/>
            </a:br>
            <a:r>
              <a:rPr lang="en-US" sz="2000" dirty="0"/>
              <a:t>Iteration (H=3)</a:t>
            </a:r>
          </a:p>
          <a:p>
            <a:r>
              <a:rPr lang="en-US" sz="2000" dirty="0"/>
              <a:t>V[3][0T] = max(</a:t>
            </a:r>
          </a:p>
          <a:p>
            <a:pPr marL="0" indent="0">
              <a:buNone/>
            </a:pPr>
            <a:r>
              <a:rPr lang="en-US" sz="2000" dirty="0"/>
              <a:t>  P(0F | E, 0T)(R(0T, E, 0F) + V[4][0F])</a:t>
            </a:r>
          </a:p>
          <a:p>
            <a:pPr marL="0" indent="0">
              <a:buNone/>
            </a:pPr>
            <a:r>
              <a:rPr lang="en-US" sz="2000" dirty="0"/>
              <a:t>  </a:t>
            </a:r>
            <a:br>
              <a:rPr lang="en-US" sz="2000" dirty="0"/>
            </a:br>
            <a:r>
              <a:rPr lang="en-US" sz="2000" dirty="0"/>
              <a:t>  </a:t>
            </a:r>
            <a:br>
              <a:rPr lang="en-US" sz="2000" dirty="0"/>
            </a:br>
            <a:br>
              <a:rPr lang="en-US" sz="2000" dirty="0"/>
            </a:br>
            <a:br>
              <a:rPr lang="en-US" sz="2000" dirty="0"/>
            </a:br>
            <a:r>
              <a:rPr lang="en-US" sz="2000" dirty="0"/>
              <a:t>  … // Wait</a:t>
            </a:r>
          </a:p>
          <a:p>
            <a:pPr marL="0" indent="0">
              <a:buNone/>
            </a:pPr>
            <a:br>
              <a:rPr lang="en-US" sz="2000" dirty="0"/>
            </a:br>
            <a:r>
              <a:rPr lang="en-US" sz="2000" dirty="0"/>
              <a:t>) </a:t>
            </a:r>
          </a:p>
        </p:txBody>
      </p:sp>
      <p:sp>
        <p:nvSpPr>
          <p:cNvPr id="4" name="Rectangular Callout 3">
            <a:extLst>
              <a:ext uri="{FF2B5EF4-FFF2-40B4-BE49-F238E27FC236}">
                <a16:creationId xmlns:a16="http://schemas.microsoft.com/office/drawing/2014/main" id="{C3A5C4E1-0DC4-D54B-A239-F72EF1592233}"/>
              </a:ext>
            </a:extLst>
          </p:cNvPr>
          <p:cNvSpPr/>
          <p:nvPr/>
        </p:nvSpPr>
        <p:spPr>
          <a:xfrm>
            <a:off x="6349306" y="2403410"/>
            <a:ext cx="2634789" cy="618314"/>
          </a:xfrm>
          <a:prstGeom prst="wedgeRectCallout">
            <a:avLst>
              <a:gd name="adj1" fmla="val -64635"/>
              <a:gd name="adj2" fmla="val 4611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Zero-prob transitions not written</a:t>
            </a:r>
            <a:endParaRPr lang="en-US" b="1" dirty="0">
              <a:latin typeface="Lato" panose="020F0502020204030203" pitchFamily="34" charset="77"/>
            </a:endParaRPr>
          </a:p>
        </p:txBody>
      </p:sp>
      <p:sp>
        <p:nvSpPr>
          <p:cNvPr id="2" name="Left Brace 1">
            <a:extLst>
              <a:ext uri="{FF2B5EF4-FFF2-40B4-BE49-F238E27FC236}">
                <a16:creationId xmlns:a16="http://schemas.microsoft.com/office/drawing/2014/main" id="{6838BEF3-DAEA-4C4A-8EB9-1404FB55C01E}"/>
              </a:ext>
            </a:extLst>
          </p:cNvPr>
          <p:cNvSpPr/>
          <p:nvPr/>
        </p:nvSpPr>
        <p:spPr>
          <a:xfrm rot="16200000">
            <a:off x="2950782" y="927537"/>
            <a:ext cx="262758" cy="44511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6A6137A-79E3-E842-9E88-6851DC299719}"/>
              </a:ext>
            </a:extLst>
          </p:cNvPr>
          <p:cNvSpPr txBox="1"/>
          <p:nvPr/>
        </p:nvSpPr>
        <p:spPr>
          <a:xfrm>
            <a:off x="2479270" y="3318642"/>
            <a:ext cx="1159292" cy="369332"/>
          </a:xfrm>
          <a:prstGeom prst="rect">
            <a:avLst/>
          </a:prstGeom>
          <a:noFill/>
        </p:spPr>
        <p:txBody>
          <a:bodyPr wrap="none" rtlCol="0">
            <a:spAutoFit/>
          </a:bodyPr>
          <a:lstStyle/>
          <a:p>
            <a:r>
              <a:rPr lang="en-US" dirty="0">
                <a:solidFill>
                  <a:schemeClr val="accent1"/>
                </a:solidFill>
                <a:latin typeface="Lato" panose="020F0502020204030203" pitchFamily="34" charset="77"/>
              </a:rPr>
              <a:t>Eat</a:t>
            </a:r>
            <a:r>
              <a:rPr lang="en-US" dirty="0">
                <a:solidFill>
                  <a:schemeClr val="accent1"/>
                </a:solidFill>
              </a:rPr>
              <a:t> </a:t>
            </a:r>
            <a:r>
              <a:rPr lang="en-US" dirty="0">
                <a:solidFill>
                  <a:schemeClr val="accent1"/>
                </a:solidFill>
                <a:sym typeface="Wingdings" pitchFamily="2" charset="2"/>
              </a:rPr>
              <a:t> 0F</a:t>
            </a:r>
            <a:endParaRPr lang="en-US" dirty="0">
              <a:solidFill>
                <a:schemeClr val="accent1"/>
              </a:solidFill>
            </a:endParaRPr>
          </a:p>
        </p:txBody>
      </p:sp>
      <p:sp>
        <p:nvSpPr>
          <p:cNvPr id="7" name="Footer Placeholder 6">
            <a:extLst>
              <a:ext uri="{FF2B5EF4-FFF2-40B4-BE49-F238E27FC236}">
                <a16:creationId xmlns:a16="http://schemas.microsoft.com/office/drawing/2014/main" id="{4B2E1FF4-1527-C69F-5EDE-DC0636516EF0}"/>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F83B8FBB-F619-82F5-7648-9F661DD0CF98}"/>
              </a:ext>
            </a:extLst>
          </p:cNvPr>
          <p:cNvSpPr>
            <a:spLocks noGrp="1"/>
          </p:cNvSpPr>
          <p:nvPr>
            <p:ph type="sldNum" sz="quarter" idx="12"/>
          </p:nvPr>
        </p:nvSpPr>
        <p:spPr/>
        <p:txBody>
          <a:bodyPr/>
          <a:lstStyle/>
          <a:p>
            <a:fld id="{A2060099-932A-9345-A983-616282D95534}" type="slidenum">
              <a:rPr lang="en-US" smtClean="0"/>
              <a:t>78</a:t>
            </a:fld>
            <a:endParaRPr lang="en-US"/>
          </a:p>
        </p:txBody>
      </p:sp>
    </p:spTree>
    <p:extLst>
      <p:ext uri="{BB962C8B-B14F-4D97-AF65-F5344CB8AC3E}">
        <p14:creationId xmlns:p14="http://schemas.microsoft.com/office/powerpoint/2010/main" val="14057507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2A5A6-E101-E248-89CA-251A61E53802}"/>
              </a:ext>
            </a:extLst>
          </p:cNvPr>
          <p:cNvSpPr>
            <a:spLocks noGrp="1"/>
          </p:cNvSpPr>
          <p:nvPr>
            <p:ph idx="1"/>
          </p:nvPr>
        </p:nvSpPr>
        <p:spPr>
          <a:xfrm>
            <a:off x="666093" y="672663"/>
            <a:ext cx="10859814" cy="5945735"/>
          </a:xfrm>
        </p:spPr>
        <p:txBody>
          <a:bodyPr>
            <a:normAutofit/>
          </a:bodyPr>
          <a:lstStyle/>
          <a:p>
            <a:pPr marL="0" indent="0">
              <a:buNone/>
            </a:pPr>
            <a:r>
              <a:rPr lang="en-US" sz="2000" dirty="0"/>
              <a:t>Initialization (H=4)</a:t>
            </a:r>
          </a:p>
          <a:p>
            <a:r>
              <a:rPr lang="en-US" sz="2000" dirty="0"/>
              <a:t>V[4][0T] = 0, V[4][1T] = 0, V[4][2T] = 0, V[4][0F] = 0, V[4][1F] = 0, V[4][2F] = 0</a:t>
            </a:r>
          </a:p>
          <a:p>
            <a:pPr marL="0" indent="0">
              <a:buNone/>
            </a:pPr>
            <a:br>
              <a:rPr lang="en-US" sz="2000" dirty="0"/>
            </a:br>
            <a:r>
              <a:rPr lang="en-US" sz="2000" dirty="0"/>
              <a:t>Iteration (H=3)</a:t>
            </a:r>
          </a:p>
          <a:p>
            <a:r>
              <a:rPr lang="en-US" sz="2000" dirty="0"/>
              <a:t>V[3][0T] = max(</a:t>
            </a:r>
          </a:p>
          <a:p>
            <a:pPr marL="0" indent="0">
              <a:buNone/>
            </a:pPr>
            <a:r>
              <a:rPr lang="en-US" sz="2000" dirty="0"/>
              <a:t>  P(0F | E, 0T)(R(0T, E, 0F) + V[4][0F])</a:t>
            </a:r>
          </a:p>
          <a:p>
            <a:pPr marL="0" indent="0">
              <a:buNone/>
            </a:pPr>
            <a:r>
              <a:rPr lang="en-US" sz="2000" dirty="0"/>
              <a:t>  </a:t>
            </a:r>
            <a:br>
              <a:rPr lang="en-US" sz="2000" dirty="0"/>
            </a:br>
            <a:r>
              <a:rPr lang="en-US" sz="2000" dirty="0"/>
              <a:t>  </a:t>
            </a:r>
            <a:br>
              <a:rPr lang="en-US" sz="2000" dirty="0"/>
            </a:br>
            <a:br>
              <a:rPr lang="en-US" sz="2000" dirty="0"/>
            </a:br>
            <a:br>
              <a:rPr lang="en-US" sz="2000" dirty="0"/>
            </a:br>
            <a:r>
              <a:rPr lang="en-US" sz="2000" dirty="0"/>
              <a:t>  P(0T | W, 0T)(R(0T, W, 0T) + V[4][0T]) + P(1T | W, 0T)(R(0T, W, 1T) + V[4][1T])</a:t>
            </a:r>
            <a:br>
              <a:rPr lang="en-US" sz="2000" dirty="0"/>
            </a:br>
            <a:endParaRPr lang="en-US" sz="2000" dirty="0"/>
          </a:p>
          <a:p>
            <a:pPr marL="0" indent="0">
              <a:buNone/>
            </a:pPr>
            <a:br>
              <a:rPr lang="en-US" sz="2000" dirty="0"/>
            </a:br>
            <a:r>
              <a:rPr lang="en-US" sz="2000" dirty="0"/>
              <a:t>) </a:t>
            </a:r>
          </a:p>
        </p:txBody>
      </p:sp>
      <p:sp>
        <p:nvSpPr>
          <p:cNvPr id="2" name="Left Brace 1">
            <a:extLst>
              <a:ext uri="{FF2B5EF4-FFF2-40B4-BE49-F238E27FC236}">
                <a16:creationId xmlns:a16="http://schemas.microsoft.com/office/drawing/2014/main" id="{6838BEF3-DAEA-4C4A-8EB9-1404FB55C01E}"/>
              </a:ext>
            </a:extLst>
          </p:cNvPr>
          <p:cNvSpPr/>
          <p:nvPr/>
        </p:nvSpPr>
        <p:spPr>
          <a:xfrm rot="16200000">
            <a:off x="2950782" y="927537"/>
            <a:ext cx="262758" cy="44511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56A6137A-79E3-E842-9E88-6851DC299719}"/>
              </a:ext>
            </a:extLst>
          </p:cNvPr>
          <p:cNvSpPr txBox="1"/>
          <p:nvPr/>
        </p:nvSpPr>
        <p:spPr>
          <a:xfrm>
            <a:off x="2479270" y="3318642"/>
            <a:ext cx="1159292" cy="369332"/>
          </a:xfrm>
          <a:prstGeom prst="rect">
            <a:avLst/>
          </a:prstGeom>
          <a:noFill/>
        </p:spPr>
        <p:txBody>
          <a:bodyPr wrap="none" rtlCol="0">
            <a:spAutoFit/>
          </a:bodyPr>
          <a:lstStyle/>
          <a:p>
            <a:r>
              <a:rPr lang="en-US" dirty="0">
                <a:solidFill>
                  <a:schemeClr val="accent1"/>
                </a:solidFill>
                <a:latin typeface="Lato" panose="020F0502020204030203" pitchFamily="34" charset="77"/>
              </a:rPr>
              <a:t>Eat</a:t>
            </a:r>
            <a:r>
              <a:rPr lang="en-US" dirty="0">
                <a:solidFill>
                  <a:schemeClr val="accent1"/>
                </a:solidFill>
              </a:rPr>
              <a:t> </a:t>
            </a:r>
            <a:r>
              <a:rPr lang="en-US" dirty="0">
                <a:solidFill>
                  <a:schemeClr val="accent1"/>
                </a:solidFill>
                <a:sym typeface="Wingdings" pitchFamily="2" charset="2"/>
              </a:rPr>
              <a:t> 0F</a:t>
            </a:r>
            <a:endParaRPr lang="en-US" dirty="0">
              <a:solidFill>
                <a:schemeClr val="accent1"/>
              </a:solidFill>
            </a:endParaRPr>
          </a:p>
        </p:txBody>
      </p:sp>
      <p:sp>
        <p:nvSpPr>
          <p:cNvPr id="6" name="Left Brace 5">
            <a:extLst>
              <a:ext uri="{FF2B5EF4-FFF2-40B4-BE49-F238E27FC236}">
                <a16:creationId xmlns:a16="http://schemas.microsoft.com/office/drawing/2014/main" id="{20FD7E4D-D1EF-1D4F-ACBB-723856724F17}"/>
              </a:ext>
            </a:extLst>
          </p:cNvPr>
          <p:cNvSpPr/>
          <p:nvPr/>
        </p:nvSpPr>
        <p:spPr>
          <a:xfrm rot="16200000">
            <a:off x="3040120" y="2428956"/>
            <a:ext cx="262758" cy="44511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CECB0DC2-92CF-0244-9AF4-32E420F3B86A}"/>
              </a:ext>
            </a:extLst>
          </p:cNvPr>
          <p:cNvSpPr txBox="1"/>
          <p:nvPr/>
        </p:nvSpPr>
        <p:spPr>
          <a:xfrm>
            <a:off x="2568608" y="4820061"/>
            <a:ext cx="1337226" cy="369332"/>
          </a:xfrm>
          <a:prstGeom prst="rect">
            <a:avLst/>
          </a:prstGeom>
          <a:noFill/>
        </p:spPr>
        <p:txBody>
          <a:bodyPr wrap="none" rtlCol="0">
            <a:spAutoFit/>
          </a:bodyPr>
          <a:lstStyle/>
          <a:p>
            <a:r>
              <a:rPr lang="en-US" dirty="0">
                <a:solidFill>
                  <a:schemeClr val="accent1"/>
                </a:solidFill>
                <a:latin typeface="Lato" panose="020F0502020204030203" pitchFamily="34" charset="77"/>
              </a:rPr>
              <a:t>Wait</a:t>
            </a:r>
            <a:r>
              <a:rPr lang="en-US" dirty="0">
                <a:solidFill>
                  <a:schemeClr val="accent1"/>
                </a:solidFill>
              </a:rPr>
              <a:t> </a:t>
            </a:r>
            <a:r>
              <a:rPr lang="en-US" dirty="0">
                <a:solidFill>
                  <a:schemeClr val="accent1"/>
                </a:solidFill>
                <a:sym typeface="Wingdings" pitchFamily="2" charset="2"/>
              </a:rPr>
              <a:t> 0T</a:t>
            </a:r>
            <a:endParaRPr lang="en-US" dirty="0">
              <a:solidFill>
                <a:schemeClr val="accent1"/>
              </a:solidFill>
            </a:endParaRPr>
          </a:p>
        </p:txBody>
      </p:sp>
      <p:sp>
        <p:nvSpPr>
          <p:cNvPr id="8" name="Left Brace 7">
            <a:extLst>
              <a:ext uri="{FF2B5EF4-FFF2-40B4-BE49-F238E27FC236}">
                <a16:creationId xmlns:a16="http://schemas.microsoft.com/office/drawing/2014/main" id="{1BB2B440-8AA6-F449-A970-D7CAE56A4A1F}"/>
              </a:ext>
            </a:extLst>
          </p:cNvPr>
          <p:cNvSpPr/>
          <p:nvPr/>
        </p:nvSpPr>
        <p:spPr>
          <a:xfrm rot="16200000">
            <a:off x="7902537" y="2463115"/>
            <a:ext cx="262758" cy="445113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6A8D0014-95E5-1B4C-B40B-C022E614166E}"/>
              </a:ext>
            </a:extLst>
          </p:cNvPr>
          <p:cNvSpPr txBox="1"/>
          <p:nvPr/>
        </p:nvSpPr>
        <p:spPr>
          <a:xfrm>
            <a:off x="7431025" y="4854220"/>
            <a:ext cx="1337226" cy="369332"/>
          </a:xfrm>
          <a:prstGeom prst="rect">
            <a:avLst/>
          </a:prstGeom>
          <a:noFill/>
        </p:spPr>
        <p:txBody>
          <a:bodyPr wrap="none" rtlCol="0">
            <a:spAutoFit/>
          </a:bodyPr>
          <a:lstStyle/>
          <a:p>
            <a:r>
              <a:rPr lang="en-US" dirty="0">
                <a:solidFill>
                  <a:schemeClr val="accent1"/>
                </a:solidFill>
                <a:latin typeface="Lato" panose="020F0502020204030203" pitchFamily="34" charset="77"/>
              </a:rPr>
              <a:t>Wait</a:t>
            </a:r>
            <a:r>
              <a:rPr lang="en-US" dirty="0">
                <a:solidFill>
                  <a:schemeClr val="accent1"/>
                </a:solidFill>
              </a:rPr>
              <a:t> </a:t>
            </a:r>
            <a:r>
              <a:rPr lang="en-US" dirty="0">
                <a:solidFill>
                  <a:schemeClr val="accent1"/>
                </a:solidFill>
                <a:sym typeface="Wingdings" pitchFamily="2" charset="2"/>
              </a:rPr>
              <a:t> 1T</a:t>
            </a:r>
            <a:endParaRPr lang="en-US" dirty="0">
              <a:solidFill>
                <a:schemeClr val="accent1"/>
              </a:solidFill>
            </a:endParaRPr>
          </a:p>
        </p:txBody>
      </p:sp>
      <p:sp>
        <p:nvSpPr>
          <p:cNvPr id="11" name="Footer Placeholder 10">
            <a:extLst>
              <a:ext uri="{FF2B5EF4-FFF2-40B4-BE49-F238E27FC236}">
                <a16:creationId xmlns:a16="http://schemas.microsoft.com/office/drawing/2014/main" id="{B4DC3F1B-09AA-BEBA-8A6B-D9E2FDA8B9B4}"/>
              </a:ext>
            </a:extLst>
          </p:cNvPr>
          <p:cNvSpPr>
            <a:spLocks noGrp="1"/>
          </p:cNvSpPr>
          <p:nvPr>
            <p:ph type="ftr" sz="quarter" idx="11"/>
          </p:nvPr>
        </p:nvSpPr>
        <p:spPr/>
        <p:txBody>
          <a:bodyPr/>
          <a:lstStyle/>
          <a:p>
            <a:r>
              <a:rPr lang="en-US"/>
              <a:t>Tom Silver - Princeton University - Fall 2025</a:t>
            </a:r>
          </a:p>
        </p:txBody>
      </p:sp>
      <p:sp>
        <p:nvSpPr>
          <p:cNvPr id="12" name="Slide Number Placeholder 11">
            <a:extLst>
              <a:ext uri="{FF2B5EF4-FFF2-40B4-BE49-F238E27FC236}">
                <a16:creationId xmlns:a16="http://schemas.microsoft.com/office/drawing/2014/main" id="{A48198A3-4730-03D0-C765-4B761BB5FC6C}"/>
              </a:ext>
            </a:extLst>
          </p:cNvPr>
          <p:cNvSpPr>
            <a:spLocks noGrp="1"/>
          </p:cNvSpPr>
          <p:nvPr>
            <p:ph type="sldNum" sz="quarter" idx="12"/>
          </p:nvPr>
        </p:nvSpPr>
        <p:spPr/>
        <p:txBody>
          <a:bodyPr/>
          <a:lstStyle/>
          <a:p>
            <a:fld id="{A2060099-932A-9345-A983-616282D95534}" type="slidenum">
              <a:rPr lang="en-US" smtClean="0"/>
              <a:t>79</a:t>
            </a:fld>
            <a:endParaRPr lang="en-US"/>
          </a:p>
        </p:txBody>
      </p:sp>
    </p:spTree>
    <p:extLst>
      <p:ext uri="{BB962C8B-B14F-4D97-AF65-F5344CB8AC3E}">
        <p14:creationId xmlns:p14="http://schemas.microsoft.com/office/powerpoint/2010/main" val="544443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FB9E6-25C7-8349-BEB8-2C51980A7086}"/>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dirty="0">
                <a:solidFill>
                  <a:schemeClr val="tx1"/>
                </a:solidFill>
              </a:rPr>
              <a:t>Example</a:t>
            </a:r>
          </a:p>
        </p:txBody>
      </p:sp>
      <p:sp>
        <p:nvSpPr>
          <p:cNvPr id="7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9B0F8726-CAD8-4341-958C-D9051A610B26}"/>
              </a:ext>
            </a:extLst>
          </p:cNvPr>
          <p:cNvSpPr txBox="1"/>
          <p:nvPr/>
        </p:nvSpPr>
        <p:spPr>
          <a:xfrm>
            <a:off x="630936" y="2660904"/>
            <a:ext cx="4818888" cy="3547872"/>
          </a:xfrm>
          <a:prstGeom prst="rect">
            <a:avLst/>
          </a:prstGeom>
        </p:spPr>
        <p:txBody>
          <a:bodyPr vert="horz" lIns="91440" tIns="45720" rIns="91440" bIns="45720" rtlCol="0" anchor="t">
            <a:normAutofit/>
          </a:bodyPr>
          <a:lstStyle/>
          <a:p>
            <a:pPr marR="0" lvl="0" fontAlgn="auto">
              <a:lnSpc>
                <a:spcPct val="90000"/>
              </a:lnSpc>
              <a:spcBef>
                <a:spcPts val="0"/>
              </a:spcBef>
              <a:spcAft>
                <a:spcPts val="600"/>
              </a:spcAft>
              <a:buClrTx/>
              <a:buSzTx/>
              <a:tabLst/>
              <a:defRPr/>
            </a:pPr>
            <a:r>
              <a:rPr kumimoji="0" lang="en-US" sz="2200" b="0" i="0" u="none" strike="noStrike" cap="none" spc="0" normalizeH="0" baseline="0" noProof="0" dirty="0">
                <a:ln>
                  <a:noFill/>
                </a:ln>
                <a:effectLst/>
                <a:uLnTx/>
                <a:uFillTx/>
                <a:latin typeface="Lato" panose="020F0502020204030203" pitchFamily="34" charset="77"/>
              </a:rPr>
              <a:t>How would we represent this scenario as </a:t>
            </a:r>
            <a:r>
              <a:rPr lang="en-US" sz="2200" dirty="0">
                <a:latin typeface="Lato" panose="020F0502020204030203" pitchFamily="34" charset="77"/>
              </a:rPr>
              <a:t>a Markov Chain</a:t>
            </a:r>
            <a:r>
              <a:rPr kumimoji="0" lang="en-US" sz="2200" b="0" i="0" u="none" strike="noStrike" cap="none" spc="0" normalizeH="0" baseline="0" noProof="0" dirty="0">
                <a:ln>
                  <a:noFill/>
                </a:ln>
                <a:effectLst/>
                <a:uLnTx/>
                <a:uFillTx/>
                <a:latin typeface="Lato" panose="020F0502020204030203" pitchFamily="34" charset="77"/>
              </a:rPr>
              <a:t>?</a:t>
            </a:r>
          </a:p>
        </p:txBody>
      </p:sp>
      <p:pic>
        <p:nvPicPr>
          <p:cNvPr id="2050" name="Picture 2" descr="Dvd tv GIFs - Get the best gif on GIFER">
            <a:extLst>
              <a:ext uri="{FF2B5EF4-FFF2-40B4-BE49-F238E27FC236}">
                <a16:creationId xmlns:a16="http://schemas.microsoft.com/office/drawing/2014/main" id="{5C7ECC3A-7E3C-694D-9BC7-E4572DF0631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699516"/>
            <a:ext cx="5458968" cy="5458968"/>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EDC7DFFE-53B1-545C-C1AE-0271B369DF7B}"/>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3E888E8F-608E-AC5A-CA0B-975A8ECF2A75}"/>
              </a:ext>
            </a:extLst>
          </p:cNvPr>
          <p:cNvSpPr>
            <a:spLocks noGrp="1"/>
          </p:cNvSpPr>
          <p:nvPr>
            <p:ph type="sldNum" sz="quarter" idx="12"/>
          </p:nvPr>
        </p:nvSpPr>
        <p:spPr/>
        <p:txBody>
          <a:bodyPr/>
          <a:lstStyle/>
          <a:p>
            <a:fld id="{A2060099-932A-9345-A983-616282D95534}" type="slidenum">
              <a:rPr lang="en-US" smtClean="0"/>
              <a:t>8</a:t>
            </a:fld>
            <a:endParaRPr lang="en-US"/>
          </a:p>
        </p:txBody>
      </p:sp>
    </p:spTree>
    <p:extLst>
      <p:ext uri="{BB962C8B-B14F-4D97-AF65-F5344CB8AC3E}">
        <p14:creationId xmlns:p14="http://schemas.microsoft.com/office/powerpoint/2010/main" val="202445061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62A5A6-E101-E248-89CA-251A61E53802}"/>
              </a:ext>
            </a:extLst>
          </p:cNvPr>
          <p:cNvSpPr>
            <a:spLocks noGrp="1"/>
          </p:cNvSpPr>
          <p:nvPr>
            <p:ph idx="1"/>
          </p:nvPr>
        </p:nvSpPr>
        <p:spPr>
          <a:xfrm>
            <a:off x="666093" y="672663"/>
            <a:ext cx="10859814" cy="5945735"/>
          </a:xfrm>
        </p:spPr>
        <p:txBody>
          <a:bodyPr>
            <a:normAutofit/>
          </a:bodyPr>
          <a:lstStyle/>
          <a:p>
            <a:pPr marL="0" indent="0">
              <a:buNone/>
            </a:pPr>
            <a:r>
              <a:rPr lang="en-US" sz="2000" dirty="0"/>
              <a:t>Initialization (H=4)</a:t>
            </a:r>
          </a:p>
          <a:p>
            <a:r>
              <a:rPr lang="en-US" sz="2000" dirty="0"/>
              <a:t>V[4][0T] = 0, V[4][1T] = 0, V[4][2T] = 0, V[4][0F] = 0, V[4][1F] = 0, V[4][2F] = 0</a:t>
            </a:r>
          </a:p>
          <a:p>
            <a:pPr marL="0" indent="0">
              <a:buNone/>
            </a:pPr>
            <a:br>
              <a:rPr lang="en-US" sz="2000" dirty="0"/>
            </a:br>
            <a:r>
              <a:rPr lang="en-US" sz="2000" dirty="0"/>
              <a:t>Iteration (H=3)</a:t>
            </a:r>
          </a:p>
          <a:p>
            <a:r>
              <a:rPr lang="en-US" sz="2000" dirty="0"/>
              <a:t>V[3][0T] = max(</a:t>
            </a:r>
          </a:p>
          <a:p>
            <a:pPr marL="0" indent="0">
              <a:buNone/>
            </a:pPr>
            <a:r>
              <a:rPr lang="en-US" sz="2000" dirty="0"/>
              <a:t>  P(0F | E, 0T)(R(0T, E, 0F) + V[4][0F])</a:t>
            </a:r>
          </a:p>
          <a:p>
            <a:pPr marL="0" indent="0">
              <a:buNone/>
            </a:pPr>
            <a:r>
              <a:rPr lang="en-US" sz="2000" dirty="0"/>
              <a:t>  P(0T | W, 0T)(R(0T, W, 0T) + V[4][0T]) + P(1T | W, 0T)(R(0T, W, 1T) + V[4][1T])</a:t>
            </a:r>
          </a:p>
          <a:p>
            <a:pPr marL="0" indent="0">
              <a:buNone/>
            </a:pPr>
            <a:r>
              <a:rPr lang="en-US" sz="2000" dirty="0"/>
              <a:t>) </a:t>
            </a:r>
          </a:p>
          <a:p>
            <a:pPr marL="0" indent="0">
              <a:buNone/>
            </a:pPr>
            <a:r>
              <a:rPr lang="en-US" sz="2000" dirty="0"/>
              <a:t>= max(</a:t>
            </a:r>
          </a:p>
          <a:p>
            <a:pPr marL="0" indent="0">
              <a:buNone/>
            </a:pPr>
            <a:r>
              <a:rPr lang="en-US" sz="2000" dirty="0"/>
              <a:t>  1 * (0 + 0)</a:t>
            </a:r>
            <a:br>
              <a:rPr lang="en-US" sz="2000" dirty="0"/>
            </a:br>
            <a:r>
              <a:rPr lang="en-US" sz="2000" dirty="0"/>
              <a:t>  0.75 * (0 + 0) + 0.25 * (-1 + 0)</a:t>
            </a:r>
          </a:p>
          <a:p>
            <a:pPr marL="0" indent="0">
              <a:buNone/>
            </a:pPr>
            <a:r>
              <a:rPr lang="en-US" sz="2000" dirty="0"/>
              <a:t>) =  0</a:t>
            </a:r>
          </a:p>
          <a:p>
            <a:pPr marL="0" indent="0">
              <a:buNone/>
            </a:pPr>
            <a:endParaRPr lang="en-US" sz="2000" dirty="0"/>
          </a:p>
          <a:p>
            <a:pPr marL="0" indent="0">
              <a:buNone/>
            </a:pPr>
            <a:r>
              <a:rPr lang="en-US" sz="2000" dirty="0"/>
              <a:t>... </a:t>
            </a:r>
          </a:p>
        </p:txBody>
      </p:sp>
      <p:sp>
        <p:nvSpPr>
          <p:cNvPr id="4" name="Footer Placeholder 3">
            <a:extLst>
              <a:ext uri="{FF2B5EF4-FFF2-40B4-BE49-F238E27FC236}">
                <a16:creationId xmlns:a16="http://schemas.microsoft.com/office/drawing/2014/main" id="{6F45E191-F267-D89D-BE10-4E23B3487585}"/>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1F529B2B-0A3B-8A5A-66A7-ECD67A3FAB41}"/>
              </a:ext>
            </a:extLst>
          </p:cNvPr>
          <p:cNvSpPr>
            <a:spLocks noGrp="1"/>
          </p:cNvSpPr>
          <p:nvPr>
            <p:ph type="sldNum" sz="quarter" idx="12"/>
          </p:nvPr>
        </p:nvSpPr>
        <p:spPr/>
        <p:txBody>
          <a:bodyPr/>
          <a:lstStyle/>
          <a:p>
            <a:fld id="{A2060099-932A-9345-A983-616282D95534}" type="slidenum">
              <a:rPr lang="en-US" smtClean="0"/>
              <a:t>80</a:t>
            </a:fld>
            <a:endParaRPr lang="en-US"/>
          </a:p>
        </p:txBody>
      </p:sp>
    </p:spTree>
    <p:extLst>
      <p:ext uri="{BB962C8B-B14F-4D97-AF65-F5344CB8AC3E}">
        <p14:creationId xmlns:p14="http://schemas.microsoft.com/office/powerpoint/2010/main" val="31616702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D4D3-504D-C244-BFF7-280341093654}"/>
              </a:ext>
            </a:extLst>
          </p:cNvPr>
          <p:cNvSpPr>
            <a:spLocks noGrp="1"/>
          </p:cNvSpPr>
          <p:nvPr>
            <p:ph type="title"/>
          </p:nvPr>
        </p:nvSpPr>
        <p:spPr/>
        <p:txBody>
          <a:bodyPr/>
          <a:lstStyle/>
          <a:p>
            <a:r>
              <a:rPr lang="en-US" dirty="0"/>
              <a:t>Bellman Backups</a:t>
            </a:r>
          </a:p>
        </p:txBody>
      </p:sp>
      <p:sp>
        <p:nvSpPr>
          <p:cNvPr id="3" name="Content Placeholder 2">
            <a:extLst>
              <a:ext uri="{FF2B5EF4-FFF2-40B4-BE49-F238E27FC236}">
                <a16:creationId xmlns:a16="http://schemas.microsoft.com/office/drawing/2014/main" id="{271BE9EF-79BA-DD46-A419-5FF0AD47A0E5}"/>
              </a:ext>
            </a:extLst>
          </p:cNvPr>
          <p:cNvSpPr>
            <a:spLocks noGrp="1"/>
          </p:cNvSpPr>
          <p:nvPr>
            <p:ph idx="1"/>
          </p:nvPr>
        </p:nvSpPr>
        <p:spPr>
          <a:xfrm>
            <a:off x="838199" y="1825625"/>
            <a:ext cx="10917025" cy="4351338"/>
          </a:xfrm>
        </p:spPr>
        <p:txBody>
          <a:bodyPr>
            <a:normAutofit/>
          </a:bodyPr>
          <a:lstStyle/>
          <a:p>
            <a:pPr marL="0" indent="0">
              <a:buNone/>
            </a:pPr>
            <a:r>
              <a:rPr lang="en-US" dirty="0"/>
              <a:t>The meat of the value function update was this:</a:t>
            </a:r>
          </a:p>
          <a:p>
            <a:pPr marL="0" indent="0">
              <a:buNone/>
            </a:pPr>
            <a:endParaRPr lang="en-US" dirty="0"/>
          </a:p>
          <a:p>
            <a:pPr marL="0" indent="0">
              <a:buNone/>
            </a:pPr>
            <a:endParaRPr lang="en-US" dirty="0"/>
          </a:p>
          <a:p>
            <a:pPr marL="0" indent="0">
              <a:buNone/>
            </a:pPr>
            <a:r>
              <a:rPr lang="en-US" dirty="0"/>
              <a:t>Important enough that we will give it a name: </a:t>
            </a:r>
            <a:r>
              <a:rPr lang="en-US" b="1" dirty="0"/>
              <a:t>Bellman backup</a:t>
            </a:r>
          </a:p>
          <a:p>
            <a:pPr marL="0" indent="0">
              <a:buNone/>
            </a:pPr>
            <a:endParaRPr lang="en-US" b="1" dirty="0"/>
          </a:p>
          <a:p>
            <a:pPr marL="0" indent="0">
              <a:buNone/>
            </a:pPr>
            <a:r>
              <a:rPr lang="en-US" dirty="0"/>
              <a:t>Bellman, because of the Bellman equation.</a:t>
            </a:r>
          </a:p>
          <a:p>
            <a:pPr marL="0" indent="0">
              <a:buNone/>
            </a:pPr>
            <a:endParaRPr lang="en-US" dirty="0"/>
          </a:p>
          <a:p>
            <a:pPr marL="0" indent="0">
              <a:buNone/>
            </a:pPr>
            <a:r>
              <a:rPr lang="en-US" dirty="0"/>
              <a:t>Backup, because we’re looking one step ahead and “backing up”.</a:t>
            </a:r>
          </a:p>
        </p:txBody>
      </p:sp>
      <p:pic>
        <p:nvPicPr>
          <p:cNvPr id="7" name="Picture 6">
            <a:extLst>
              <a:ext uri="{FF2B5EF4-FFF2-40B4-BE49-F238E27FC236}">
                <a16:creationId xmlns:a16="http://schemas.microsoft.com/office/drawing/2014/main" id="{803D260B-9958-8D44-AEAC-0EDD1D9FDF40}"/>
              </a:ext>
            </a:extLst>
          </p:cNvPr>
          <p:cNvPicPr>
            <a:picLocks noChangeAspect="1"/>
          </p:cNvPicPr>
          <p:nvPr/>
        </p:nvPicPr>
        <p:blipFill rotWithShape="1">
          <a:blip r:embed="rId2"/>
          <a:srcRect l="18207" t="75484" b="17560"/>
          <a:stretch/>
        </p:blipFill>
        <p:spPr>
          <a:xfrm>
            <a:off x="829556" y="2507530"/>
            <a:ext cx="11142484" cy="478770"/>
          </a:xfrm>
          <a:prstGeom prst="rect">
            <a:avLst/>
          </a:prstGeom>
        </p:spPr>
      </p:pic>
      <p:sp>
        <p:nvSpPr>
          <p:cNvPr id="5" name="Footer Placeholder 4">
            <a:extLst>
              <a:ext uri="{FF2B5EF4-FFF2-40B4-BE49-F238E27FC236}">
                <a16:creationId xmlns:a16="http://schemas.microsoft.com/office/drawing/2014/main" id="{53450AB5-B08D-04EC-61C1-FED9C08A7FA4}"/>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76A74183-C18A-B6FF-BD3F-5D2E5A5F4D8E}"/>
              </a:ext>
            </a:extLst>
          </p:cNvPr>
          <p:cNvSpPr>
            <a:spLocks noGrp="1"/>
          </p:cNvSpPr>
          <p:nvPr>
            <p:ph type="sldNum" sz="quarter" idx="12"/>
          </p:nvPr>
        </p:nvSpPr>
        <p:spPr/>
        <p:txBody>
          <a:bodyPr/>
          <a:lstStyle/>
          <a:p>
            <a:fld id="{A2060099-932A-9345-A983-616282D95534}" type="slidenum">
              <a:rPr lang="en-US" smtClean="0"/>
              <a:t>81</a:t>
            </a:fld>
            <a:endParaRPr lang="en-US"/>
          </a:p>
        </p:txBody>
      </p:sp>
    </p:spTree>
    <p:extLst>
      <p:ext uri="{BB962C8B-B14F-4D97-AF65-F5344CB8AC3E}">
        <p14:creationId xmlns:p14="http://schemas.microsoft.com/office/powerpoint/2010/main" val="375384478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85BF5-A9F4-9A42-AAF3-7C3B68C1D803}"/>
              </a:ext>
            </a:extLst>
          </p:cNvPr>
          <p:cNvPicPr>
            <a:picLocks noChangeAspect="1"/>
          </p:cNvPicPr>
          <p:nvPr/>
        </p:nvPicPr>
        <p:blipFill>
          <a:blip r:embed="rId2"/>
          <a:stretch>
            <a:fillRect/>
          </a:stretch>
        </p:blipFill>
        <p:spPr>
          <a:xfrm>
            <a:off x="838200" y="1427929"/>
            <a:ext cx="9234853" cy="4707964"/>
          </a:xfrm>
          <a:prstGeom prst="rect">
            <a:avLst/>
          </a:prstGeom>
        </p:spPr>
      </p:pic>
      <p:sp>
        <p:nvSpPr>
          <p:cNvPr id="2" name="Title 1">
            <a:extLst>
              <a:ext uri="{FF2B5EF4-FFF2-40B4-BE49-F238E27FC236}">
                <a16:creationId xmlns:a16="http://schemas.microsoft.com/office/drawing/2014/main" id="{685495AE-0C4D-7548-996C-7EA7CF569032}"/>
              </a:ext>
            </a:extLst>
          </p:cNvPr>
          <p:cNvSpPr>
            <a:spLocks noGrp="1"/>
          </p:cNvSpPr>
          <p:nvPr>
            <p:ph type="title"/>
          </p:nvPr>
        </p:nvSpPr>
        <p:spPr/>
        <p:txBody>
          <a:bodyPr>
            <a:normAutofit/>
          </a:bodyPr>
          <a:lstStyle/>
          <a:p>
            <a:r>
              <a:rPr lang="en-US" sz="3600" dirty="0"/>
              <a:t>Compute Optimal Value Functions: </a:t>
            </a:r>
            <a:r>
              <a:rPr lang="en-US" sz="3600" b="1" dirty="0"/>
              <a:t>Finite Horizon</a:t>
            </a:r>
            <a:endParaRPr lang="en-US" sz="3600" dirty="0"/>
          </a:p>
        </p:txBody>
      </p:sp>
      <p:sp>
        <p:nvSpPr>
          <p:cNvPr id="6" name="Rectangular Callout 5">
            <a:extLst>
              <a:ext uri="{FF2B5EF4-FFF2-40B4-BE49-F238E27FC236}">
                <a16:creationId xmlns:a16="http://schemas.microsoft.com/office/drawing/2014/main" id="{0007D751-7A47-1E43-BA4D-88287245EF45}"/>
              </a:ext>
            </a:extLst>
          </p:cNvPr>
          <p:cNvSpPr/>
          <p:nvPr/>
        </p:nvSpPr>
        <p:spPr>
          <a:xfrm>
            <a:off x="8493416" y="4942261"/>
            <a:ext cx="2634789" cy="618314"/>
          </a:xfrm>
          <a:prstGeom prst="wedgeRectCallout">
            <a:avLst>
              <a:gd name="adj1" fmla="val -64236"/>
              <a:gd name="adj2" fmla="val -21876"/>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Refactored</a:t>
            </a:r>
            <a:endParaRPr lang="en-US" b="1" dirty="0">
              <a:latin typeface="Lato" panose="020F0502020204030203" pitchFamily="34" charset="77"/>
            </a:endParaRPr>
          </a:p>
        </p:txBody>
      </p:sp>
      <p:sp>
        <p:nvSpPr>
          <p:cNvPr id="5" name="Footer Placeholder 4">
            <a:extLst>
              <a:ext uri="{FF2B5EF4-FFF2-40B4-BE49-F238E27FC236}">
                <a16:creationId xmlns:a16="http://schemas.microsoft.com/office/drawing/2014/main" id="{9655A1E4-2C74-4A41-D7F7-3A7B36BAE2D5}"/>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2052BF03-5C94-D1AB-C83F-1E2DC18964F7}"/>
              </a:ext>
            </a:extLst>
          </p:cNvPr>
          <p:cNvSpPr>
            <a:spLocks noGrp="1"/>
          </p:cNvSpPr>
          <p:nvPr>
            <p:ph type="sldNum" sz="quarter" idx="12"/>
          </p:nvPr>
        </p:nvSpPr>
        <p:spPr/>
        <p:txBody>
          <a:bodyPr/>
          <a:lstStyle/>
          <a:p>
            <a:fld id="{A2060099-932A-9345-A983-616282D95534}" type="slidenum">
              <a:rPr lang="en-US" smtClean="0"/>
              <a:t>82</a:t>
            </a:fld>
            <a:endParaRPr lang="en-US"/>
          </a:p>
        </p:txBody>
      </p:sp>
    </p:spTree>
    <p:extLst>
      <p:ext uri="{BB962C8B-B14F-4D97-AF65-F5344CB8AC3E}">
        <p14:creationId xmlns:p14="http://schemas.microsoft.com/office/powerpoint/2010/main" val="15609059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57B32-F832-854F-BFF9-90FBE835F2F1}"/>
              </a:ext>
            </a:extLst>
          </p:cNvPr>
          <p:cNvSpPr>
            <a:spLocks noGrp="1"/>
          </p:cNvSpPr>
          <p:nvPr>
            <p:ph type="title"/>
          </p:nvPr>
        </p:nvSpPr>
        <p:spPr/>
        <p:txBody>
          <a:bodyPr>
            <a:normAutofit/>
          </a:bodyPr>
          <a:lstStyle/>
          <a:p>
            <a:r>
              <a:rPr lang="en-US" sz="3600" dirty="0"/>
              <a:t>Bellman Equations: Convenient Recursions</a:t>
            </a:r>
          </a:p>
        </p:txBody>
      </p: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21952D41-E628-9840-AE94-FD2BFF274B71}"/>
                  </a:ext>
                </a:extLst>
              </p:cNvPr>
              <p:cNvSpPr txBox="1">
                <a:spLocks/>
              </p:cNvSpPr>
              <p:nvPr/>
            </p:nvSpPr>
            <p:spPr>
              <a:xfrm>
                <a:off x="1522686" y="4448826"/>
                <a:ext cx="9398840" cy="1387400"/>
              </a:xfrm>
              <a:prstGeom prst="rect">
                <a:avLst/>
              </a:prstGeom>
              <a:ln w="12700">
                <a:solidFill>
                  <a:schemeClr val="tx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14:m>
                  <m:oMathPara xmlns:m="http://schemas.openxmlformats.org/officeDocument/2006/math">
                    <m:oMathParaPr>
                      <m:jc m:val="left"/>
                    </m:oMathParaPr>
                    <m:oMath xmlns:m="http://schemas.openxmlformats.org/officeDocument/2006/math">
                      <m:sSubSup>
                        <m:sSubSupPr>
                          <m:ctrlPr>
                            <a:rPr lang="en-US" sz="3200" i="1" smtClean="0">
                              <a:latin typeface="Cambria Math" panose="02040503050406030204" pitchFamily="18" charset="0"/>
                            </a:rPr>
                          </m:ctrlPr>
                        </m:sSubSupPr>
                        <m:e>
                          <m:r>
                            <a:rPr lang="en-US" sz="3200" i="1">
                              <a:latin typeface="Cambria Math" panose="02040503050406030204" pitchFamily="18" charset="0"/>
                            </a:rPr>
                            <m:t>𝑉</m:t>
                          </m:r>
                        </m:e>
                        <m:sub/>
                        <m:sup>
                          <m:r>
                            <a:rPr lang="en-US" sz="3200" b="0" i="1" smtClean="0">
                              <a:solidFill>
                                <a:schemeClr val="accent1"/>
                              </a:solidFill>
                              <a:latin typeface="Cambria Math" panose="02040503050406030204" pitchFamily="18" charset="0"/>
                            </a:rPr>
                            <m:t>∗</m:t>
                          </m:r>
                        </m:sup>
                      </m:sSubSup>
                      <m:d>
                        <m:dPr>
                          <m:ctrlPr>
                            <a:rPr lang="en-US" sz="3200" i="1">
                              <a:latin typeface="Cambria Math" panose="02040503050406030204" pitchFamily="18" charset="0"/>
                            </a:rPr>
                          </m:ctrlPr>
                        </m:dPr>
                        <m:e>
                          <m:r>
                            <a:rPr lang="en-US" sz="3200" i="1">
                              <a:latin typeface="Cambria Math" panose="02040503050406030204" pitchFamily="18" charset="0"/>
                            </a:rPr>
                            <m:t>𝑠</m:t>
                          </m:r>
                        </m:e>
                      </m:d>
                      <m:r>
                        <a:rPr lang="en-US" sz="3200" i="1">
                          <a:latin typeface="Cambria Math" panose="02040503050406030204" pitchFamily="18" charset="0"/>
                        </a:rPr>
                        <m:t>=</m:t>
                      </m:r>
                      <m:func>
                        <m:funcPr>
                          <m:ctrlPr>
                            <a:rPr lang="en-US" sz="3200" b="0" i="1" smtClean="0">
                              <a:latin typeface="Cambria Math" panose="02040503050406030204" pitchFamily="18" charset="0"/>
                            </a:rPr>
                          </m:ctrlPr>
                        </m:funcPr>
                        <m:fName>
                          <m:limLow>
                            <m:limLowPr>
                              <m:ctrlPr>
                                <a:rPr lang="en-US" sz="3200" b="0" i="1" smtClean="0">
                                  <a:solidFill>
                                    <a:schemeClr val="accent1"/>
                                  </a:solidFill>
                                  <a:latin typeface="Cambria Math" panose="02040503050406030204" pitchFamily="18" charset="0"/>
                                </a:rPr>
                              </m:ctrlPr>
                            </m:limLowPr>
                            <m:e>
                              <m:r>
                                <m:rPr>
                                  <m:sty m:val="p"/>
                                </m:rPr>
                                <a:rPr lang="en-US" sz="3200" b="0" i="0" smtClean="0">
                                  <a:solidFill>
                                    <a:schemeClr val="accent1"/>
                                  </a:solidFill>
                                  <a:latin typeface="Cambria Math" panose="02040503050406030204" pitchFamily="18" charset="0"/>
                                </a:rPr>
                                <m:t>max</m:t>
                              </m:r>
                            </m:e>
                            <m:lim>
                              <m:r>
                                <a:rPr lang="en-US" sz="3200" b="0" i="1" smtClean="0">
                                  <a:solidFill>
                                    <a:schemeClr val="accent1"/>
                                  </a:solidFill>
                                  <a:latin typeface="Cambria Math" panose="02040503050406030204" pitchFamily="18" charset="0"/>
                                </a:rPr>
                                <m:t>𝑎</m:t>
                              </m:r>
                            </m:lim>
                          </m:limLow>
                        </m:fName>
                        <m:e>
                          <m:nary>
                            <m:naryPr>
                              <m:chr m:val="∑"/>
                              <m:supHide m:val="on"/>
                              <m:ctrlPr>
                                <a:rPr lang="en-US" sz="3200" i="1">
                                  <a:latin typeface="Cambria Math" panose="02040503050406030204" pitchFamily="18" charset="0"/>
                                </a:rPr>
                              </m:ctrlPr>
                            </m:naryPr>
                            <m:sub>
                              <m:sSup>
                                <m:sSupPr>
                                  <m:ctrlPr>
                                    <a:rPr lang="en-US" sz="3200" i="1">
                                      <a:latin typeface="Cambria Math" panose="02040503050406030204" pitchFamily="18" charset="0"/>
                                    </a:rPr>
                                  </m:ctrlPr>
                                </m:sSupPr>
                                <m:e>
                                  <m:r>
                                    <m:rPr>
                                      <m:brk m:alnAt="7"/>
                                    </m:rPr>
                                    <a:rPr lang="en-US" sz="3200" i="1">
                                      <a:latin typeface="Cambria Math" panose="02040503050406030204" pitchFamily="18" charset="0"/>
                                    </a:rPr>
                                    <m:t>𝑠</m:t>
                                  </m:r>
                                </m:e>
                                <m:sup>
                                  <m:r>
                                    <a:rPr lang="en-US" sz="3200" i="1">
                                      <a:latin typeface="Cambria Math" panose="02040503050406030204" pitchFamily="18" charset="0"/>
                                    </a:rPr>
                                    <m:t>′</m:t>
                                  </m:r>
                                </m:sup>
                              </m:sSup>
                            </m:sub>
                            <m:sup/>
                            <m:e>
                              <m:r>
                                <a:rPr lang="en-US" sz="3200" i="1">
                                  <a:latin typeface="Cambria Math" panose="02040503050406030204" pitchFamily="18" charset="0"/>
                                </a:rPr>
                                <m:t>𝑃</m:t>
                              </m:r>
                              <m:r>
                                <a:rPr lang="en-US" sz="3200" i="1">
                                  <a:latin typeface="Cambria Math" panose="02040503050406030204" pitchFamily="18" charset="0"/>
                                </a:rPr>
                                <m:t>(</m:t>
                              </m:r>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r>
                                <a:rPr lang="en-US" sz="3200" i="1">
                                  <a:latin typeface="Cambria Math" panose="02040503050406030204" pitchFamily="18" charset="0"/>
                                </a:rPr>
                                <m:t>∣</m:t>
                              </m:r>
                              <m:r>
                                <a:rPr lang="en-US" sz="3200" i="1">
                                  <a:latin typeface="Cambria Math" panose="02040503050406030204" pitchFamily="18" charset="0"/>
                                </a:rPr>
                                <m:t>𝑠</m:t>
                              </m:r>
                              <m:r>
                                <a:rPr lang="en-US" sz="3200" i="1">
                                  <a:latin typeface="Cambria Math" panose="02040503050406030204" pitchFamily="18" charset="0"/>
                                </a:rPr>
                                <m:t>, </m:t>
                              </m:r>
                              <m:r>
                                <a:rPr lang="en-US" sz="3200" i="1">
                                  <a:solidFill>
                                    <a:schemeClr val="accent1"/>
                                  </a:solidFill>
                                  <a:latin typeface="Cambria Math" panose="02040503050406030204" pitchFamily="18" charset="0"/>
                                </a:rPr>
                                <m:t>𝑎</m:t>
                              </m:r>
                              <m:r>
                                <a:rPr lang="en-US" sz="3200" i="1">
                                  <a:latin typeface="Cambria Math" panose="02040503050406030204" pitchFamily="18" charset="0"/>
                                </a:rPr>
                                <m:t>)[</m:t>
                              </m:r>
                              <m:r>
                                <a:rPr lang="en-US" sz="3200" i="1">
                                  <a:latin typeface="Cambria Math" panose="02040503050406030204" pitchFamily="18" charset="0"/>
                                </a:rPr>
                                <m:t>𝑅</m:t>
                              </m:r>
                              <m:d>
                                <m:dPr>
                                  <m:ctrlPr>
                                    <a:rPr lang="en-US" sz="3200" i="1">
                                      <a:latin typeface="Cambria Math" panose="02040503050406030204" pitchFamily="18" charset="0"/>
                                    </a:rPr>
                                  </m:ctrlPr>
                                </m:dPr>
                                <m:e>
                                  <m:r>
                                    <a:rPr lang="en-US" sz="3200" i="1">
                                      <a:latin typeface="Cambria Math" panose="02040503050406030204" pitchFamily="18" charset="0"/>
                                    </a:rPr>
                                    <m:t>𝑠</m:t>
                                  </m:r>
                                  <m:r>
                                    <a:rPr lang="en-US" sz="3200" i="1">
                                      <a:latin typeface="Cambria Math" panose="02040503050406030204" pitchFamily="18" charset="0"/>
                                    </a:rPr>
                                    <m:t>, </m:t>
                                  </m:r>
                                  <m:r>
                                    <a:rPr lang="en-US" sz="3200" i="1">
                                      <a:solidFill>
                                        <a:schemeClr val="accent1"/>
                                      </a:solidFill>
                                      <a:latin typeface="Cambria Math" panose="02040503050406030204" pitchFamily="18" charset="0"/>
                                    </a:rPr>
                                    <m:t>𝑎</m:t>
                                  </m:r>
                                  <m:r>
                                    <a:rPr lang="en-US" sz="3200" i="1">
                                      <a:latin typeface="Cambria Math" panose="02040503050406030204" pitchFamily="18" charset="0"/>
                                    </a:rPr>
                                    <m:t>, </m:t>
                                  </m:r>
                                  <m:r>
                                    <a:rPr lang="en-US" sz="3200" i="1">
                                      <a:latin typeface="Cambria Math" panose="02040503050406030204" pitchFamily="18" charset="0"/>
                                    </a:rPr>
                                    <m:t>𝑠</m:t>
                                  </m:r>
                                  <m:r>
                                    <a:rPr lang="en-US" sz="3200" i="1">
                                      <a:latin typeface="Cambria Math" panose="02040503050406030204" pitchFamily="18" charset="0"/>
                                    </a:rPr>
                                    <m:t>′</m:t>
                                  </m:r>
                                </m:e>
                              </m:d>
                              <m:r>
                                <a:rPr lang="en-US" sz="3200" i="1">
                                  <a:latin typeface="Cambria Math" panose="02040503050406030204" pitchFamily="18" charset="0"/>
                                </a:rPr>
                                <m:t>+</m:t>
                              </m:r>
                              <m:r>
                                <a:rPr lang="en-US" sz="3200" i="1">
                                  <a:latin typeface="Cambria Math" panose="02040503050406030204" pitchFamily="18" charset="0"/>
                                </a:rPr>
                                <m:t>𝛾</m:t>
                              </m:r>
                              <m:sSubSup>
                                <m:sSubSupPr>
                                  <m:ctrlPr>
                                    <a:rPr lang="en-US" sz="3200" i="1">
                                      <a:latin typeface="Cambria Math" panose="02040503050406030204" pitchFamily="18" charset="0"/>
                                    </a:rPr>
                                  </m:ctrlPr>
                                </m:sSubSupPr>
                                <m:e>
                                  <m:r>
                                    <a:rPr lang="en-US" sz="3200" i="1">
                                      <a:latin typeface="Cambria Math" panose="02040503050406030204" pitchFamily="18" charset="0"/>
                                    </a:rPr>
                                    <m:t>𝑉</m:t>
                                  </m:r>
                                </m:e>
                                <m:sub/>
                                <m:sup>
                                  <m:r>
                                    <a:rPr lang="en-US" sz="3200" i="1">
                                      <a:solidFill>
                                        <a:schemeClr val="accent1"/>
                                      </a:solidFill>
                                      <a:latin typeface="Cambria Math" panose="02040503050406030204" pitchFamily="18" charset="0"/>
                                    </a:rPr>
                                    <m:t>∗</m:t>
                                  </m:r>
                                </m:sup>
                              </m:sSubSup>
                              <m:d>
                                <m:dPr>
                                  <m:ctrlPr>
                                    <a:rPr lang="en-US" sz="3200" i="1">
                                      <a:latin typeface="Cambria Math" panose="02040503050406030204" pitchFamily="18" charset="0"/>
                                    </a:rPr>
                                  </m:ctrlPr>
                                </m:dPr>
                                <m:e>
                                  <m:sSup>
                                    <m:sSupPr>
                                      <m:ctrlPr>
                                        <a:rPr lang="en-US" sz="3200" i="1">
                                          <a:latin typeface="Cambria Math" panose="02040503050406030204" pitchFamily="18" charset="0"/>
                                        </a:rPr>
                                      </m:ctrlPr>
                                    </m:sSupPr>
                                    <m:e>
                                      <m:r>
                                        <a:rPr lang="en-US" sz="3200" i="1">
                                          <a:latin typeface="Cambria Math" panose="02040503050406030204" pitchFamily="18" charset="0"/>
                                        </a:rPr>
                                        <m:t>𝑠</m:t>
                                      </m:r>
                                    </m:e>
                                    <m:sup>
                                      <m:r>
                                        <a:rPr lang="en-US" sz="3200" i="1">
                                          <a:latin typeface="Cambria Math" panose="02040503050406030204" pitchFamily="18" charset="0"/>
                                        </a:rPr>
                                        <m:t>′</m:t>
                                      </m:r>
                                    </m:sup>
                                  </m:sSup>
                                </m:e>
                              </m:d>
                              <m:r>
                                <a:rPr lang="en-US" sz="3200" i="1">
                                  <a:latin typeface="Cambria Math" panose="02040503050406030204" pitchFamily="18" charset="0"/>
                                </a:rPr>
                                <m:t>]</m:t>
                              </m:r>
                            </m:e>
                          </m:nary>
                        </m:e>
                      </m:func>
                    </m:oMath>
                  </m:oMathPara>
                </a14:m>
                <a:endParaRPr lang="en-US" sz="3200" dirty="0"/>
              </a:p>
              <a:p>
                <a:pPr marL="0" indent="0">
                  <a:buFont typeface="Arial" panose="020B0604020202020204" pitchFamily="34" charset="0"/>
                  <a:buNone/>
                </a:pPr>
                <a:endParaRPr lang="en-US" sz="3200" dirty="0"/>
              </a:p>
            </p:txBody>
          </p:sp>
        </mc:Choice>
        <mc:Fallback xmlns="">
          <p:sp>
            <p:nvSpPr>
              <p:cNvPr id="8" name="Content Placeholder 2">
                <a:extLst>
                  <a:ext uri="{FF2B5EF4-FFF2-40B4-BE49-F238E27FC236}">
                    <a16:creationId xmlns:a16="http://schemas.microsoft.com/office/drawing/2014/main" id="{21952D41-E628-9840-AE94-FD2BFF274B71}"/>
                  </a:ext>
                </a:extLst>
              </p:cNvPr>
              <p:cNvSpPr txBox="1">
                <a:spLocks noRot="1" noChangeAspect="1" noMove="1" noResize="1" noEditPoints="1" noAdjustHandles="1" noChangeArrowheads="1" noChangeShapeType="1" noTextEdit="1"/>
              </p:cNvSpPr>
              <p:nvPr/>
            </p:nvSpPr>
            <p:spPr>
              <a:xfrm>
                <a:off x="1522686" y="4448826"/>
                <a:ext cx="9398840" cy="1387400"/>
              </a:xfrm>
              <a:prstGeom prst="rect">
                <a:avLst/>
              </a:prstGeom>
              <a:blipFill>
                <a:blip r:embed="rId2"/>
                <a:stretch>
                  <a:fillRect l="-404" t="-128829" b="-157658"/>
                </a:stretch>
              </a:blipFill>
              <a:ln w="12700">
                <a:solidFill>
                  <a:schemeClr val="tx1"/>
                </a:solidFill>
              </a:ln>
            </p:spPr>
            <p:txBody>
              <a:bodyPr/>
              <a:lstStyle/>
              <a:p>
                <a:r>
                  <a:rPr lang="en-US">
                    <a:noFill/>
                  </a:rPr>
                  <a:t> </a:t>
                </a:r>
              </a:p>
            </p:txBody>
          </p:sp>
        </mc:Fallback>
      </mc:AlternateContent>
      <p:sp>
        <p:nvSpPr>
          <p:cNvPr id="7" name="TextBox 6">
            <a:extLst>
              <a:ext uri="{FF2B5EF4-FFF2-40B4-BE49-F238E27FC236}">
                <a16:creationId xmlns:a16="http://schemas.microsoft.com/office/drawing/2014/main" id="{5911D068-5BC9-5143-AEA9-F2639B6CBC76}"/>
              </a:ext>
            </a:extLst>
          </p:cNvPr>
          <p:cNvSpPr txBox="1"/>
          <p:nvPr/>
        </p:nvSpPr>
        <p:spPr>
          <a:xfrm>
            <a:off x="1502979" y="4079494"/>
            <a:ext cx="1779654" cy="369332"/>
          </a:xfrm>
          <a:prstGeom prst="rect">
            <a:avLst/>
          </a:prstGeom>
          <a:noFill/>
        </p:spPr>
        <p:txBody>
          <a:bodyPr wrap="none" rtlCol="0">
            <a:spAutoFit/>
          </a:bodyPr>
          <a:lstStyle/>
          <a:p>
            <a:r>
              <a:rPr lang="en-US" dirty="0">
                <a:latin typeface="Lato" panose="020F0502020204030203" pitchFamily="34" charset="77"/>
              </a:rPr>
              <a:t>Infinite Horizon</a:t>
            </a:r>
          </a:p>
        </p:txBody>
      </p:sp>
      <p:sp>
        <p:nvSpPr>
          <p:cNvPr id="11" name="Left Brace 10">
            <a:extLst>
              <a:ext uri="{FF2B5EF4-FFF2-40B4-BE49-F238E27FC236}">
                <a16:creationId xmlns:a16="http://schemas.microsoft.com/office/drawing/2014/main" id="{6056AFD0-1334-7742-B61E-B2D822C50249}"/>
              </a:ext>
            </a:extLst>
          </p:cNvPr>
          <p:cNvSpPr/>
          <p:nvPr/>
        </p:nvSpPr>
        <p:spPr>
          <a:xfrm rot="5400000">
            <a:off x="5812220" y="-422770"/>
            <a:ext cx="588579" cy="7966842"/>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Lato" panose="020F0502020204030203" pitchFamily="34" charset="77"/>
            </a:endParaRPr>
          </a:p>
        </p:txBody>
      </p:sp>
      <p:sp>
        <p:nvSpPr>
          <p:cNvPr id="12" name="TextBox 11">
            <a:extLst>
              <a:ext uri="{FF2B5EF4-FFF2-40B4-BE49-F238E27FC236}">
                <a16:creationId xmlns:a16="http://schemas.microsoft.com/office/drawing/2014/main" id="{60BB02F7-17AE-0446-AB63-E9377288D70F}"/>
              </a:ext>
            </a:extLst>
          </p:cNvPr>
          <p:cNvSpPr txBox="1"/>
          <p:nvPr/>
        </p:nvSpPr>
        <p:spPr>
          <a:xfrm>
            <a:off x="1522686" y="2210811"/>
            <a:ext cx="9187355" cy="830997"/>
          </a:xfrm>
          <a:prstGeom prst="rect">
            <a:avLst/>
          </a:prstGeom>
          <a:noFill/>
        </p:spPr>
        <p:txBody>
          <a:bodyPr wrap="square" rtlCol="0">
            <a:spAutoFit/>
          </a:bodyPr>
          <a:lstStyle/>
          <a:p>
            <a:pPr algn="ctr"/>
            <a:r>
              <a:rPr lang="en-US" sz="2400" dirty="0">
                <a:latin typeface="Lato" panose="020F0502020204030203" pitchFamily="34" charset="77"/>
              </a:rPr>
              <a:t>No longer linear! What to do?</a:t>
            </a:r>
          </a:p>
          <a:p>
            <a:pPr algn="ctr"/>
            <a:r>
              <a:rPr lang="en-US" sz="2400" dirty="0">
                <a:latin typeface="Lato" panose="020F0502020204030203" pitchFamily="34" charset="77"/>
              </a:rPr>
              <a:t>Idea: iteratively “plug in” the RHS to update the LHS.</a:t>
            </a:r>
          </a:p>
        </p:txBody>
      </p:sp>
      <p:sp>
        <p:nvSpPr>
          <p:cNvPr id="4" name="Footer Placeholder 3">
            <a:extLst>
              <a:ext uri="{FF2B5EF4-FFF2-40B4-BE49-F238E27FC236}">
                <a16:creationId xmlns:a16="http://schemas.microsoft.com/office/drawing/2014/main" id="{FFA61960-ADA6-5FF1-5A4A-13050F0A6B4C}"/>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F23B93CD-50D3-D77F-5E7E-69A5F2349C16}"/>
              </a:ext>
            </a:extLst>
          </p:cNvPr>
          <p:cNvSpPr>
            <a:spLocks noGrp="1"/>
          </p:cNvSpPr>
          <p:nvPr>
            <p:ph type="sldNum" sz="quarter" idx="12"/>
          </p:nvPr>
        </p:nvSpPr>
        <p:spPr/>
        <p:txBody>
          <a:bodyPr/>
          <a:lstStyle/>
          <a:p>
            <a:fld id="{A2060099-932A-9345-A983-616282D95534}" type="slidenum">
              <a:rPr lang="en-US" smtClean="0"/>
              <a:t>83</a:t>
            </a:fld>
            <a:endParaRPr lang="en-US"/>
          </a:p>
        </p:txBody>
      </p:sp>
    </p:spTree>
    <p:extLst>
      <p:ext uri="{BB962C8B-B14F-4D97-AF65-F5344CB8AC3E}">
        <p14:creationId xmlns:p14="http://schemas.microsoft.com/office/powerpoint/2010/main" val="12023615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4ED00-BE50-C74B-8CFF-333D72D39086}"/>
              </a:ext>
            </a:extLst>
          </p:cNvPr>
          <p:cNvSpPr>
            <a:spLocks noGrp="1"/>
          </p:cNvSpPr>
          <p:nvPr>
            <p:ph type="title"/>
          </p:nvPr>
        </p:nvSpPr>
        <p:spPr/>
        <p:txBody>
          <a:bodyPr/>
          <a:lstStyle/>
          <a:p>
            <a:r>
              <a:rPr lang="en-US" dirty="0"/>
              <a:t>Value Iteration</a:t>
            </a:r>
          </a:p>
        </p:txBody>
      </p:sp>
      <p:pic>
        <p:nvPicPr>
          <p:cNvPr id="6" name="Picture 5">
            <a:extLst>
              <a:ext uri="{FF2B5EF4-FFF2-40B4-BE49-F238E27FC236}">
                <a16:creationId xmlns:a16="http://schemas.microsoft.com/office/drawing/2014/main" id="{FA475490-2AED-ED42-B7D5-075E59A1F058}"/>
              </a:ext>
            </a:extLst>
          </p:cNvPr>
          <p:cNvPicPr>
            <a:picLocks noChangeAspect="1"/>
          </p:cNvPicPr>
          <p:nvPr/>
        </p:nvPicPr>
        <p:blipFill>
          <a:blip r:embed="rId2"/>
          <a:stretch>
            <a:fillRect/>
          </a:stretch>
        </p:blipFill>
        <p:spPr>
          <a:xfrm>
            <a:off x="695644" y="1728234"/>
            <a:ext cx="10515600" cy="4147110"/>
          </a:xfrm>
          <a:prstGeom prst="rect">
            <a:avLst/>
          </a:prstGeom>
        </p:spPr>
      </p:pic>
      <p:sp>
        <p:nvSpPr>
          <p:cNvPr id="4" name="Footer Placeholder 3">
            <a:extLst>
              <a:ext uri="{FF2B5EF4-FFF2-40B4-BE49-F238E27FC236}">
                <a16:creationId xmlns:a16="http://schemas.microsoft.com/office/drawing/2014/main" id="{82808192-ABD5-8C6D-9EDA-F9961512B330}"/>
              </a:ext>
            </a:extLst>
          </p:cNvPr>
          <p:cNvSpPr>
            <a:spLocks noGrp="1"/>
          </p:cNvSpPr>
          <p:nvPr>
            <p:ph type="ftr" sz="quarter" idx="11"/>
          </p:nvPr>
        </p:nvSpPr>
        <p:spPr/>
        <p:txBody>
          <a:bodyPr/>
          <a:lstStyle/>
          <a:p>
            <a:r>
              <a:rPr lang="en-US"/>
              <a:t>Tom Silver - Princeton University - Fall 2025</a:t>
            </a:r>
          </a:p>
        </p:txBody>
      </p:sp>
      <p:sp>
        <p:nvSpPr>
          <p:cNvPr id="5" name="Slide Number Placeholder 4">
            <a:extLst>
              <a:ext uri="{FF2B5EF4-FFF2-40B4-BE49-F238E27FC236}">
                <a16:creationId xmlns:a16="http://schemas.microsoft.com/office/drawing/2014/main" id="{2AE39D50-5727-9CC7-011D-142877BB80C1}"/>
              </a:ext>
            </a:extLst>
          </p:cNvPr>
          <p:cNvSpPr>
            <a:spLocks noGrp="1"/>
          </p:cNvSpPr>
          <p:nvPr>
            <p:ph type="sldNum" sz="quarter" idx="12"/>
          </p:nvPr>
        </p:nvSpPr>
        <p:spPr/>
        <p:txBody>
          <a:bodyPr/>
          <a:lstStyle/>
          <a:p>
            <a:fld id="{A2060099-932A-9345-A983-616282D95534}" type="slidenum">
              <a:rPr lang="en-US" smtClean="0"/>
              <a:t>84</a:t>
            </a:fld>
            <a:endParaRPr lang="en-US"/>
          </a:p>
        </p:txBody>
      </p:sp>
    </p:spTree>
    <p:extLst>
      <p:ext uri="{BB962C8B-B14F-4D97-AF65-F5344CB8AC3E}">
        <p14:creationId xmlns:p14="http://schemas.microsoft.com/office/powerpoint/2010/main" val="9151257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ams&#10;&#10;Description automatically generated">
            <a:extLst>
              <a:ext uri="{FF2B5EF4-FFF2-40B4-BE49-F238E27FC236}">
                <a16:creationId xmlns:a16="http://schemas.microsoft.com/office/drawing/2014/main" id="{1C8E696F-0FAA-ED4A-930E-61C1CDFF7FA3}"/>
              </a:ext>
            </a:extLst>
          </p:cNvPr>
          <p:cNvPicPr>
            <a:picLocks noChangeAspect="1"/>
          </p:cNvPicPr>
          <p:nvPr/>
        </p:nvPicPr>
        <p:blipFill>
          <a:blip r:embed="rId2"/>
          <a:stretch>
            <a:fillRect/>
          </a:stretch>
        </p:blipFill>
        <p:spPr>
          <a:xfrm>
            <a:off x="738433" y="-456656"/>
            <a:ext cx="10715134" cy="8036351"/>
          </a:xfrm>
          <a:prstGeom prst="rect">
            <a:avLst/>
          </a:prstGeom>
        </p:spPr>
      </p:pic>
      <p:sp>
        <p:nvSpPr>
          <p:cNvPr id="3" name="Footer Placeholder 2">
            <a:extLst>
              <a:ext uri="{FF2B5EF4-FFF2-40B4-BE49-F238E27FC236}">
                <a16:creationId xmlns:a16="http://schemas.microsoft.com/office/drawing/2014/main" id="{65C0D7EA-0F66-E6E5-1775-CFD92FCCC9F9}"/>
              </a:ext>
            </a:extLst>
          </p:cNvPr>
          <p:cNvSpPr>
            <a:spLocks noGrp="1"/>
          </p:cNvSpPr>
          <p:nvPr>
            <p:ph type="ftr" sz="quarter" idx="11"/>
          </p:nvPr>
        </p:nvSpPr>
        <p:spPr/>
        <p:txBody>
          <a:bodyPr/>
          <a:lstStyle/>
          <a:p>
            <a:r>
              <a:rPr lang="en-US"/>
              <a:t>Tom Silver - Princeton University - Fall 2025</a:t>
            </a:r>
          </a:p>
        </p:txBody>
      </p:sp>
      <p:sp>
        <p:nvSpPr>
          <p:cNvPr id="4" name="Slide Number Placeholder 3">
            <a:extLst>
              <a:ext uri="{FF2B5EF4-FFF2-40B4-BE49-F238E27FC236}">
                <a16:creationId xmlns:a16="http://schemas.microsoft.com/office/drawing/2014/main" id="{2DC512CB-F54F-65D9-ECD0-517E04178F01}"/>
              </a:ext>
            </a:extLst>
          </p:cNvPr>
          <p:cNvSpPr>
            <a:spLocks noGrp="1"/>
          </p:cNvSpPr>
          <p:nvPr>
            <p:ph type="sldNum" sz="quarter" idx="12"/>
          </p:nvPr>
        </p:nvSpPr>
        <p:spPr/>
        <p:txBody>
          <a:bodyPr/>
          <a:lstStyle/>
          <a:p>
            <a:fld id="{A2060099-932A-9345-A983-616282D95534}" type="slidenum">
              <a:rPr lang="en-US" smtClean="0"/>
              <a:t>85</a:t>
            </a:fld>
            <a:endParaRPr lang="en-US"/>
          </a:p>
        </p:txBody>
      </p:sp>
    </p:spTree>
    <p:extLst>
      <p:ext uri="{BB962C8B-B14F-4D97-AF65-F5344CB8AC3E}">
        <p14:creationId xmlns:p14="http://schemas.microsoft.com/office/powerpoint/2010/main" val="35052319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41EB-FEC8-AD4A-AC0A-65B67290047C}"/>
              </a:ext>
            </a:extLst>
          </p:cNvPr>
          <p:cNvSpPr>
            <a:spLocks noGrp="1"/>
          </p:cNvSpPr>
          <p:nvPr>
            <p:ph type="title"/>
          </p:nvPr>
        </p:nvSpPr>
        <p:spPr/>
        <p:txBody>
          <a:bodyPr/>
          <a:lstStyle/>
          <a:p>
            <a:r>
              <a:rPr lang="en-US" dirty="0"/>
              <a:t>Value Iteration (Continued)</a:t>
            </a:r>
          </a:p>
        </p:txBody>
      </p:sp>
      <p:sp>
        <p:nvSpPr>
          <p:cNvPr id="3" name="Content Placeholder 2">
            <a:extLst>
              <a:ext uri="{FF2B5EF4-FFF2-40B4-BE49-F238E27FC236}">
                <a16:creationId xmlns:a16="http://schemas.microsoft.com/office/drawing/2014/main" id="{A01B61A5-4F90-5A43-B2A4-4C508B69B003}"/>
              </a:ext>
            </a:extLst>
          </p:cNvPr>
          <p:cNvSpPr>
            <a:spLocks noGrp="1"/>
          </p:cNvSpPr>
          <p:nvPr>
            <p:ph idx="1"/>
          </p:nvPr>
        </p:nvSpPr>
        <p:spPr/>
        <p:txBody>
          <a:bodyPr>
            <a:normAutofit/>
          </a:bodyPr>
          <a:lstStyle/>
          <a:p>
            <a:r>
              <a:rPr lang="en-US" dirty="0"/>
              <a:t>What’s the asymptotic complexity per-iteration?</a:t>
            </a:r>
          </a:p>
        </p:txBody>
      </p:sp>
      <p:sp>
        <p:nvSpPr>
          <p:cNvPr id="5" name="Footer Placeholder 4">
            <a:extLst>
              <a:ext uri="{FF2B5EF4-FFF2-40B4-BE49-F238E27FC236}">
                <a16:creationId xmlns:a16="http://schemas.microsoft.com/office/drawing/2014/main" id="{5DC875B1-FAF1-F984-F65A-8A62B7370A3E}"/>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CE411E1E-3F6C-0382-74DA-AF59B6206B5A}"/>
              </a:ext>
            </a:extLst>
          </p:cNvPr>
          <p:cNvSpPr>
            <a:spLocks noGrp="1"/>
          </p:cNvSpPr>
          <p:nvPr>
            <p:ph type="sldNum" sz="quarter" idx="12"/>
          </p:nvPr>
        </p:nvSpPr>
        <p:spPr/>
        <p:txBody>
          <a:bodyPr/>
          <a:lstStyle/>
          <a:p>
            <a:fld id="{A2060099-932A-9345-A983-616282D95534}" type="slidenum">
              <a:rPr lang="en-US" smtClean="0"/>
              <a:t>86</a:t>
            </a:fld>
            <a:endParaRPr lang="en-US"/>
          </a:p>
        </p:txBody>
      </p:sp>
    </p:spTree>
    <p:extLst>
      <p:ext uri="{BB962C8B-B14F-4D97-AF65-F5344CB8AC3E}">
        <p14:creationId xmlns:p14="http://schemas.microsoft.com/office/powerpoint/2010/main" val="2907688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41EB-FEC8-AD4A-AC0A-65B67290047C}"/>
              </a:ext>
            </a:extLst>
          </p:cNvPr>
          <p:cNvSpPr>
            <a:spLocks noGrp="1"/>
          </p:cNvSpPr>
          <p:nvPr>
            <p:ph type="title"/>
          </p:nvPr>
        </p:nvSpPr>
        <p:spPr/>
        <p:txBody>
          <a:bodyPr/>
          <a:lstStyle/>
          <a:p>
            <a:r>
              <a:rPr lang="en-US" dirty="0"/>
              <a:t>Value Iteration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B61A5-4F90-5A43-B2A4-4C508B69B003}"/>
                  </a:ext>
                </a:extLst>
              </p:cNvPr>
              <p:cNvSpPr>
                <a:spLocks noGrp="1"/>
              </p:cNvSpPr>
              <p:nvPr>
                <p:ph idx="1"/>
              </p:nvPr>
            </p:nvSpPr>
            <p:spPr/>
            <p:txBody>
              <a:bodyPr>
                <a:normAutofit/>
              </a:bodyPr>
              <a:lstStyle/>
              <a:p>
                <a:r>
                  <a:rPr lang="en-US" dirty="0"/>
                  <a:t>What’s the asymptotic complexity per-iteration?</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𝒮</m:t>
                            </m:r>
                          </m:e>
                        </m:d>
                      </m:e>
                      <m:sup>
                        <m:r>
                          <a:rPr lang="en-US" b="0" i="1" smtClean="0">
                            <a:latin typeface="Cambria Math" panose="02040503050406030204" pitchFamily="18" charset="0"/>
                          </a:rPr>
                          <m:t>2</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𝒜</m:t>
                        </m:r>
                      </m:e>
                    </m:d>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A01B61A5-4F90-5A43-B2A4-4C508B69B003}"/>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0E072FE7-3D56-12C9-2389-2DCEB0ACC329}"/>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9FCDBDA4-669B-274A-C7DF-F5809C98971F}"/>
              </a:ext>
            </a:extLst>
          </p:cNvPr>
          <p:cNvSpPr>
            <a:spLocks noGrp="1"/>
          </p:cNvSpPr>
          <p:nvPr>
            <p:ph type="sldNum" sz="quarter" idx="12"/>
          </p:nvPr>
        </p:nvSpPr>
        <p:spPr/>
        <p:txBody>
          <a:bodyPr/>
          <a:lstStyle/>
          <a:p>
            <a:fld id="{A2060099-932A-9345-A983-616282D95534}" type="slidenum">
              <a:rPr lang="en-US" smtClean="0"/>
              <a:t>87</a:t>
            </a:fld>
            <a:endParaRPr lang="en-US"/>
          </a:p>
        </p:txBody>
      </p:sp>
    </p:spTree>
    <p:extLst>
      <p:ext uri="{BB962C8B-B14F-4D97-AF65-F5344CB8AC3E}">
        <p14:creationId xmlns:p14="http://schemas.microsoft.com/office/powerpoint/2010/main" val="34704476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41EB-FEC8-AD4A-AC0A-65B67290047C}"/>
              </a:ext>
            </a:extLst>
          </p:cNvPr>
          <p:cNvSpPr>
            <a:spLocks noGrp="1"/>
          </p:cNvSpPr>
          <p:nvPr>
            <p:ph type="title"/>
          </p:nvPr>
        </p:nvSpPr>
        <p:spPr/>
        <p:txBody>
          <a:bodyPr/>
          <a:lstStyle/>
          <a:p>
            <a:r>
              <a:rPr lang="en-US" dirty="0"/>
              <a:t>Value Iteration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B61A5-4F90-5A43-B2A4-4C508B69B003}"/>
                  </a:ext>
                </a:extLst>
              </p:cNvPr>
              <p:cNvSpPr>
                <a:spLocks noGrp="1"/>
              </p:cNvSpPr>
              <p:nvPr>
                <p:ph idx="1"/>
              </p:nvPr>
            </p:nvSpPr>
            <p:spPr/>
            <p:txBody>
              <a:bodyPr>
                <a:normAutofit/>
              </a:bodyPr>
              <a:lstStyle/>
              <a:p>
                <a:r>
                  <a:rPr lang="en-US" dirty="0"/>
                  <a:t>What’s the asymptotic complexity per-iteration?</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𝒮</m:t>
                            </m:r>
                          </m:e>
                        </m:d>
                      </m:e>
                      <m:sup>
                        <m:r>
                          <a:rPr lang="en-US" b="0" i="1" smtClean="0">
                            <a:latin typeface="Cambria Math" panose="02040503050406030204" pitchFamily="18" charset="0"/>
                          </a:rPr>
                          <m:t>2</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𝒜</m:t>
                        </m:r>
                      </m:e>
                    </m:d>
                    <m:r>
                      <a:rPr lang="en-US" b="0" i="1" smtClean="0">
                        <a:latin typeface="Cambria Math" panose="02040503050406030204" pitchFamily="18" charset="0"/>
                      </a:rPr>
                      <m:t>)</m:t>
                    </m:r>
                  </m:oMath>
                </a14:m>
                <a:endParaRPr lang="en-US" dirty="0"/>
              </a:p>
              <a:p>
                <a:r>
                  <a:rPr lang="en-US" dirty="0"/>
                  <a:t>How should we check convergence?</a:t>
                </a:r>
              </a:p>
              <a:p>
                <a:pPr lvl="1"/>
                <a:r>
                  <a:rPr lang="en-US" dirty="0"/>
                  <a:t>For theoretical guarantees, use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𝑠</m:t>
                        </m:r>
                      </m:lim>
                    </m:limLow>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𝑉𝑛</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b="0" i="1" smtClean="0">
                        <a:latin typeface="Cambria Math" panose="02040503050406030204" pitchFamily="18" charset="0"/>
                      </a:rPr>
                      <m:t>&lt;</m:t>
                    </m:r>
                    <m:r>
                      <a:rPr lang="en-US" b="0" i="1" smtClean="0">
                        <a:latin typeface="Cambria Math" panose="02040503050406030204" pitchFamily="18" charset="0"/>
                      </a:rPr>
                      <m:t>𝜖</m:t>
                    </m:r>
                  </m:oMath>
                </a14:m>
                <a:r>
                  <a:rPr lang="en-US" dirty="0"/>
                  <a:t>.</a:t>
                </a:r>
              </a:p>
            </p:txBody>
          </p:sp>
        </mc:Choice>
        <mc:Fallback xmlns="">
          <p:sp>
            <p:nvSpPr>
              <p:cNvPr id="3" name="Content Placeholder 2">
                <a:extLst>
                  <a:ext uri="{FF2B5EF4-FFF2-40B4-BE49-F238E27FC236}">
                    <a16:creationId xmlns:a16="http://schemas.microsoft.com/office/drawing/2014/main" id="{A01B61A5-4F90-5A43-B2A4-4C508B69B003}"/>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9E8C4ADB-34ED-BB55-B1CF-D26EC6C5AC14}"/>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5565AA3-CCC5-E183-3BB8-52763534CB6C}"/>
              </a:ext>
            </a:extLst>
          </p:cNvPr>
          <p:cNvSpPr>
            <a:spLocks noGrp="1"/>
          </p:cNvSpPr>
          <p:nvPr>
            <p:ph type="sldNum" sz="quarter" idx="12"/>
          </p:nvPr>
        </p:nvSpPr>
        <p:spPr/>
        <p:txBody>
          <a:bodyPr/>
          <a:lstStyle/>
          <a:p>
            <a:fld id="{A2060099-932A-9345-A983-616282D95534}" type="slidenum">
              <a:rPr lang="en-US" smtClean="0"/>
              <a:t>88</a:t>
            </a:fld>
            <a:endParaRPr lang="en-US"/>
          </a:p>
        </p:txBody>
      </p:sp>
    </p:spTree>
    <p:extLst>
      <p:ext uri="{BB962C8B-B14F-4D97-AF65-F5344CB8AC3E}">
        <p14:creationId xmlns:p14="http://schemas.microsoft.com/office/powerpoint/2010/main" val="9869490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41EB-FEC8-AD4A-AC0A-65B67290047C}"/>
              </a:ext>
            </a:extLst>
          </p:cNvPr>
          <p:cNvSpPr>
            <a:spLocks noGrp="1"/>
          </p:cNvSpPr>
          <p:nvPr>
            <p:ph type="title"/>
          </p:nvPr>
        </p:nvSpPr>
        <p:spPr/>
        <p:txBody>
          <a:bodyPr/>
          <a:lstStyle/>
          <a:p>
            <a:r>
              <a:rPr lang="en-US" dirty="0"/>
              <a:t>Value Iteration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B61A5-4F90-5A43-B2A4-4C508B69B003}"/>
                  </a:ext>
                </a:extLst>
              </p:cNvPr>
              <p:cNvSpPr>
                <a:spLocks noGrp="1"/>
              </p:cNvSpPr>
              <p:nvPr>
                <p:ph idx="1"/>
              </p:nvPr>
            </p:nvSpPr>
            <p:spPr/>
            <p:txBody>
              <a:bodyPr>
                <a:normAutofit/>
              </a:bodyPr>
              <a:lstStyle/>
              <a:p>
                <a:r>
                  <a:rPr lang="en-US" dirty="0"/>
                  <a:t>What’s the asymptotic complexity per-iteration?</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𝒮</m:t>
                            </m:r>
                          </m:e>
                        </m:d>
                      </m:e>
                      <m:sup>
                        <m:r>
                          <a:rPr lang="en-US" b="0" i="1" smtClean="0">
                            <a:latin typeface="Cambria Math" panose="02040503050406030204" pitchFamily="18" charset="0"/>
                          </a:rPr>
                          <m:t>2</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𝒜</m:t>
                        </m:r>
                      </m:e>
                    </m:d>
                    <m:r>
                      <a:rPr lang="en-US" b="0" i="1" smtClean="0">
                        <a:latin typeface="Cambria Math" panose="02040503050406030204" pitchFamily="18" charset="0"/>
                      </a:rPr>
                      <m:t>)</m:t>
                    </m:r>
                  </m:oMath>
                </a14:m>
                <a:endParaRPr lang="en-US" dirty="0"/>
              </a:p>
              <a:p>
                <a:r>
                  <a:rPr lang="en-US" dirty="0"/>
                  <a:t>How should we check convergence?</a:t>
                </a:r>
              </a:p>
              <a:p>
                <a:pPr lvl="1"/>
                <a:r>
                  <a:rPr lang="en-US" dirty="0"/>
                  <a:t>For theoretical guarantees, use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𝑠</m:t>
                        </m:r>
                      </m:lim>
                    </m:limLow>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𝑉𝑛</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b="0" i="1" smtClean="0">
                        <a:latin typeface="Cambria Math" panose="02040503050406030204" pitchFamily="18" charset="0"/>
                      </a:rPr>
                      <m:t>&lt;</m:t>
                    </m:r>
                    <m:r>
                      <a:rPr lang="en-US" b="0" i="1" smtClean="0">
                        <a:latin typeface="Cambria Math" panose="02040503050406030204" pitchFamily="18" charset="0"/>
                      </a:rPr>
                      <m:t>𝜖</m:t>
                    </m:r>
                  </m:oMath>
                </a14:m>
                <a:r>
                  <a:rPr lang="en-US" dirty="0"/>
                  <a:t>.</a:t>
                </a:r>
              </a:p>
              <a:p>
                <a:r>
                  <a:rPr lang="en-US" dirty="0"/>
                  <a:t>Is this guaranteed to converge to the optimal value function?</a:t>
                </a:r>
              </a:p>
              <a:p>
                <a:pPr lvl="1"/>
                <a:r>
                  <a:rPr lang="en-US" dirty="0"/>
                  <a:t>(</a:t>
                </a:r>
                <a:r>
                  <a:rPr lang="en-US" dirty="0" err="1"/>
                  <a:t>Thm</a:t>
                </a:r>
                <a:r>
                  <a:rPr lang="en-US" dirty="0"/>
                  <a:t>) Yes.</a:t>
                </a:r>
              </a:p>
            </p:txBody>
          </p:sp>
        </mc:Choice>
        <mc:Fallback xmlns="">
          <p:sp>
            <p:nvSpPr>
              <p:cNvPr id="3" name="Content Placeholder 2">
                <a:extLst>
                  <a:ext uri="{FF2B5EF4-FFF2-40B4-BE49-F238E27FC236}">
                    <a16:creationId xmlns:a16="http://schemas.microsoft.com/office/drawing/2014/main" id="{A01B61A5-4F90-5A43-B2A4-4C508B69B003}"/>
                  </a:ext>
                </a:extLst>
              </p:cNvPr>
              <p:cNvSpPr>
                <a:spLocks noGrp="1" noRot="1" noChangeAspect="1" noMove="1" noResize="1" noEditPoints="1" noAdjustHandles="1" noChangeArrowheads="1" noChangeShapeType="1" noTextEdit="1"/>
              </p:cNvSpPr>
              <p:nvPr>
                <p:ph idx="1"/>
              </p:nvPr>
            </p:nvSpPr>
            <p:spPr>
              <a:blipFill>
                <a:blip r:embed="rId2"/>
                <a:stretch>
                  <a:fillRect l="-1086" t="-2616" r="-121"/>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AD5DD092-D1EF-D3F8-E54A-0FDCE3810447}"/>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2D3AA544-BDC9-E5D3-D0C2-F8A2DABC43B1}"/>
              </a:ext>
            </a:extLst>
          </p:cNvPr>
          <p:cNvSpPr>
            <a:spLocks noGrp="1"/>
          </p:cNvSpPr>
          <p:nvPr>
            <p:ph type="sldNum" sz="quarter" idx="12"/>
          </p:nvPr>
        </p:nvSpPr>
        <p:spPr/>
        <p:txBody>
          <a:bodyPr/>
          <a:lstStyle/>
          <a:p>
            <a:fld id="{A2060099-932A-9345-A983-616282D95534}" type="slidenum">
              <a:rPr lang="en-US" smtClean="0"/>
              <a:t>89</a:t>
            </a:fld>
            <a:endParaRPr lang="en-US"/>
          </a:p>
        </p:txBody>
      </p:sp>
    </p:spTree>
    <p:extLst>
      <p:ext uri="{BB962C8B-B14F-4D97-AF65-F5344CB8AC3E}">
        <p14:creationId xmlns:p14="http://schemas.microsoft.com/office/powerpoint/2010/main" val="95700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4279-4D52-8B4F-BEA8-0B6A2EEAF0B7}"/>
              </a:ext>
            </a:extLst>
          </p:cNvPr>
          <p:cNvSpPr>
            <a:spLocks noGrp="1"/>
          </p:cNvSpPr>
          <p:nvPr>
            <p:ph type="title"/>
          </p:nvPr>
        </p:nvSpPr>
        <p:spPr/>
        <p:txBody>
          <a:bodyPr/>
          <a:lstStyle/>
          <a:p>
            <a:r>
              <a:rPr lang="en-US" dirty="0"/>
              <a:t>Markov Reward Processes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1F223FC-10C9-EF40-BEAB-DD827EF47782}"/>
                  </a:ext>
                </a:extLst>
              </p:cNvPr>
              <p:cNvSpPr>
                <a:spLocks noGrp="1"/>
              </p:cNvSpPr>
              <p:nvPr>
                <p:ph idx="1"/>
              </p:nvPr>
            </p:nvSpPr>
            <p:spPr/>
            <p:txBody>
              <a:bodyPr/>
              <a:lstStyle/>
              <a:p>
                <a:pPr marL="0" indent="0">
                  <a:buNone/>
                </a:pPr>
                <a:r>
                  <a:rPr lang="en-US" b="1" dirty="0"/>
                  <a:t>Markov reward process:</a:t>
                </a:r>
                <a:r>
                  <a:rPr lang="en-US" dirty="0"/>
                  <a:t> Markov chain + reward function</a:t>
                </a:r>
              </a:p>
              <a:p>
                <a:pPr marL="0" indent="0">
                  <a:buNone/>
                </a:pPr>
                <a:endParaRPr lang="en-US" b="1" dirty="0"/>
              </a:p>
              <a:p>
                <a:pPr marL="0" indent="0">
                  <a:buNone/>
                </a:pPr>
                <a:r>
                  <a:rPr lang="en-US" b="1" dirty="0"/>
                  <a:t>Reward function:</a:t>
                </a:r>
                <a:r>
                  <a:rPr lang="en-US" dirty="0"/>
                  <a:t>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m:t>
                    </m:r>
                    <m:r>
                      <a:rPr lang="en-US" b="0" i="1" smtClean="0">
                        <a:latin typeface="Cambria Math" panose="02040503050406030204" pitchFamily="18" charset="0"/>
                      </a:rPr>
                      <m:t>𝒮</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ℝ</m:t>
                    </m:r>
                  </m:oMath>
                </a14:m>
                <a:r>
                  <a:rPr lang="en-US" b="1" dirty="0"/>
                  <a:t> 			</a:t>
                </a:r>
                <a:r>
                  <a:rPr lang="en-US" dirty="0"/>
                  <a:t>(higher is better)</a:t>
                </a:r>
              </a:p>
              <a:p>
                <a:pPr marL="0" indent="0">
                  <a:buNone/>
                </a:pPr>
                <a:endParaRPr lang="en-US" dirty="0"/>
              </a:p>
              <a:p>
                <a:pPr marL="0" indent="0">
                  <a:buNone/>
                </a:pPr>
                <a14:m>
                  <m:oMath xmlns:m="http://schemas.openxmlformats.org/officeDocument/2006/math">
                    <m:r>
                      <m:rPr>
                        <m:sty m:val="p"/>
                      </m:rPr>
                      <a:rPr lang="en-US" b="0" i="0" smtClean="0">
                        <a:latin typeface="Cambria Math" panose="02040503050406030204" pitchFamily="18" charset="0"/>
                      </a:rPr>
                      <m:t>R</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𝑠</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rPr>
                      <m:t>𝑟</m:t>
                    </m:r>
                  </m:oMath>
                </a14:m>
                <a:r>
                  <a:rPr lang="en-US" dirty="0"/>
                  <a:t> is the </a:t>
                </a:r>
                <a:r>
                  <a:rPr lang="en-US" i="1" dirty="0"/>
                  <a:t>scalar</a:t>
                </a:r>
                <a:r>
                  <a:rPr lang="en-US" dirty="0"/>
                  <a:t> </a:t>
                </a:r>
                <a:r>
                  <a:rPr lang="en-US" b="1" dirty="0"/>
                  <a:t>reward</a:t>
                </a:r>
                <a:endParaRPr lang="en-US" dirty="0"/>
              </a:p>
              <a:p>
                <a:pPr marL="0" indent="0">
                  <a:buNone/>
                </a:pPr>
                <a:endParaRPr lang="en-US" dirty="0"/>
              </a:p>
              <a:p>
                <a:pPr marL="0" indent="0">
                  <a:buNone/>
                </a:pP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is a </a:t>
                </a:r>
                <a:r>
                  <a:rPr lang="en-US" i="1" dirty="0"/>
                  <a:t>random variable</a:t>
                </a:r>
                <a:endParaRPr lang="en-US" dirty="0"/>
              </a:p>
              <a:p>
                <a:pPr marL="0" indent="0">
                  <a:buNone/>
                </a:pPr>
                <a:endParaRPr lang="en-US" b="1" dirty="0"/>
              </a:p>
            </p:txBody>
          </p:sp>
        </mc:Choice>
        <mc:Fallback xmlns="">
          <p:sp>
            <p:nvSpPr>
              <p:cNvPr id="3" name="Content Placeholder 2">
                <a:extLst>
                  <a:ext uri="{FF2B5EF4-FFF2-40B4-BE49-F238E27FC236}">
                    <a16:creationId xmlns:a16="http://schemas.microsoft.com/office/drawing/2014/main" id="{61F223FC-10C9-EF40-BEAB-DD827EF47782}"/>
                  </a:ext>
                </a:extLst>
              </p:cNvPr>
              <p:cNvSpPr>
                <a:spLocks noGrp="1" noRot="1" noChangeAspect="1" noMove="1" noResize="1" noEditPoints="1" noAdjustHandles="1" noChangeArrowheads="1" noChangeShapeType="1" noTextEdit="1"/>
              </p:cNvSpPr>
              <p:nvPr>
                <p:ph idx="1"/>
              </p:nvPr>
            </p:nvSpPr>
            <p:spPr>
              <a:blipFill>
                <a:blip r:embed="rId2"/>
                <a:stretch>
                  <a:fillRect l="-120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CDDBD2E8-C95B-A674-475F-8F6FD2A3D3D2}"/>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B012A7CF-29EA-3DE1-B3A6-D939CA304D09}"/>
              </a:ext>
            </a:extLst>
          </p:cNvPr>
          <p:cNvSpPr>
            <a:spLocks noGrp="1"/>
          </p:cNvSpPr>
          <p:nvPr>
            <p:ph type="sldNum" sz="quarter" idx="12"/>
          </p:nvPr>
        </p:nvSpPr>
        <p:spPr/>
        <p:txBody>
          <a:bodyPr/>
          <a:lstStyle/>
          <a:p>
            <a:fld id="{A2060099-932A-9345-A983-616282D95534}" type="slidenum">
              <a:rPr lang="en-US" smtClean="0"/>
              <a:t>9</a:t>
            </a:fld>
            <a:endParaRPr lang="en-US"/>
          </a:p>
        </p:txBody>
      </p:sp>
    </p:spTree>
    <p:extLst>
      <p:ext uri="{BB962C8B-B14F-4D97-AF65-F5344CB8AC3E}">
        <p14:creationId xmlns:p14="http://schemas.microsoft.com/office/powerpoint/2010/main" val="294996237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41EB-FEC8-AD4A-AC0A-65B67290047C}"/>
              </a:ext>
            </a:extLst>
          </p:cNvPr>
          <p:cNvSpPr>
            <a:spLocks noGrp="1"/>
          </p:cNvSpPr>
          <p:nvPr>
            <p:ph type="title"/>
          </p:nvPr>
        </p:nvSpPr>
        <p:spPr/>
        <p:txBody>
          <a:bodyPr/>
          <a:lstStyle/>
          <a:p>
            <a:r>
              <a:rPr lang="en-US" dirty="0"/>
              <a:t>Value Iteration (Continued)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1B61A5-4F90-5A43-B2A4-4C508B69B003}"/>
                  </a:ext>
                </a:extLst>
              </p:cNvPr>
              <p:cNvSpPr>
                <a:spLocks noGrp="1"/>
              </p:cNvSpPr>
              <p:nvPr>
                <p:ph idx="1"/>
              </p:nvPr>
            </p:nvSpPr>
            <p:spPr/>
            <p:txBody>
              <a:bodyPr>
                <a:normAutofit/>
              </a:bodyPr>
              <a:lstStyle/>
              <a:p>
                <a:r>
                  <a:rPr lang="en-US" dirty="0"/>
                  <a:t>What’s the asymptotic complexity per-iteration?</a:t>
                </a:r>
              </a:p>
              <a:p>
                <a:pPr lvl="1"/>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𝒮</m:t>
                            </m:r>
                          </m:e>
                        </m:d>
                      </m:e>
                      <m:sup>
                        <m:r>
                          <a:rPr lang="en-US" b="0" i="1" smtClean="0">
                            <a:latin typeface="Cambria Math" panose="02040503050406030204" pitchFamily="18" charset="0"/>
                          </a:rPr>
                          <m:t>2</m:t>
                        </m:r>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𝒜</m:t>
                        </m:r>
                      </m:e>
                    </m:d>
                    <m:r>
                      <a:rPr lang="en-US" b="0" i="1" smtClean="0">
                        <a:latin typeface="Cambria Math" panose="02040503050406030204" pitchFamily="18" charset="0"/>
                      </a:rPr>
                      <m:t>)</m:t>
                    </m:r>
                  </m:oMath>
                </a14:m>
                <a:endParaRPr lang="en-US" dirty="0"/>
              </a:p>
              <a:p>
                <a:r>
                  <a:rPr lang="en-US" dirty="0"/>
                  <a:t>How should we check convergence?</a:t>
                </a:r>
              </a:p>
              <a:p>
                <a:pPr lvl="1"/>
                <a:r>
                  <a:rPr lang="en-US" dirty="0"/>
                  <a:t>For theoretical guarantees, use </a:t>
                </a:r>
                <a14:m>
                  <m:oMath xmlns:m="http://schemas.openxmlformats.org/officeDocument/2006/math">
                    <m:limLow>
                      <m:limLowPr>
                        <m:ctrlPr>
                          <a:rPr lang="en-US" b="0" i="1" smtClean="0">
                            <a:latin typeface="Cambria Math" panose="02040503050406030204" pitchFamily="18" charset="0"/>
                          </a:rPr>
                        </m:ctrlPr>
                      </m:limLowPr>
                      <m:e>
                        <m:r>
                          <m:rPr>
                            <m:sty m:val="p"/>
                          </m:rPr>
                          <a:rPr lang="en-US" b="0" i="0" smtClean="0">
                            <a:latin typeface="Cambria Math" panose="02040503050406030204" pitchFamily="18" charset="0"/>
                          </a:rPr>
                          <m:t>max</m:t>
                        </m:r>
                      </m:e>
                      <m:lim>
                        <m:r>
                          <a:rPr lang="en-US" b="0" i="1" smtClean="0">
                            <a:latin typeface="Cambria Math" panose="02040503050406030204" pitchFamily="18" charset="0"/>
                          </a:rPr>
                          <m:t>𝑠</m:t>
                        </m:r>
                      </m:lim>
                    </m:limLow>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𝑉</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r>
                          <a:rPr lang="en-US" b="0" i="1" smtClean="0">
                            <a:latin typeface="Cambria Math" panose="02040503050406030204" pitchFamily="18" charset="0"/>
                          </a:rPr>
                          <m:t>−</m:t>
                        </m:r>
                        <m:r>
                          <a:rPr lang="en-US" b="0" i="1" smtClean="0">
                            <a:latin typeface="Cambria Math" panose="02040503050406030204" pitchFamily="18" charset="0"/>
                          </a:rPr>
                          <m:t>𝑉𝑛</m:t>
                        </m:r>
                        <m:d>
                          <m:dPr>
                            <m:ctrlPr>
                              <a:rPr lang="en-US" b="0" i="1" smtClean="0">
                                <a:latin typeface="Cambria Math" panose="02040503050406030204" pitchFamily="18" charset="0"/>
                              </a:rPr>
                            </m:ctrlPr>
                          </m:dPr>
                          <m:e>
                            <m:r>
                              <a:rPr lang="en-US" b="0" i="1" smtClean="0">
                                <a:latin typeface="Cambria Math" panose="02040503050406030204" pitchFamily="18" charset="0"/>
                              </a:rPr>
                              <m:t>𝑠</m:t>
                            </m:r>
                          </m:e>
                        </m:d>
                      </m:e>
                    </m:d>
                    <m:r>
                      <a:rPr lang="en-US" b="0" i="1" smtClean="0">
                        <a:latin typeface="Cambria Math" panose="02040503050406030204" pitchFamily="18" charset="0"/>
                      </a:rPr>
                      <m:t>&lt;</m:t>
                    </m:r>
                    <m:r>
                      <a:rPr lang="en-US" b="0" i="1" smtClean="0">
                        <a:latin typeface="Cambria Math" panose="02040503050406030204" pitchFamily="18" charset="0"/>
                      </a:rPr>
                      <m:t>𝜖</m:t>
                    </m:r>
                  </m:oMath>
                </a14:m>
                <a:r>
                  <a:rPr lang="en-US" dirty="0"/>
                  <a:t>.</a:t>
                </a:r>
              </a:p>
              <a:p>
                <a:r>
                  <a:rPr lang="en-US" dirty="0"/>
                  <a:t>Is this guaranteed to converge to the optimal value function?</a:t>
                </a:r>
              </a:p>
              <a:p>
                <a:pPr lvl="1"/>
                <a:r>
                  <a:rPr lang="en-US" dirty="0"/>
                  <a:t>(</a:t>
                </a:r>
                <a:r>
                  <a:rPr lang="en-US" dirty="0" err="1"/>
                  <a:t>Thm</a:t>
                </a:r>
                <a:r>
                  <a:rPr lang="en-US" dirty="0"/>
                  <a:t>) Yes.</a:t>
                </a:r>
              </a:p>
              <a:p>
                <a:r>
                  <a:rPr lang="en-US" dirty="0"/>
                  <a:t>Does the initialization matter?</a:t>
                </a:r>
              </a:p>
              <a:p>
                <a:pPr lvl="1"/>
                <a:r>
                  <a:rPr lang="en-US" dirty="0"/>
                  <a:t>Asymptotically, no, but it can affect the rate of convergence. (Extreme case: initialize to optimal.)</a:t>
                </a:r>
              </a:p>
            </p:txBody>
          </p:sp>
        </mc:Choice>
        <mc:Fallback xmlns="">
          <p:sp>
            <p:nvSpPr>
              <p:cNvPr id="3" name="Content Placeholder 2">
                <a:extLst>
                  <a:ext uri="{FF2B5EF4-FFF2-40B4-BE49-F238E27FC236}">
                    <a16:creationId xmlns:a16="http://schemas.microsoft.com/office/drawing/2014/main" id="{A01B61A5-4F90-5A43-B2A4-4C508B69B003}"/>
                  </a:ext>
                </a:extLst>
              </p:cNvPr>
              <p:cNvSpPr>
                <a:spLocks noGrp="1" noRot="1" noChangeAspect="1" noMove="1" noResize="1" noEditPoints="1" noAdjustHandles="1" noChangeArrowheads="1" noChangeShapeType="1" noTextEdit="1"/>
              </p:cNvSpPr>
              <p:nvPr>
                <p:ph idx="1"/>
              </p:nvPr>
            </p:nvSpPr>
            <p:spPr>
              <a:blipFill>
                <a:blip r:embed="rId2"/>
                <a:stretch>
                  <a:fillRect l="-1086" t="-2616" r="-121"/>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4BDC326C-B8ED-9A5E-496A-DB53469F1E43}"/>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AC1FDB1D-973E-6166-AD8E-437D11B80D98}"/>
              </a:ext>
            </a:extLst>
          </p:cNvPr>
          <p:cNvSpPr>
            <a:spLocks noGrp="1"/>
          </p:cNvSpPr>
          <p:nvPr>
            <p:ph type="sldNum" sz="quarter" idx="12"/>
          </p:nvPr>
        </p:nvSpPr>
        <p:spPr/>
        <p:txBody>
          <a:bodyPr/>
          <a:lstStyle/>
          <a:p>
            <a:fld id="{A2060099-932A-9345-A983-616282D95534}" type="slidenum">
              <a:rPr lang="en-US" smtClean="0"/>
              <a:t>90</a:t>
            </a:fld>
            <a:endParaRPr lang="en-US"/>
          </a:p>
        </p:txBody>
      </p:sp>
    </p:spTree>
    <p:extLst>
      <p:ext uri="{BB962C8B-B14F-4D97-AF65-F5344CB8AC3E}">
        <p14:creationId xmlns:p14="http://schemas.microsoft.com/office/powerpoint/2010/main" val="35805577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AEFA-CD38-3448-AB9E-1864E718C81A}"/>
              </a:ext>
            </a:extLst>
          </p:cNvPr>
          <p:cNvSpPr>
            <a:spLocks noGrp="1"/>
          </p:cNvSpPr>
          <p:nvPr>
            <p:ph type="title"/>
          </p:nvPr>
        </p:nvSpPr>
        <p:spPr/>
        <p:txBody>
          <a:bodyPr/>
          <a:lstStyle/>
          <a:p>
            <a:r>
              <a:rPr lang="en-US" dirty="0"/>
              <a:t>Why Does Value Iteration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B71D39-02FE-5449-A603-B1B54D36B808}"/>
                  </a:ext>
                </a:extLst>
              </p:cNvPr>
              <p:cNvSpPr>
                <a:spLocks noGrp="1"/>
              </p:cNvSpPr>
              <p:nvPr>
                <p:ph idx="1"/>
              </p:nvPr>
            </p:nvSpPr>
            <p:spPr>
              <a:xfrm>
                <a:off x="838201" y="1825625"/>
                <a:ext cx="10712668" cy="4351338"/>
              </a:xfrm>
            </p:spPr>
            <p:txBody>
              <a:bodyPr/>
              <a:lstStyle/>
              <a:p>
                <a:r>
                  <a:rPr lang="en-US" dirty="0"/>
                  <a:t>Each iteration maps one value function </a:t>
                </a:r>
                <a14:m>
                  <m:oMath xmlns:m="http://schemas.openxmlformats.org/officeDocument/2006/math">
                    <m:r>
                      <a:rPr lang="en-US" b="0" i="1" smtClean="0">
                        <a:latin typeface="Cambria Math" panose="02040503050406030204" pitchFamily="18" charset="0"/>
                      </a:rPr>
                      <m:t>𝑉</m:t>
                    </m:r>
                  </m:oMath>
                </a14:m>
                <a:r>
                  <a:rPr lang="en-US" dirty="0"/>
                  <a:t> to another, </a:t>
                </a:r>
                <a14:m>
                  <m:oMath xmlns:m="http://schemas.openxmlformats.org/officeDocument/2006/math">
                    <m:r>
                      <a:rPr lang="en-US" b="0" i="1" smtClean="0">
                        <a:latin typeface="Cambria Math" panose="02040503050406030204" pitchFamily="18" charset="0"/>
                      </a:rPr>
                      <m:t>𝑉𝑛</m:t>
                    </m:r>
                  </m:oMath>
                </a14:m>
                <a:endParaRPr lang="en-US" b="0" dirty="0"/>
              </a:p>
              <a:p>
                <a:r>
                  <a:rPr lang="en-US" dirty="0"/>
                  <a:t>We can think about this map as a function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𝒮</m:t>
                        </m:r>
                        <m:r>
                          <a:rPr lang="en-US" i="1">
                            <a:latin typeface="Cambria Math" panose="02040503050406030204" pitchFamily="18" charset="0"/>
                            <a:ea typeface="Cambria Math" panose="02040503050406030204" pitchFamily="18" charset="0"/>
                          </a:rPr>
                          <m:t>|</m:t>
                        </m:r>
                      </m:sup>
                    </m:sSup>
                  </m:oMath>
                </a14:m>
                <a:endParaRPr lang="en-US" dirty="0"/>
              </a:p>
              <a:p>
                <a:pPr lvl="1"/>
                <a:r>
                  <a:rPr lang="en-US" dirty="0"/>
                  <a:t>Here we are representing a value function as a vector</a:t>
                </a:r>
              </a:p>
            </p:txBody>
          </p:sp>
        </mc:Choice>
        <mc:Fallback xmlns="">
          <p:sp>
            <p:nvSpPr>
              <p:cNvPr id="3" name="Content Placeholder 2">
                <a:extLst>
                  <a:ext uri="{FF2B5EF4-FFF2-40B4-BE49-F238E27FC236}">
                    <a16:creationId xmlns:a16="http://schemas.microsoft.com/office/drawing/2014/main" id="{39B71D39-02FE-5449-A603-B1B54D36B808}"/>
                  </a:ext>
                </a:extLst>
              </p:cNvPr>
              <p:cNvSpPr>
                <a:spLocks noGrp="1" noRot="1" noChangeAspect="1" noMove="1" noResize="1" noEditPoints="1" noAdjustHandles="1" noChangeArrowheads="1" noChangeShapeType="1" noTextEdit="1"/>
              </p:cNvSpPr>
              <p:nvPr>
                <p:ph idx="1"/>
              </p:nvPr>
            </p:nvSpPr>
            <p:spPr>
              <a:xfrm>
                <a:off x="838201" y="1825625"/>
                <a:ext cx="10712668" cy="4351338"/>
              </a:xfrm>
              <a:blipFill>
                <a:blip r:embed="rId2"/>
                <a:stretch>
                  <a:fillRect l="-106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B333DE38-0265-5528-74AF-7BF8D210E690}"/>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EFCDDB9D-77AA-DDCF-8FF4-A668C18CEFE8}"/>
              </a:ext>
            </a:extLst>
          </p:cNvPr>
          <p:cNvSpPr>
            <a:spLocks noGrp="1"/>
          </p:cNvSpPr>
          <p:nvPr>
            <p:ph type="sldNum" sz="quarter" idx="12"/>
          </p:nvPr>
        </p:nvSpPr>
        <p:spPr/>
        <p:txBody>
          <a:bodyPr/>
          <a:lstStyle/>
          <a:p>
            <a:fld id="{A2060099-932A-9345-A983-616282D95534}" type="slidenum">
              <a:rPr lang="en-US" smtClean="0"/>
              <a:t>91</a:t>
            </a:fld>
            <a:endParaRPr lang="en-US"/>
          </a:p>
        </p:txBody>
      </p:sp>
    </p:spTree>
    <p:extLst>
      <p:ext uri="{BB962C8B-B14F-4D97-AF65-F5344CB8AC3E}">
        <p14:creationId xmlns:p14="http://schemas.microsoft.com/office/powerpoint/2010/main" val="7267999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AEFA-CD38-3448-AB9E-1864E718C81A}"/>
              </a:ext>
            </a:extLst>
          </p:cNvPr>
          <p:cNvSpPr>
            <a:spLocks noGrp="1"/>
          </p:cNvSpPr>
          <p:nvPr>
            <p:ph type="title"/>
          </p:nvPr>
        </p:nvSpPr>
        <p:spPr/>
        <p:txBody>
          <a:bodyPr/>
          <a:lstStyle/>
          <a:p>
            <a:r>
              <a:rPr lang="en-US" dirty="0"/>
              <a:t>Why Does Value Iteration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B71D39-02FE-5449-A603-B1B54D36B808}"/>
                  </a:ext>
                </a:extLst>
              </p:cNvPr>
              <p:cNvSpPr>
                <a:spLocks noGrp="1"/>
              </p:cNvSpPr>
              <p:nvPr>
                <p:ph idx="1"/>
              </p:nvPr>
            </p:nvSpPr>
            <p:spPr>
              <a:xfrm>
                <a:off x="838201" y="1825625"/>
                <a:ext cx="10712668" cy="4351338"/>
              </a:xfrm>
            </p:spPr>
            <p:txBody>
              <a:bodyPr/>
              <a:lstStyle/>
              <a:p>
                <a:r>
                  <a:rPr lang="en-US" dirty="0"/>
                  <a:t>Each iteration maps one value function </a:t>
                </a:r>
                <a14:m>
                  <m:oMath xmlns:m="http://schemas.openxmlformats.org/officeDocument/2006/math">
                    <m:r>
                      <a:rPr lang="en-US" b="0" i="1" smtClean="0">
                        <a:latin typeface="Cambria Math" panose="02040503050406030204" pitchFamily="18" charset="0"/>
                      </a:rPr>
                      <m:t>𝑉</m:t>
                    </m:r>
                  </m:oMath>
                </a14:m>
                <a:r>
                  <a:rPr lang="en-US" dirty="0"/>
                  <a:t> to another, </a:t>
                </a:r>
                <a14:m>
                  <m:oMath xmlns:m="http://schemas.openxmlformats.org/officeDocument/2006/math">
                    <m:r>
                      <a:rPr lang="en-US" b="0" i="1" smtClean="0">
                        <a:latin typeface="Cambria Math" panose="02040503050406030204" pitchFamily="18" charset="0"/>
                      </a:rPr>
                      <m:t>𝑉𝑛</m:t>
                    </m:r>
                  </m:oMath>
                </a14:m>
                <a:endParaRPr lang="en-US" b="0" dirty="0"/>
              </a:p>
              <a:p>
                <a:r>
                  <a:rPr lang="en-US" dirty="0"/>
                  <a:t>We can think about this map as a function </a:t>
                </a:r>
                <a14:m>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𝒮</m:t>
                        </m:r>
                        <m:r>
                          <a:rPr lang="en-US" b="0" i="1" smtClean="0">
                            <a:latin typeface="Cambria Math" panose="02040503050406030204" pitchFamily="18" charset="0"/>
                            <a:ea typeface="Cambria Math" panose="02040503050406030204" pitchFamily="18" charset="0"/>
                          </a:rPr>
                          <m:t>|</m:t>
                        </m:r>
                      </m:sup>
                    </m:sSup>
                    <m:r>
                      <a:rPr lang="en-US" b="0" i="1" smtClean="0">
                        <a:latin typeface="Cambria Math" panose="02040503050406030204" pitchFamily="18" charset="0"/>
                        <a:ea typeface="Cambria Math" panose="02040503050406030204" pitchFamily="18" charset="0"/>
                      </a:rPr>
                      <m:t>→</m:t>
                    </m:r>
                  </m:oMath>
                </a14:m>
                <a:r>
                  <a:rPr lang="en-US" dirty="0">
                    <a:ea typeface="Cambria Math" panose="02040503050406030204" pitchFamily="18" charset="0"/>
                  </a:rPr>
                  <a:t> </a:t>
                </a:r>
                <a14:m>
                  <m:oMath xmlns:m="http://schemas.openxmlformats.org/officeDocument/2006/math">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𝒮</m:t>
                        </m:r>
                        <m:r>
                          <a:rPr lang="en-US" i="1">
                            <a:latin typeface="Cambria Math" panose="02040503050406030204" pitchFamily="18" charset="0"/>
                            <a:ea typeface="Cambria Math" panose="02040503050406030204" pitchFamily="18" charset="0"/>
                          </a:rPr>
                          <m:t>|</m:t>
                        </m:r>
                      </m:sup>
                    </m:sSup>
                  </m:oMath>
                </a14:m>
                <a:endParaRPr lang="en-US" dirty="0"/>
              </a:p>
              <a:p>
                <a:pPr lvl="1"/>
                <a:r>
                  <a:rPr lang="en-US" dirty="0"/>
                  <a:t>Here we are representing a value function as a vector</a:t>
                </a:r>
              </a:p>
              <a:p>
                <a:r>
                  <a:rPr lang="en-US" dirty="0"/>
                  <a:t>Example: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𝒮</m:t>
                        </m:r>
                      </m:e>
                    </m:d>
                    <m:r>
                      <a:rPr lang="en-US" b="0" i="1" smtClean="0">
                        <a:latin typeface="Cambria Math" panose="02040503050406030204" pitchFamily="18" charset="0"/>
                      </a:rPr>
                      <m:t>=2</m:t>
                    </m:r>
                    <m:r>
                      <a:rPr lang="en-US" b="0" i="0" smtClean="0">
                        <a:latin typeface="Cambria Math" panose="02040503050406030204" pitchFamily="18" charset="0"/>
                      </a:rPr>
                      <m:t>.</m:t>
                    </m:r>
                  </m:oMath>
                </a14:m>
                <a:r>
                  <a:rPr lang="en-US" dirty="0"/>
                  <a:t> Three different initializations.</a:t>
                </a:r>
              </a:p>
            </p:txBody>
          </p:sp>
        </mc:Choice>
        <mc:Fallback xmlns="">
          <p:sp>
            <p:nvSpPr>
              <p:cNvPr id="3" name="Content Placeholder 2">
                <a:extLst>
                  <a:ext uri="{FF2B5EF4-FFF2-40B4-BE49-F238E27FC236}">
                    <a16:creationId xmlns:a16="http://schemas.microsoft.com/office/drawing/2014/main" id="{39B71D39-02FE-5449-A603-B1B54D36B808}"/>
                  </a:ext>
                </a:extLst>
              </p:cNvPr>
              <p:cNvSpPr>
                <a:spLocks noGrp="1" noRot="1" noChangeAspect="1" noMove="1" noResize="1" noEditPoints="1" noAdjustHandles="1" noChangeArrowheads="1" noChangeShapeType="1" noTextEdit="1"/>
              </p:cNvSpPr>
              <p:nvPr>
                <p:ph idx="1"/>
              </p:nvPr>
            </p:nvSpPr>
            <p:spPr>
              <a:xfrm>
                <a:off x="838201" y="1825625"/>
                <a:ext cx="10712668" cy="4351338"/>
              </a:xfrm>
              <a:blipFill>
                <a:blip r:embed="rId2"/>
                <a:stretch>
                  <a:fillRect l="-1066" t="-2616"/>
                </a:stretch>
              </a:blipFill>
            </p:spPr>
            <p:txBody>
              <a:bodyPr/>
              <a:lstStyle/>
              <a:p>
                <a:r>
                  <a:rPr lang="en-US">
                    <a:noFill/>
                  </a:rPr>
                  <a:t> </a:t>
                </a:r>
              </a:p>
            </p:txBody>
          </p:sp>
        </mc:Fallback>
      </mc:AlternateContent>
      <p:pic>
        <p:nvPicPr>
          <p:cNvPr id="7" name="Picture 6" descr="Chart, scatter chart&#10;&#10;Description automatically generated">
            <a:extLst>
              <a:ext uri="{FF2B5EF4-FFF2-40B4-BE49-F238E27FC236}">
                <a16:creationId xmlns:a16="http://schemas.microsoft.com/office/drawing/2014/main" id="{C53DB50D-CD1C-6340-863A-8A60205147B6}"/>
              </a:ext>
            </a:extLst>
          </p:cNvPr>
          <p:cNvPicPr>
            <a:picLocks noChangeAspect="1"/>
          </p:cNvPicPr>
          <p:nvPr/>
        </p:nvPicPr>
        <p:blipFill>
          <a:blip r:embed="rId3"/>
          <a:stretch>
            <a:fillRect/>
          </a:stretch>
        </p:blipFill>
        <p:spPr>
          <a:xfrm>
            <a:off x="8094207" y="3825482"/>
            <a:ext cx="3689133" cy="2766850"/>
          </a:xfrm>
          <a:prstGeom prst="rect">
            <a:avLst/>
          </a:prstGeom>
        </p:spPr>
      </p:pic>
      <p:pic>
        <p:nvPicPr>
          <p:cNvPr id="9" name="Picture 8" descr="Chart, histogram, scatter chart&#10;&#10;Description automatically generated">
            <a:extLst>
              <a:ext uri="{FF2B5EF4-FFF2-40B4-BE49-F238E27FC236}">
                <a16:creationId xmlns:a16="http://schemas.microsoft.com/office/drawing/2014/main" id="{E79E2427-97C8-F041-93B9-0F30FCC15FDF}"/>
              </a:ext>
            </a:extLst>
          </p:cNvPr>
          <p:cNvPicPr>
            <a:picLocks noChangeAspect="1"/>
          </p:cNvPicPr>
          <p:nvPr/>
        </p:nvPicPr>
        <p:blipFill>
          <a:blip r:embed="rId4"/>
          <a:stretch>
            <a:fillRect/>
          </a:stretch>
        </p:blipFill>
        <p:spPr>
          <a:xfrm>
            <a:off x="4349969" y="3825482"/>
            <a:ext cx="3689132" cy="2766849"/>
          </a:xfrm>
          <a:prstGeom prst="rect">
            <a:avLst/>
          </a:prstGeom>
        </p:spPr>
      </p:pic>
      <p:pic>
        <p:nvPicPr>
          <p:cNvPr id="11" name="Picture 10" descr="Chart, scatter chart&#10;&#10;Description automatically generated">
            <a:extLst>
              <a:ext uri="{FF2B5EF4-FFF2-40B4-BE49-F238E27FC236}">
                <a16:creationId xmlns:a16="http://schemas.microsoft.com/office/drawing/2014/main" id="{B7D8485A-C9A1-334F-87E7-CF785A430087}"/>
              </a:ext>
            </a:extLst>
          </p:cNvPr>
          <p:cNvPicPr>
            <a:picLocks noChangeAspect="1"/>
          </p:cNvPicPr>
          <p:nvPr/>
        </p:nvPicPr>
        <p:blipFill>
          <a:blip r:embed="rId5"/>
          <a:stretch>
            <a:fillRect/>
          </a:stretch>
        </p:blipFill>
        <p:spPr>
          <a:xfrm>
            <a:off x="428367" y="3825482"/>
            <a:ext cx="3689131" cy="2766848"/>
          </a:xfrm>
          <a:prstGeom prst="rect">
            <a:avLst/>
          </a:prstGeom>
        </p:spPr>
      </p:pic>
      <p:sp>
        <p:nvSpPr>
          <p:cNvPr id="5" name="Footer Placeholder 4">
            <a:extLst>
              <a:ext uri="{FF2B5EF4-FFF2-40B4-BE49-F238E27FC236}">
                <a16:creationId xmlns:a16="http://schemas.microsoft.com/office/drawing/2014/main" id="{FB0F6B5A-CBF0-94A6-D502-3391BF7A5B8B}"/>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57C0E7B5-1ACB-6042-24E8-72D6109C71C8}"/>
              </a:ext>
            </a:extLst>
          </p:cNvPr>
          <p:cNvSpPr>
            <a:spLocks noGrp="1"/>
          </p:cNvSpPr>
          <p:nvPr>
            <p:ph type="sldNum" sz="quarter" idx="12"/>
          </p:nvPr>
        </p:nvSpPr>
        <p:spPr/>
        <p:txBody>
          <a:bodyPr/>
          <a:lstStyle/>
          <a:p>
            <a:fld id="{A2060099-932A-9345-A983-616282D95534}" type="slidenum">
              <a:rPr lang="en-US" smtClean="0"/>
              <a:t>92</a:t>
            </a:fld>
            <a:endParaRPr lang="en-US"/>
          </a:p>
        </p:txBody>
      </p:sp>
    </p:spTree>
    <p:extLst>
      <p:ext uri="{BB962C8B-B14F-4D97-AF65-F5344CB8AC3E}">
        <p14:creationId xmlns:p14="http://schemas.microsoft.com/office/powerpoint/2010/main" val="398558364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AEFA-CD38-3448-AB9E-1864E718C81A}"/>
              </a:ext>
            </a:extLst>
          </p:cNvPr>
          <p:cNvSpPr>
            <a:spLocks noGrp="1"/>
          </p:cNvSpPr>
          <p:nvPr>
            <p:ph type="title"/>
          </p:nvPr>
        </p:nvSpPr>
        <p:spPr/>
        <p:txBody>
          <a:bodyPr/>
          <a:lstStyle/>
          <a:p>
            <a:r>
              <a:rPr lang="en-US" dirty="0"/>
              <a:t>Why Does Value Iteration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B71D39-02FE-5449-A603-B1B54D36B808}"/>
                  </a:ext>
                </a:extLst>
              </p:cNvPr>
              <p:cNvSpPr>
                <a:spLocks noGrp="1"/>
              </p:cNvSpPr>
              <p:nvPr>
                <p:ph idx="1"/>
              </p:nvPr>
            </p:nvSpPr>
            <p:spPr>
              <a:xfrm>
                <a:off x="838201" y="1825625"/>
                <a:ext cx="10712668" cy="4320651"/>
              </a:xfrm>
            </p:spPr>
            <p:txBody>
              <a:bodyPr>
                <a:normAutofit/>
              </a:bodyPr>
              <a:lstStyle/>
              <a:p>
                <a14:m>
                  <m:oMath xmlns:m="http://schemas.openxmlformats.org/officeDocument/2006/math">
                    <m:r>
                      <a:rPr lang="en-US" b="0" i="1" smtClean="0">
                        <a:latin typeface="Cambria Math" panose="02040503050406030204" pitchFamily="18" charset="0"/>
                      </a:rPr>
                      <m:t>𝐵</m:t>
                    </m:r>
                  </m:oMath>
                </a14:m>
                <a:r>
                  <a:rPr lang="en-US" dirty="0"/>
                  <a:t> is a </a:t>
                </a:r>
                <a:r>
                  <a:rPr lang="en-US" i="1" dirty="0"/>
                  <a:t>contraction mapping*</a:t>
                </a:r>
              </a:p>
              <a:p>
                <a:pPr lvl="1"/>
                <a:r>
                  <a:rPr lang="en-US" dirty="0"/>
                  <a:t>There exists some </a:t>
                </a:r>
                <a14:m>
                  <m:oMath xmlns:m="http://schemas.openxmlformats.org/officeDocument/2006/math">
                    <m:r>
                      <a:rPr lang="en-US" b="0" i="1" smtClean="0">
                        <a:latin typeface="Cambria Math" panose="02040503050406030204" pitchFamily="18" charset="0"/>
                      </a:rPr>
                      <m:t>𝑘</m:t>
                    </m:r>
                  </m:oMath>
                </a14:m>
                <a:r>
                  <a:rPr lang="en-US" dirty="0"/>
                  <a:t> </a:t>
                </a:r>
                <a:r>
                  <a:rPr lang="en-US" dirty="0" err="1"/>
                  <a:t>s.t.</a:t>
                </a:r>
                <a:r>
                  <a:rPr lang="en-US" dirty="0"/>
                  <a:t> for any two inputs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a:t>
                </a:r>
              </a:p>
              <a:p>
                <a:pPr marL="457200" lvl="1" indent="0">
                  <a:buNone/>
                </a:pPr>
                <a:r>
                  <a:rPr lang="en-US" dirty="0"/>
                  <a:t>	</a:t>
                </a:r>
                <a14:m>
                  <m:oMath xmlns:m="http://schemas.openxmlformats.org/officeDocument/2006/math">
                    <m:r>
                      <a:rPr lang="en-US" b="0" i="1" smtClean="0">
                        <a:latin typeface="Cambria Math" panose="02040503050406030204" pitchFamily="18" charset="0"/>
                      </a:rPr>
                      <m:t>𝑑𝑖𝑠𝑡𝑎𝑛𝑐𝑒</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𝑑𝑖𝑠𝑡𝑎𝑛𝑐𝑒</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a:t>
                </a:r>
              </a:p>
              <a:p>
                <a:pPr marL="457200" lvl="1" indent="0">
                  <a:buNone/>
                </a:pPr>
                <a:r>
                  <a:rPr lang="en-US" dirty="0"/>
                  <a:t>That is, all pairs of points get closer after the mapping is applied.</a:t>
                </a:r>
                <a:br>
                  <a:rPr lang="en-US" dirty="0"/>
                </a:br>
                <a:endParaRPr lang="en-US" dirty="0"/>
              </a:p>
            </p:txBody>
          </p:sp>
        </mc:Choice>
        <mc:Fallback xmlns="">
          <p:sp>
            <p:nvSpPr>
              <p:cNvPr id="3" name="Content Placeholder 2">
                <a:extLst>
                  <a:ext uri="{FF2B5EF4-FFF2-40B4-BE49-F238E27FC236}">
                    <a16:creationId xmlns:a16="http://schemas.microsoft.com/office/drawing/2014/main" id="{39B71D39-02FE-5449-A603-B1B54D36B808}"/>
                  </a:ext>
                </a:extLst>
              </p:cNvPr>
              <p:cNvSpPr>
                <a:spLocks noGrp="1" noRot="1" noChangeAspect="1" noMove="1" noResize="1" noEditPoints="1" noAdjustHandles="1" noChangeArrowheads="1" noChangeShapeType="1" noTextEdit="1"/>
              </p:cNvSpPr>
              <p:nvPr>
                <p:ph idx="1"/>
              </p:nvPr>
            </p:nvSpPr>
            <p:spPr>
              <a:xfrm>
                <a:off x="838201" y="1825625"/>
                <a:ext cx="10712668" cy="4320651"/>
              </a:xfrm>
              <a:blipFill>
                <a:blip r:embed="rId2"/>
                <a:stretch>
                  <a:fillRect l="-1066" t="-2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ular Callout 7">
                <a:extLst>
                  <a:ext uri="{FF2B5EF4-FFF2-40B4-BE49-F238E27FC236}">
                    <a16:creationId xmlns:a16="http://schemas.microsoft.com/office/drawing/2014/main" id="{7E3E2174-BF08-DF4B-9235-2509A7DD445F}"/>
                  </a:ext>
                </a:extLst>
              </p:cNvPr>
              <p:cNvSpPr/>
              <p:nvPr/>
            </p:nvSpPr>
            <p:spPr>
              <a:xfrm>
                <a:off x="8457189" y="2556968"/>
                <a:ext cx="3541333" cy="515196"/>
              </a:xfrm>
              <a:prstGeom prst="wedgeRectCallout">
                <a:avLst>
                  <a:gd name="adj1" fmla="val -55452"/>
                  <a:gd name="adj2" fmla="val 21331"/>
                </a:avLst>
              </a:prstGeom>
              <a:solidFill>
                <a:schemeClr val="accent4">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For us, distance is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m:t>
                        </m:r>
                      </m:sub>
                    </m:sSub>
                  </m:oMath>
                </a14:m>
                <a:r>
                  <a:rPr lang="en-US" dirty="0">
                    <a:latin typeface="Lato" panose="020F0502020204030203" pitchFamily="34" charset="77"/>
                  </a:rPr>
                  <a:t>-norm.</a:t>
                </a:r>
              </a:p>
            </p:txBody>
          </p:sp>
        </mc:Choice>
        <mc:Fallback xmlns="">
          <p:sp>
            <p:nvSpPr>
              <p:cNvPr id="8" name="Rectangular Callout 7">
                <a:extLst>
                  <a:ext uri="{FF2B5EF4-FFF2-40B4-BE49-F238E27FC236}">
                    <a16:creationId xmlns:a16="http://schemas.microsoft.com/office/drawing/2014/main" id="{7E3E2174-BF08-DF4B-9235-2509A7DD445F}"/>
                  </a:ext>
                </a:extLst>
              </p:cNvPr>
              <p:cNvSpPr>
                <a:spLocks noRot="1" noChangeAspect="1" noMove="1" noResize="1" noEditPoints="1" noAdjustHandles="1" noChangeArrowheads="1" noChangeShapeType="1" noTextEdit="1"/>
              </p:cNvSpPr>
              <p:nvPr/>
            </p:nvSpPr>
            <p:spPr>
              <a:xfrm>
                <a:off x="8457189" y="2556968"/>
                <a:ext cx="3541333" cy="515196"/>
              </a:xfrm>
              <a:prstGeom prst="wedgeRectCallout">
                <a:avLst>
                  <a:gd name="adj1" fmla="val -55452"/>
                  <a:gd name="adj2" fmla="val 21331"/>
                </a:avLst>
              </a:prstGeom>
              <a:blipFill>
                <a:blip r:embed="rId3"/>
                <a:stretch>
                  <a:fillRect b="-4878"/>
                </a:stretch>
              </a:blipFill>
              <a:ln>
                <a:noFill/>
              </a:ln>
            </p:spPr>
            <p:txBody>
              <a:bodyPr/>
              <a:lstStyle/>
              <a:p>
                <a:r>
                  <a:rPr lang="en-US">
                    <a:noFill/>
                  </a:rPr>
                  <a:t> </a:t>
                </a:r>
              </a:p>
            </p:txBody>
          </p:sp>
        </mc:Fallback>
      </mc:AlternateContent>
      <p:sp>
        <p:nvSpPr>
          <p:cNvPr id="5" name="TextBox 4">
            <a:extLst>
              <a:ext uri="{FF2B5EF4-FFF2-40B4-BE49-F238E27FC236}">
                <a16:creationId xmlns:a16="http://schemas.microsoft.com/office/drawing/2014/main" id="{AA9E3A7F-5EC1-6F4A-9136-F256104E59B6}"/>
              </a:ext>
            </a:extLst>
          </p:cNvPr>
          <p:cNvSpPr txBox="1"/>
          <p:nvPr/>
        </p:nvSpPr>
        <p:spPr>
          <a:xfrm>
            <a:off x="2008132" y="6048573"/>
            <a:ext cx="8372805" cy="307777"/>
          </a:xfrm>
          <a:prstGeom prst="rect">
            <a:avLst/>
          </a:prstGeom>
          <a:noFill/>
        </p:spPr>
        <p:txBody>
          <a:bodyPr wrap="none" rtlCol="0">
            <a:spAutoFit/>
          </a:bodyPr>
          <a:lstStyle/>
          <a:p>
            <a:r>
              <a:rPr lang="en-US" sz="1400" dirty="0">
                <a:latin typeface="Lato" panose="020F0502020204030203" pitchFamily="34" charset="77"/>
              </a:rPr>
              <a:t>*Short proof: </a:t>
            </a:r>
            <a:r>
              <a:rPr lang="en-US" sz="1400" dirty="0">
                <a:latin typeface="Lato" panose="020F0502020204030203" pitchFamily="34" charset="77"/>
                <a:hlinkClick r:id="rId4"/>
              </a:rPr>
              <a:t>http://www.cs.cmu.edu/afs/cs/academic/class/15780-s16/www/slides/mdps.pdf</a:t>
            </a:r>
            <a:r>
              <a:rPr lang="en-US" sz="1400" dirty="0">
                <a:latin typeface="Lato" panose="020F0502020204030203" pitchFamily="34" charset="77"/>
              </a:rPr>
              <a:t> Slide 19.</a:t>
            </a:r>
          </a:p>
        </p:txBody>
      </p:sp>
      <p:sp>
        <p:nvSpPr>
          <p:cNvPr id="6" name="Footer Placeholder 5">
            <a:extLst>
              <a:ext uri="{FF2B5EF4-FFF2-40B4-BE49-F238E27FC236}">
                <a16:creationId xmlns:a16="http://schemas.microsoft.com/office/drawing/2014/main" id="{B8016906-76D8-E14E-F2C4-7AC010F9EEAC}"/>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A0708185-E914-956B-21B9-6EE8AF432FDA}"/>
              </a:ext>
            </a:extLst>
          </p:cNvPr>
          <p:cNvSpPr>
            <a:spLocks noGrp="1"/>
          </p:cNvSpPr>
          <p:nvPr>
            <p:ph type="sldNum" sz="quarter" idx="12"/>
          </p:nvPr>
        </p:nvSpPr>
        <p:spPr/>
        <p:txBody>
          <a:bodyPr/>
          <a:lstStyle/>
          <a:p>
            <a:fld id="{A2060099-932A-9345-A983-616282D95534}" type="slidenum">
              <a:rPr lang="en-US" smtClean="0"/>
              <a:t>93</a:t>
            </a:fld>
            <a:endParaRPr lang="en-US"/>
          </a:p>
        </p:txBody>
      </p:sp>
    </p:spTree>
    <p:extLst>
      <p:ext uri="{BB962C8B-B14F-4D97-AF65-F5344CB8AC3E}">
        <p14:creationId xmlns:p14="http://schemas.microsoft.com/office/powerpoint/2010/main" val="3560163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3AEFA-CD38-3448-AB9E-1864E718C81A}"/>
              </a:ext>
            </a:extLst>
          </p:cNvPr>
          <p:cNvSpPr>
            <a:spLocks noGrp="1"/>
          </p:cNvSpPr>
          <p:nvPr>
            <p:ph type="title"/>
          </p:nvPr>
        </p:nvSpPr>
        <p:spPr/>
        <p:txBody>
          <a:bodyPr/>
          <a:lstStyle/>
          <a:p>
            <a:r>
              <a:rPr lang="en-US" dirty="0"/>
              <a:t>Why Does Value Iteration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B71D39-02FE-5449-A603-B1B54D36B808}"/>
                  </a:ext>
                </a:extLst>
              </p:cNvPr>
              <p:cNvSpPr>
                <a:spLocks noGrp="1"/>
              </p:cNvSpPr>
              <p:nvPr>
                <p:ph idx="1"/>
              </p:nvPr>
            </p:nvSpPr>
            <p:spPr>
              <a:xfrm>
                <a:off x="838201" y="1825625"/>
                <a:ext cx="10712668" cy="4320651"/>
              </a:xfrm>
            </p:spPr>
            <p:txBody>
              <a:bodyPr>
                <a:normAutofit/>
              </a:bodyPr>
              <a:lstStyle/>
              <a:p>
                <a14:m>
                  <m:oMath xmlns:m="http://schemas.openxmlformats.org/officeDocument/2006/math">
                    <m:r>
                      <a:rPr lang="en-US" b="0" i="1" smtClean="0">
                        <a:latin typeface="Cambria Math" panose="02040503050406030204" pitchFamily="18" charset="0"/>
                      </a:rPr>
                      <m:t>𝐵</m:t>
                    </m:r>
                  </m:oMath>
                </a14:m>
                <a:r>
                  <a:rPr lang="en-US" dirty="0"/>
                  <a:t> is a </a:t>
                </a:r>
                <a:r>
                  <a:rPr lang="en-US" i="1" dirty="0"/>
                  <a:t>contraction mapping*</a:t>
                </a:r>
              </a:p>
              <a:p>
                <a:pPr lvl="1"/>
                <a:r>
                  <a:rPr lang="en-US" dirty="0"/>
                  <a:t>There exists some </a:t>
                </a:r>
                <a14:m>
                  <m:oMath xmlns:m="http://schemas.openxmlformats.org/officeDocument/2006/math">
                    <m:r>
                      <a:rPr lang="en-US" b="0" i="1" smtClean="0">
                        <a:latin typeface="Cambria Math" panose="02040503050406030204" pitchFamily="18" charset="0"/>
                      </a:rPr>
                      <m:t>𝑘</m:t>
                    </m:r>
                  </m:oMath>
                </a14:m>
                <a:r>
                  <a:rPr lang="en-US" dirty="0"/>
                  <a:t> </a:t>
                </a:r>
                <a:r>
                  <a:rPr lang="en-US" dirty="0" err="1"/>
                  <a:t>s.t.</a:t>
                </a:r>
                <a:r>
                  <a:rPr lang="en-US" dirty="0"/>
                  <a:t> for any two inputs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 </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a:t>
                </a:r>
              </a:p>
              <a:p>
                <a:pPr marL="457200" lvl="1" indent="0">
                  <a:buNone/>
                </a:pPr>
                <a:r>
                  <a:rPr lang="en-US" dirty="0"/>
                  <a:t>	</a:t>
                </a:r>
                <a14:m>
                  <m:oMath xmlns:m="http://schemas.openxmlformats.org/officeDocument/2006/math">
                    <m:r>
                      <a:rPr lang="en-US" b="0" i="1" smtClean="0">
                        <a:latin typeface="Cambria Math" panose="02040503050406030204" pitchFamily="18" charset="0"/>
                      </a:rPr>
                      <m:t>𝑑𝑖𝑠𝑡𝑎𝑛𝑐𝑒</m:t>
                    </m:r>
                    <m:d>
                      <m:dPr>
                        <m:ctrlPr>
                          <a:rPr lang="en-US" b="0" i="1" smtClean="0">
                            <a:latin typeface="Cambria Math" panose="02040503050406030204" pitchFamily="18" charset="0"/>
                          </a:rPr>
                        </m:ctrlPr>
                      </m:d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e>
                    </m:d>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 </m:t>
                    </m:r>
                    <m:r>
                      <a:rPr lang="en-US" b="0" i="1" smtClean="0">
                        <a:latin typeface="Cambria Math" panose="02040503050406030204" pitchFamily="18" charset="0"/>
                      </a:rPr>
                      <m:t>𝑑𝑖𝑠𝑡𝑎𝑛𝑐𝑒</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m:t>
                        </m:r>
                      </m:sup>
                    </m:sSup>
                    <m:r>
                      <a:rPr lang="en-US" b="0" i="1" smtClean="0">
                        <a:latin typeface="Cambria Math" panose="02040503050406030204" pitchFamily="18" charset="0"/>
                      </a:rPr>
                      <m:t>)</m:t>
                    </m:r>
                  </m:oMath>
                </a14:m>
                <a:r>
                  <a:rPr lang="en-US" dirty="0"/>
                  <a:t>.</a:t>
                </a:r>
              </a:p>
              <a:p>
                <a:pPr marL="457200" lvl="1" indent="0">
                  <a:buNone/>
                </a:pPr>
                <a:r>
                  <a:rPr lang="en-US" dirty="0"/>
                  <a:t>That is, all pairs of points get closer after the mapping is applied.</a:t>
                </a:r>
                <a:br>
                  <a:rPr lang="en-US" dirty="0"/>
                </a:br>
                <a:endParaRPr lang="en-US" dirty="0"/>
              </a:p>
              <a:p>
                <a:r>
                  <a:rPr lang="en-US" dirty="0"/>
                  <a:t>Theorem (Banach fixed point theorem): If </a:t>
                </a:r>
                <a14:m>
                  <m:oMath xmlns:m="http://schemas.openxmlformats.org/officeDocument/2006/math">
                    <m:r>
                      <a:rPr lang="en-US" b="0" i="1" smtClean="0">
                        <a:latin typeface="Cambria Math" panose="02040503050406030204" pitchFamily="18" charset="0"/>
                      </a:rPr>
                      <m:t>𝐵</m:t>
                    </m:r>
                  </m:oMath>
                </a14:m>
                <a:r>
                  <a:rPr lang="en-US" dirty="0"/>
                  <a:t> is a contraction mapping, it has a unique fixed point.</a:t>
                </a:r>
                <a:br>
                  <a:rPr lang="en-US" dirty="0"/>
                </a:br>
                <a:endParaRPr lang="en-US" dirty="0"/>
              </a:p>
              <a:p>
                <a:r>
                  <a:rPr lang="en-US" dirty="0"/>
                  <a:t>For us, that unique fixed point is the optimal value function.</a:t>
                </a:r>
              </a:p>
            </p:txBody>
          </p:sp>
        </mc:Choice>
        <mc:Fallback xmlns="">
          <p:sp>
            <p:nvSpPr>
              <p:cNvPr id="3" name="Content Placeholder 2">
                <a:extLst>
                  <a:ext uri="{FF2B5EF4-FFF2-40B4-BE49-F238E27FC236}">
                    <a16:creationId xmlns:a16="http://schemas.microsoft.com/office/drawing/2014/main" id="{39B71D39-02FE-5449-A603-B1B54D36B808}"/>
                  </a:ext>
                </a:extLst>
              </p:cNvPr>
              <p:cNvSpPr>
                <a:spLocks noGrp="1" noRot="1" noChangeAspect="1" noMove="1" noResize="1" noEditPoints="1" noAdjustHandles="1" noChangeArrowheads="1" noChangeShapeType="1" noTextEdit="1"/>
              </p:cNvSpPr>
              <p:nvPr>
                <p:ph idx="1"/>
              </p:nvPr>
            </p:nvSpPr>
            <p:spPr>
              <a:xfrm>
                <a:off x="838201" y="1825625"/>
                <a:ext cx="10712668" cy="4320651"/>
              </a:xfrm>
              <a:blipFill>
                <a:blip r:embed="rId2"/>
                <a:stretch>
                  <a:fillRect l="-1066" t="-2639"/>
                </a:stretch>
              </a:blipFill>
            </p:spPr>
            <p:txBody>
              <a:bodyPr/>
              <a:lstStyle/>
              <a:p>
                <a:r>
                  <a:rPr lang="en-US">
                    <a:noFill/>
                  </a:rPr>
                  <a:t> </a:t>
                </a:r>
              </a:p>
            </p:txBody>
          </p:sp>
        </mc:Fallback>
      </mc:AlternateContent>
      <p:sp>
        <p:nvSpPr>
          <p:cNvPr id="6" name="Footer Placeholder 5">
            <a:extLst>
              <a:ext uri="{FF2B5EF4-FFF2-40B4-BE49-F238E27FC236}">
                <a16:creationId xmlns:a16="http://schemas.microsoft.com/office/drawing/2014/main" id="{5A14A56A-062C-310C-137F-F853D7C9B1A5}"/>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B1DF9ECF-D6E6-3B86-71B0-9F43300F5032}"/>
              </a:ext>
            </a:extLst>
          </p:cNvPr>
          <p:cNvSpPr>
            <a:spLocks noGrp="1"/>
          </p:cNvSpPr>
          <p:nvPr>
            <p:ph type="sldNum" sz="quarter" idx="12"/>
          </p:nvPr>
        </p:nvSpPr>
        <p:spPr/>
        <p:txBody>
          <a:bodyPr/>
          <a:lstStyle/>
          <a:p>
            <a:fld id="{A2060099-932A-9345-A983-616282D95534}" type="slidenum">
              <a:rPr lang="en-US" smtClean="0"/>
              <a:t>94</a:t>
            </a:fld>
            <a:endParaRPr lang="en-US"/>
          </a:p>
        </p:txBody>
      </p:sp>
      <p:sp>
        <p:nvSpPr>
          <p:cNvPr id="8" name="TextBox 7">
            <a:extLst>
              <a:ext uri="{FF2B5EF4-FFF2-40B4-BE49-F238E27FC236}">
                <a16:creationId xmlns:a16="http://schemas.microsoft.com/office/drawing/2014/main" id="{6BCC981E-9A35-E124-28A9-861993B758DF}"/>
              </a:ext>
            </a:extLst>
          </p:cNvPr>
          <p:cNvSpPr txBox="1"/>
          <p:nvPr/>
        </p:nvSpPr>
        <p:spPr>
          <a:xfrm>
            <a:off x="2008132" y="6048573"/>
            <a:ext cx="8372805" cy="307777"/>
          </a:xfrm>
          <a:prstGeom prst="rect">
            <a:avLst/>
          </a:prstGeom>
          <a:noFill/>
        </p:spPr>
        <p:txBody>
          <a:bodyPr wrap="none" rtlCol="0">
            <a:spAutoFit/>
          </a:bodyPr>
          <a:lstStyle/>
          <a:p>
            <a:r>
              <a:rPr lang="en-US" sz="1400" dirty="0">
                <a:latin typeface="Lato" panose="020F0502020204030203" pitchFamily="34" charset="77"/>
              </a:rPr>
              <a:t>*Short proof: </a:t>
            </a:r>
            <a:r>
              <a:rPr lang="en-US" sz="1400" dirty="0">
                <a:latin typeface="Lato" panose="020F0502020204030203" pitchFamily="34" charset="77"/>
                <a:hlinkClick r:id="rId3"/>
              </a:rPr>
              <a:t>http://www.cs.cmu.edu/afs/cs/academic/class/15780-s16/www/slides/mdps.pdf</a:t>
            </a:r>
            <a:r>
              <a:rPr lang="en-US" sz="1400" dirty="0">
                <a:latin typeface="Lato" panose="020F0502020204030203" pitchFamily="34" charset="77"/>
              </a:rPr>
              <a:t> Slide 19.</a:t>
            </a:r>
          </a:p>
        </p:txBody>
      </p:sp>
    </p:spTree>
    <p:extLst>
      <p:ext uri="{BB962C8B-B14F-4D97-AF65-F5344CB8AC3E}">
        <p14:creationId xmlns:p14="http://schemas.microsoft.com/office/powerpoint/2010/main" val="29300804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7DD1D-65A0-1340-A884-003F1463EF0E}"/>
              </a:ext>
            </a:extLst>
          </p:cNvPr>
          <p:cNvSpPr>
            <a:spLocks noGrp="1"/>
          </p:cNvSpPr>
          <p:nvPr>
            <p:ph type="title"/>
          </p:nvPr>
        </p:nvSpPr>
        <p:spPr/>
        <p:txBody>
          <a:bodyPr/>
          <a:lstStyle/>
          <a:p>
            <a:r>
              <a:rPr lang="en-US" dirty="0"/>
              <a:t>Policy Iteration vs. Value Iteration</a:t>
            </a:r>
          </a:p>
        </p:txBody>
      </p:sp>
      <p:sp>
        <p:nvSpPr>
          <p:cNvPr id="3" name="Content Placeholder 2">
            <a:extLst>
              <a:ext uri="{FF2B5EF4-FFF2-40B4-BE49-F238E27FC236}">
                <a16:creationId xmlns:a16="http://schemas.microsoft.com/office/drawing/2014/main" id="{2FD6B7D7-FD6D-3645-81D1-86C52304D881}"/>
              </a:ext>
            </a:extLst>
          </p:cNvPr>
          <p:cNvSpPr>
            <a:spLocks noGrp="1"/>
          </p:cNvSpPr>
          <p:nvPr>
            <p:ph idx="1"/>
          </p:nvPr>
        </p:nvSpPr>
        <p:spPr/>
        <p:txBody>
          <a:bodyPr/>
          <a:lstStyle/>
          <a:p>
            <a:r>
              <a:rPr lang="en-US" dirty="0"/>
              <a:t>PI typically needs fewer iterations than VI to converge</a:t>
            </a:r>
            <a:br>
              <a:rPr lang="en-US" dirty="0"/>
            </a:br>
            <a:endParaRPr lang="en-US" dirty="0"/>
          </a:p>
          <a:p>
            <a:r>
              <a:rPr lang="en-US" dirty="0"/>
              <a:t>However, each iteration of PI requires policy evaluation</a:t>
            </a:r>
            <a:br>
              <a:rPr lang="en-US" dirty="0"/>
            </a:br>
            <a:endParaRPr lang="en-US" dirty="0"/>
          </a:p>
          <a:p>
            <a:r>
              <a:rPr lang="en-US" dirty="0"/>
              <a:t>Modified PI (</a:t>
            </a:r>
            <a:r>
              <a:rPr lang="en-US" dirty="0" err="1"/>
              <a:t>Putterman</a:t>
            </a:r>
            <a:r>
              <a:rPr lang="en-US" dirty="0"/>
              <a:t> &amp; Shin, 1978) performs a cheaper approximate policy evaluation. Often the best in practice</a:t>
            </a:r>
            <a:br>
              <a:rPr lang="en-US" dirty="0"/>
            </a:br>
            <a:endParaRPr lang="en-US" dirty="0"/>
          </a:p>
          <a:p>
            <a:r>
              <a:rPr lang="en-US" dirty="0"/>
              <a:t>But with modern compute, if you have an MDP that is practically too big for VI, then it’s probably too big for PI and MPI as well, and you need approximate methods</a:t>
            </a:r>
          </a:p>
        </p:txBody>
      </p:sp>
      <p:sp>
        <p:nvSpPr>
          <p:cNvPr id="5" name="Footer Placeholder 4">
            <a:extLst>
              <a:ext uri="{FF2B5EF4-FFF2-40B4-BE49-F238E27FC236}">
                <a16:creationId xmlns:a16="http://schemas.microsoft.com/office/drawing/2014/main" id="{744124A1-E037-67B2-2281-84B82DD9150C}"/>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21512794-9E4C-DAF9-9E43-7B404D1787BE}"/>
              </a:ext>
            </a:extLst>
          </p:cNvPr>
          <p:cNvSpPr>
            <a:spLocks noGrp="1"/>
          </p:cNvSpPr>
          <p:nvPr>
            <p:ph type="sldNum" sz="quarter" idx="12"/>
          </p:nvPr>
        </p:nvSpPr>
        <p:spPr/>
        <p:txBody>
          <a:bodyPr/>
          <a:lstStyle/>
          <a:p>
            <a:fld id="{A2060099-932A-9345-A983-616282D95534}" type="slidenum">
              <a:rPr lang="en-US" smtClean="0"/>
              <a:t>95</a:t>
            </a:fld>
            <a:endParaRPr lang="en-US"/>
          </a:p>
        </p:txBody>
      </p:sp>
    </p:spTree>
    <p:extLst>
      <p:ext uri="{BB962C8B-B14F-4D97-AF65-F5344CB8AC3E}">
        <p14:creationId xmlns:p14="http://schemas.microsoft.com/office/powerpoint/2010/main" val="2119464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1A524-E13E-234C-B47A-63F5949ACDE5}"/>
              </a:ext>
            </a:extLst>
          </p:cNvPr>
          <p:cNvSpPr>
            <a:spLocks noGrp="1"/>
          </p:cNvSpPr>
          <p:nvPr>
            <p:ph type="title"/>
          </p:nvPr>
        </p:nvSpPr>
        <p:spPr/>
        <p:txBody>
          <a:bodyPr/>
          <a:lstStyle/>
          <a:p>
            <a:r>
              <a:rPr lang="en-US" dirty="0"/>
              <a:t>Linear Programming</a:t>
            </a:r>
          </a:p>
        </p:txBody>
      </p:sp>
      <p:sp>
        <p:nvSpPr>
          <p:cNvPr id="3" name="Content Placeholder 2">
            <a:extLst>
              <a:ext uri="{FF2B5EF4-FFF2-40B4-BE49-F238E27FC236}">
                <a16:creationId xmlns:a16="http://schemas.microsoft.com/office/drawing/2014/main" id="{65E6F62D-CE79-A04E-906D-F3D8AD2394D7}"/>
              </a:ext>
            </a:extLst>
          </p:cNvPr>
          <p:cNvSpPr>
            <a:spLocks noGrp="1"/>
          </p:cNvSpPr>
          <p:nvPr>
            <p:ph idx="1"/>
          </p:nvPr>
        </p:nvSpPr>
        <p:spPr>
          <a:xfrm>
            <a:off x="838200" y="1825625"/>
            <a:ext cx="10515600" cy="4795892"/>
          </a:xfrm>
        </p:spPr>
        <p:txBody>
          <a:bodyPr>
            <a:normAutofit/>
          </a:bodyPr>
          <a:lstStyle/>
          <a:p>
            <a:pPr marL="0" indent="0">
              <a:buNone/>
            </a:pPr>
            <a:r>
              <a:rPr lang="en-US" dirty="0"/>
              <a:t>Compute value function by solving linear program:</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Less widely used. But, tightest complexity bounds!</a:t>
            </a:r>
          </a:p>
          <a:p>
            <a:pPr marL="0" indent="0">
              <a:buNone/>
            </a:pPr>
            <a:endParaRPr lang="en-US" dirty="0"/>
          </a:p>
          <a:p>
            <a:pPr marL="0" indent="0">
              <a:buNone/>
            </a:pPr>
            <a:r>
              <a:rPr lang="en-US" dirty="0"/>
              <a:t>And, the basis for some other approximate methods, with connections to other communities.</a:t>
            </a:r>
          </a:p>
        </p:txBody>
      </p:sp>
      <p:pic>
        <p:nvPicPr>
          <p:cNvPr id="5" name="Picture 4">
            <a:extLst>
              <a:ext uri="{FF2B5EF4-FFF2-40B4-BE49-F238E27FC236}">
                <a16:creationId xmlns:a16="http://schemas.microsoft.com/office/drawing/2014/main" id="{29C34CC6-FE9D-C745-87E6-18E5CC865D06}"/>
              </a:ext>
            </a:extLst>
          </p:cNvPr>
          <p:cNvPicPr>
            <a:picLocks noChangeAspect="1"/>
          </p:cNvPicPr>
          <p:nvPr/>
        </p:nvPicPr>
        <p:blipFill>
          <a:blip r:embed="rId2"/>
          <a:stretch>
            <a:fillRect/>
          </a:stretch>
        </p:blipFill>
        <p:spPr>
          <a:xfrm>
            <a:off x="838200" y="2700196"/>
            <a:ext cx="10998200" cy="1346200"/>
          </a:xfrm>
          <a:prstGeom prst="rect">
            <a:avLst/>
          </a:prstGeom>
        </p:spPr>
      </p:pic>
      <p:sp>
        <p:nvSpPr>
          <p:cNvPr id="6" name="Footer Placeholder 5">
            <a:extLst>
              <a:ext uri="{FF2B5EF4-FFF2-40B4-BE49-F238E27FC236}">
                <a16:creationId xmlns:a16="http://schemas.microsoft.com/office/drawing/2014/main" id="{A03B148F-A459-A7E2-C0DE-5C259DE5B61B}"/>
              </a:ext>
            </a:extLst>
          </p:cNvPr>
          <p:cNvSpPr>
            <a:spLocks noGrp="1"/>
          </p:cNvSpPr>
          <p:nvPr>
            <p:ph type="ftr" sz="quarter" idx="11"/>
          </p:nvPr>
        </p:nvSpPr>
        <p:spPr/>
        <p:txBody>
          <a:bodyPr/>
          <a:lstStyle/>
          <a:p>
            <a:r>
              <a:rPr lang="en-US"/>
              <a:t>Tom Silver - Princeton University - Fall 2025</a:t>
            </a:r>
          </a:p>
        </p:txBody>
      </p:sp>
      <p:sp>
        <p:nvSpPr>
          <p:cNvPr id="7" name="Slide Number Placeholder 6">
            <a:extLst>
              <a:ext uri="{FF2B5EF4-FFF2-40B4-BE49-F238E27FC236}">
                <a16:creationId xmlns:a16="http://schemas.microsoft.com/office/drawing/2014/main" id="{31A705BE-D8AD-2267-5B62-2F7F1B2C1B16}"/>
              </a:ext>
            </a:extLst>
          </p:cNvPr>
          <p:cNvSpPr>
            <a:spLocks noGrp="1"/>
          </p:cNvSpPr>
          <p:nvPr>
            <p:ph type="sldNum" sz="quarter" idx="12"/>
          </p:nvPr>
        </p:nvSpPr>
        <p:spPr/>
        <p:txBody>
          <a:bodyPr/>
          <a:lstStyle/>
          <a:p>
            <a:fld id="{A2060099-932A-9345-A983-616282D95534}" type="slidenum">
              <a:rPr lang="en-US" smtClean="0"/>
              <a:t>96</a:t>
            </a:fld>
            <a:endParaRPr lang="en-US"/>
          </a:p>
        </p:txBody>
      </p:sp>
    </p:spTree>
    <p:extLst>
      <p:ext uri="{BB962C8B-B14F-4D97-AF65-F5344CB8AC3E}">
        <p14:creationId xmlns:p14="http://schemas.microsoft.com/office/powerpoint/2010/main" val="42539972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15472-69AB-0745-A828-5BE75E809FC0}"/>
              </a:ext>
            </a:extLst>
          </p:cNvPr>
          <p:cNvSpPr>
            <a:spLocks noGrp="1"/>
          </p:cNvSpPr>
          <p:nvPr>
            <p:ph type="title"/>
          </p:nvPr>
        </p:nvSpPr>
        <p:spPr/>
        <p:txBody>
          <a:bodyPr/>
          <a:lstStyle/>
          <a:p>
            <a:r>
              <a:rPr lang="en-US" dirty="0"/>
              <a:t>Next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B19FD8B-659E-8848-AE77-D9502515407B}"/>
                  </a:ext>
                </a:extLst>
              </p:cNvPr>
              <p:cNvSpPr>
                <a:spLocks noGrp="1"/>
              </p:cNvSpPr>
              <p:nvPr>
                <p:ph idx="1"/>
              </p:nvPr>
            </p:nvSpPr>
            <p:spPr/>
            <p:txBody>
              <a:bodyPr/>
              <a:lstStyle/>
              <a:p>
                <a:r>
                  <a:rPr lang="en-US" dirty="0"/>
                  <a:t>What if </a:t>
                </a:r>
                <a14:m>
                  <m:oMath xmlns:m="http://schemas.openxmlformats.org/officeDocument/2006/math">
                    <m:r>
                      <a:rPr lang="en-US" b="0" i="1" smtClean="0">
                        <a:latin typeface="Cambria Math" panose="02040503050406030204" pitchFamily="18" charset="0"/>
                      </a:rPr>
                      <m:t>𝒮</m:t>
                    </m:r>
                  </m:oMath>
                </a14:m>
                <a:r>
                  <a:rPr lang="en-US" dirty="0"/>
                  <a:t> is very large?</a:t>
                </a:r>
                <a:br>
                  <a:rPr lang="en-US" dirty="0"/>
                </a:br>
                <a:endParaRPr lang="en-US" dirty="0"/>
              </a:p>
              <a:p>
                <a:r>
                  <a:rPr lang="en-US" dirty="0"/>
                  <a:t>If we know our current state, could we leverage it?</a:t>
                </a:r>
                <a:br>
                  <a:rPr lang="en-US" dirty="0"/>
                </a:br>
                <a:endParaRPr lang="en-US" dirty="0"/>
              </a:p>
              <a:p>
                <a:r>
                  <a:rPr lang="en-US" dirty="0"/>
                  <a:t>How can we incorporate heuristics?</a:t>
                </a:r>
              </a:p>
            </p:txBody>
          </p:sp>
        </mc:Choice>
        <mc:Fallback xmlns="">
          <p:sp>
            <p:nvSpPr>
              <p:cNvPr id="3" name="Content Placeholder 2">
                <a:extLst>
                  <a:ext uri="{FF2B5EF4-FFF2-40B4-BE49-F238E27FC236}">
                    <a16:creationId xmlns:a16="http://schemas.microsoft.com/office/drawing/2014/main" id="{CB19FD8B-659E-8848-AE77-D9502515407B}"/>
                  </a:ext>
                </a:extLst>
              </p:cNvPr>
              <p:cNvSpPr>
                <a:spLocks noGrp="1" noRot="1" noChangeAspect="1" noMove="1" noResize="1" noEditPoints="1" noAdjustHandles="1" noChangeArrowheads="1" noChangeShapeType="1" noTextEdit="1"/>
              </p:cNvSpPr>
              <p:nvPr>
                <p:ph idx="1"/>
              </p:nvPr>
            </p:nvSpPr>
            <p:spPr>
              <a:blipFill>
                <a:blip r:embed="rId2"/>
                <a:stretch>
                  <a:fillRect l="-1086" t="-2616"/>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F97F0240-4846-623B-BECB-0C7456E722BD}"/>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EF7698FA-E8EA-692F-13DE-1CF6D73753E3}"/>
              </a:ext>
            </a:extLst>
          </p:cNvPr>
          <p:cNvSpPr>
            <a:spLocks noGrp="1"/>
          </p:cNvSpPr>
          <p:nvPr>
            <p:ph type="sldNum" sz="quarter" idx="12"/>
          </p:nvPr>
        </p:nvSpPr>
        <p:spPr/>
        <p:txBody>
          <a:bodyPr/>
          <a:lstStyle/>
          <a:p>
            <a:fld id="{A2060099-932A-9345-A983-616282D95534}" type="slidenum">
              <a:rPr lang="en-US" smtClean="0"/>
              <a:t>97</a:t>
            </a:fld>
            <a:endParaRPr lang="en-US"/>
          </a:p>
        </p:txBody>
      </p:sp>
    </p:spTree>
    <p:extLst>
      <p:ext uri="{BB962C8B-B14F-4D97-AF65-F5344CB8AC3E}">
        <p14:creationId xmlns:p14="http://schemas.microsoft.com/office/powerpoint/2010/main" val="46000557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8641-9401-7C46-BA64-D2B91DD84B51}"/>
              </a:ext>
            </a:extLst>
          </p:cNvPr>
          <p:cNvSpPr>
            <a:spLocks noGrp="1"/>
          </p:cNvSpPr>
          <p:nvPr>
            <p:ph type="title"/>
          </p:nvPr>
        </p:nvSpPr>
        <p:spPr/>
        <p:txBody>
          <a:bodyPr/>
          <a:lstStyle/>
          <a:p>
            <a:r>
              <a:rPr lang="en-US" dirty="0"/>
              <a:t>All-Source Shortest Paths</a:t>
            </a:r>
          </a:p>
        </p:txBody>
      </p:sp>
      <p:sp>
        <p:nvSpPr>
          <p:cNvPr id="3" name="Content Placeholder 2">
            <a:extLst>
              <a:ext uri="{FF2B5EF4-FFF2-40B4-BE49-F238E27FC236}">
                <a16:creationId xmlns:a16="http://schemas.microsoft.com/office/drawing/2014/main" id="{2666A086-80E5-6B4B-AB8B-2586A1056F58}"/>
              </a:ext>
            </a:extLst>
          </p:cNvPr>
          <p:cNvSpPr>
            <a:spLocks noGrp="1"/>
          </p:cNvSpPr>
          <p:nvPr>
            <p:ph idx="1"/>
          </p:nvPr>
        </p:nvSpPr>
        <p:spPr/>
        <p:txBody>
          <a:bodyPr/>
          <a:lstStyle/>
          <a:p>
            <a:pPr marL="0" indent="0">
              <a:buNone/>
            </a:pPr>
            <a:r>
              <a:rPr lang="en-US" dirty="0"/>
              <a:t>Consider: indefinite horizon, </a:t>
            </a:r>
            <a:r>
              <a:rPr lang="en-US" i="1" dirty="0"/>
              <a:t>deterministic transitions</a:t>
            </a:r>
            <a:r>
              <a:rPr lang="en-US" dirty="0"/>
              <a:t>.</a:t>
            </a:r>
          </a:p>
          <a:p>
            <a:pPr marL="0" indent="0">
              <a:buNone/>
            </a:pPr>
            <a:endParaRPr lang="en-US" dirty="0"/>
          </a:p>
          <a:p>
            <a:pPr marL="0" indent="0">
              <a:buNone/>
            </a:pPr>
            <a:r>
              <a:rPr lang="en-US" dirty="0"/>
              <a:t>Want to solve for value function.</a:t>
            </a:r>
          </a:p>
          <a:p>
            <a:pPr marL="0" indent="0">
              <a:buNone/>
            </a:pPr>
            <a:endParaRPr lang="en-US" dirty="0"/>
          </a:p>
          <a:p>
            <a:pPr marL="0" indent="0">
              <a:buNone/>
            </a:pPr>
            <a:endParaRPr lang="en-US" dirty="0"/>
          </a:p>
        </p:txBody>
      </p:sp>
      <p:sp>
        <p:nvSpPr>
          <p:cNvPr id="5" name="Footer Placeholder 4">
            <a:extLst>
              <a:ext uri="{FF2B5EF4-FFF2-40B4-BE49-F238E27FC236}">
                <a16:creationId xmlns:a16="http://schemas.microsoft.com/office/drawing/2014/main" id="{359CDB0B-94D9-BB85-40F9-5CA187548D16}"/>
              </a:ext>
            </a:extLst>
          </p:cNvPr>
          <p:cNvSpPr>
            <a:spLocks noGrp="1"/>
          </p:cNvSpPr>
          <p:nvPr>
            <p:ph type="ftr" sz="quarter" idx="11"/>
          </p:nvPr>
        </p:nvSpPr>
        <p:spPr/>
        <p:txBody>
          <a:bodyPr/>
          <a:lstStyle/>
          <a:p>
            <a:r>
              <a:rPr lang="en-US"/>
              <a:t>Tom Silver - Princeton University - Fall 2025</a:t>
            </a:r>
          </a:p>
        </p:txBody>
      </p:sp>
      <p:sp>
        <p:nvSpPr>
          <p:cNvPr id="6" name="Slide Number Placeholder 5">
            <a:extLst>
              <a:ext uri="{FF2B5EF4-FFF2-40B4-BE49-F238E27FC236}">
                <a16:creationId xmlns:a16="http://schemas.microsoft.com/office/drawing/2014/main" id="{0A0E7D21-91BE-3A0B-DFD5-BC60B17783AE}"/>
              </a:ext>
            </a:extLst>
          </p:cNvPr>
          <p:cNvSpPr>
            <a:spLocks noGrp="1"/>
          </p:cNvSpPr>
          <p:nvPr>
            <p:ph type="sldNum" sz="quarter" idx="12"/>
          </p:nvPr>
        </p:nvSpPr>
        <p:spPr/>
        <p:txBody>
          <a:bodyPr/>
          <a:lstStyle/>
          <a:p>
            <a:fld id="{A2060099-932A-9345-A983-616282D95534}" type="slidenum">
              <a:rPr lang="en-US" smtClean="0"/>
              <a:t>98</a:t>
            </a:fld>
            <a:endParaRPr lang="en-US"/>
          </a:p>
        </p:txBody>
      </p:sp>
    </p:spTree>
    <p:extLst>
      <p:ext uri="{BB962C8B-B14F-4D97-AF65-F5344CB8AC3E}">
        <p14:creationId xmlns:p14="http://schemas.microsoft.com/office/powerpoint/2010/main" val="92392197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8641-9401-7C46-BA64-D2B91DD84B51}"/>
              </a:ext>
            </a:extLst>
          </p:cNvPr>
          <p:cNvSpPr>
            <a:spLocks noGrp="1"/>
          </p:cNvSpPr>
          <p:nvPr>
            <p:ph type="title"/>
          </p:nvPr>
        </p:nvSpPr>
        <p:spPr/>
        <p:txBody>
          <a:bodyPr/>
          <a:lstStyle/>
          <a:p>
            <a:r>
              <a:rPr lang="en-US" dirty="0"/>
              <a:t>All-Source Shortest Paths</a:t>
            </a:r>
          </a:p>
        </p:txBody>
      </p:sp>
      <p:sp>
        <p:nvSpPr>
          <p:cNvPr id="3" name="Content Placeholder 2">
            <a:extLst>
              <a:ext uri="{FF2B5EF4-FFF2-40B4-BE49-F238E27FC236}">
                <a16:creationId xmlns:a16="http://schemas.microsoft.com/office/drawing/2014/main" id="{2666A086-80E5-6B4B-AB8B-2586A1056F58}"/>
              </a:ext>
            </a:extLst>
          </p:cNvPr>
          <p:cNvSpPr>
            <a:spLocks noGrp="1"/>
          </p:cNvSpPr>
          <p:nvPr>
            <p:ph idx="1"/>
          </p:nvPr>
        </p:nvSpPr>
        <p:spPr/>
        <p:txBody>
          <a:bodyPr/>
          <a:lstStyle/>
          <a:p>
            <a:pPr marL="0" indent="0">
              <a:buNone/>
            </a:pPr>
            <a:r>
              <a:rPr lang="en-US" dirty="0"/>
              <a:t>Consider: indefinite horizon, </a:t>
            </a:r>
            <a:r>
              <a:rPr lang="en-US" i="1" dirty="0"/>
              <a:t>deterministic transitions</a:t>
            </a:r>
            <a:r>
              <a:rPr lang="en-US" dirty="0"/>
              <a:t>.</a:t>
            </a:r>
          </a:p>
          <a:p>
            <a:pPr marL="0" indent="0">
              <a:buNone/>
            </a:pPr>
            <a:endParaRPr lang="en-US" dirty="0"/>
          </a:p>
          <a:p>
            <a:pPr marL="0" indent="0">
              <a:buNone/>
            </a:pPr>
            <a:r>
              <a:rPr lang="en-US" dirty="0"/>
              <a:t>Want to solve for value function.</a:t>
            </a:r>
          </a:p>
          <a:p>
            <a:pPr marL="0" indent="0">
              <a:buNone/>
            </a:pPr>
            <a:endParaRPr lang="en-US" dirty="0"/>
          </a:p>
          <a:p>
            <a:pPr marL="0" indent="0">
              <a:buNone/>
            </a:pPr>
            <a:r>
              <a:rPr lang="en-US" dirty="0"/>
              <a:t>You may have seen graph search algorithms for this:</a:t>
            </a:r>
            <a:br>
              <a:rPr lang="en-US" dirty="0"/>
            </a:br>
            <a:endParaRPr lang="en-US" dirty="0"/>
          </a:p>
          <a:p>
            <a:r>
              <a:rPr lang="en-US" dirty="0"/>
              <a:t>Bellman-Ford</a:t>
            </a:r>
          </a:p>
          <a:p>
            <a:r>
              <a:rPr lang="en-US" dirty="0"/>
              <a:t>Dijkstra’s (faster, but assumes all rewards nonzero)</a:t>
            </a:r>
          </a:p>
        </p:txBody>
      </p:sp>
      <p:sp>
        <p:nvSpPr>
          <p:cNvPr id="4" name="Rectangular Callout 3">
            <a:extLst>
              <a:ext uri="{FF2B5EF4-FFF2-40B4-BE49-F238E27FC236}">
                <a16:creationId xmlns:a16="http://schemas.microsoft.com/office/drawing/2014/main" id="{FD5FC48C-ADFC-B442-8FAE-EA876B447E9F}"/>
              </a:ext>
            </a:extLst>
          </p:cNvPr>
          <p:cNvSpPr/>
          <p:nvPr/>
        </p:nvSpPr>
        <p:spPr>
          <a:xfrm>
            <a:off x="1675918" y="5793869"/>
            <a:ext cx="7835944" cy="472787"/>
          </a:xfrm>
          <a:prstGeom prst="wedgeRectCallout">
            <a:avLst>
              <a:gd name="adj1" fmla="val -55452"/>
              <a:gd name="adj2" fmla="val 21331"/>
            </a:avLst>
          </a:prstGeom>
          <a:solidFill>
            <a:schemeClr val="accent4">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Conventionally, costs instead of rewards (so, all costs nonnegative)</a:t>
            </a:r>
          </a:p>
        </p:txBody>
      </p:sp>
      <p:sp>
        <p:nvSpPr>
          <p:cNvPr id="5" name="Rectangular Callout 4">
            <a:extLst>
              <a:ext uri="{FF2B5EF4-FFF2-40B4-BE49-F238E27FC236}">
                <a16:creationId xmlns:a16="http://schemas.microsoft.com/office/drawing/2014/main" id="{4D6E3A31-61D0-B34E-8490-F943BBB17E0C}"/>
              </a:ext>
            </a:extLst>
          </p:cNvPr>
          <p:cNvSpPr/>
          <p:nvPr/>
        </p:nvSpPr>
        <p:spPr>
          <a:xfrm>
            <a:off x="3605049" y="4703380"/>
            <a:ext cx="4126274" cy="446690"/>
          </a:xfrm>
          <a:prstGeom prst="wedgeRectCallout">
            <a:avLst>
              <a:gd name="adj1" fmla="val -55452"/>
              <a:gd name="adj2" fmla="val 21331"/>
            </a:avLst>
          </a:prstGeom>
          <a:solidFill>
            <a:schemeClr val="accent4">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latin typeface="Lato" panose="020F0502020204030203" pitchFamily="34" charset="77"/>
              </a:rPr>
              <a:t>Very similar to value iteration!</a:t>
            </a:r>
          </a:p>
        </p:txBody>
      </p:sp>
      <p:sp>
        <p:nvSpPr>
          <p:cNvPr id="7" name="Footer Placeholder 6">
            <a:extLst>
              <a:ext uri="{FF2B5EF4-FFF2-40B4-BE49-F238E27FC236}">
                <a16:creationId xmlns:a16="http://schemas.microsoft.com/office/drawing/2014/main" id="{FB8AD3B9-EF9B-CBD1-504F-0A20791BE451}"/>
              </a:ext>
            </a:extLst>
          </p:cNvPr>
          <p:cNvSpPr>
            <a:spLocks noGrp="1"/>
          </p:cNvSpPr>
          <p:nvPr>
            <p:ph type="ftr" sz="quarter" idx="11"/>
          </p:nvPr>
        </p:nvSpPr>
        <p:spPr/>
        <p:txBody>
          <a:bodyPr/>
          <a:lstStyle/>
          <a:p>
            <a:r>
              <a:rPr lang="en-US"/>
              <a:t>Tom Silver - Princeton University - Fall 2025</a:t>
            </a:r>
          </a:p>
        </p:txBody>
      </p:sp>
      <p:sp>
        <p:nvSpPr>
          <p:cNvPr id="8" name="Slide Number Placeholder 7">
            <a:extLst>
              <a:ext uri="{FF2B5EF4-FFF2-40B4-BE49-F238E27FC236}">
                <a16:creationId xmlns:a16="http://schemas.microsoft.com/office/drawing/2014/main" id="{7BA305F6-9C02-81A0-29FC-2E5D5F3B56AD}"/>
              </a:ext>
            </a:extLst>
          </p:cNvPr>
          <p:cNvSpPr>
            <a:spLocks noGrp="1"/>
          </p:cNvSpPr>
          <p:nvPr>
            <p:ph type="sldNum" sz="quarter" idx="12"/>
          </p:nvPr>
        </p:nvSpPr>
        <p:spPr/>
        <p:txBody>
          <a:bodyPr/>
          <a:lstStyle/>
          <a:p>
            <a:fld id="{A2060099-932A-9345-A983-616282D95534}" type="slidenum">
              <a:rPr lang="en-US" smtClean="0"/>
              <a:t>99</a:t>
            </a:fld>
            <a:endParaRPr lang="en-US"/>
          </a:p>
        </p:txBody>
      </p:sp>
    </p:spTree>
    <p:extLst>
      <p:ext uri="{BB962C8B-B14F-4D97-AF65-F5344CB8AC3E}">
        <p14:creationId xmlns:p14="http://schemas.microsoft.com/office/powerpoint/2010/main" val="9597145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4544</TotalTime>
  <Words>5642</Words>
  <Application>Microsoft Macintosh PowerPoint</Application>
  <PresentationFormat>Widescreen</PresentationFormat>
  <Paragraphs>760</Paragraphs>
  <Slides>100</Slides>
  <Notes>3</Notes>
  <HiddenSlides>3</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100</vt:i4>
      </vt:variant>
    </vt:vector>
  </HeadingPairs>
  <TitlesOfParts>
    <vt:vector size="106" baseType="lpstr">
      <vt:lpstr>Arial</vt:lpstr>
      <vt:lpstr>Calibri</vt:lpstr>
      <vt:lpstr>Cambria Math</vt:lpstr>
      <vt:lpstr>Century Schoolbook</vt:lpstr>
      <vt:lpstr>Lato</vt:lpstr>
      <vt:lpstr>Office Theme</vt:lpstr>
      <vt:lpstr>Offline Planning in MDPs</vt:lpstr>
      <vt:lpstr>Building Toward MDPs</vt:lpstr>
      <vt:lpstr>Markov Chains</vt:lpstr>
      <vt:lpstr>Markov Chains</vt:lpstr>
      <vt:lpstr>Markov Chains</vt:lpstr>
      <vt:lpstr>Markov Chains</vt:lpstr>
      <vt:lpstr>Markov Chain PGM</vt:lpstr>
      <vt:lpstr>Example</vt:lpstr>
      <vt:lpstr>Markov Reward Processes</vt:lpstr>
      <vt:lpstr>MRP PGM (Influence Diagram)</vt:lpstr>
      <vt:lpstr>Time Horizons</vt:lpstr>
      <vt:lpstr>Time Horizons</vt:lpstr>
      <vt:lpstr>Time Horizons</vt:lpstr>
      <vt:lpstr>Example</vt:lpstr>
      <vt:lpstr>PowerPoint Presentation</vt:lpstr>
      <vt:lpstr>Utilities</vt:lpstr>
      <vt:lpstr>Utilities</vt:lpstr>
      <vt:lpstr>Utilities</vt:lpstr>
      <vt:lpstr>Utilities</vt:lpstr>
      <vt:lpstr>Utilities</vt:lpstr>
      <vt:lpstr>Utilities</vt:lpstr>
      <vt:lpstr>Preferences, Axioms of Utility Theory</vt:lpstr>
      <vt:lpstr>Preferences, Axioms of Utility Theory</vt:lpstr>
      <vt:lpstr>Preferences, Axioms of Utility Theory</vt:lpstr>
      <vt:lpstr>Our Agent’s Utility vs Our Own</vt:lpstr>
      <vt:lpstr>Utilities</vt:lpstr>
      <vt:lpstr>PowerPoint Presentation</vt:lpstr>
      <vt:lpstr>Value Functions</vt:lpstr>
      <vt:lpstr>Revised MEU for MRPs</vt:lpstr>
      <vt:lpstr>Revised MEU for MRPs</vt:lpstr>
      <vt:lpstr>Additive Utility Functions</vt:lpstr>
      <vt:lpstr>Additive Utility Functions</vt:lpstr>
      <vt:lpstr>Value Functions with Additive Utility</vt:lpstr>
      <vt:lpstr>Value Functions with Additive Utility</vt:lpstr>
      <vt:lpstr>Bellman Equations: Convenient Recursions</vt:lpstr>
      <vt:lpstr>Bellman Equations: Convenient Recursions</vt:lpstr>
      <vt:lpstr>Bellman Equations: Convenient Recursions</vt:lpstr>
      <vt:lpstr>Recap</vt:lpstr>
      <vt:lpstr>Toward Sequential Decision-Making</vt:lpstr>
      <vt:lpstr>Markov Decision Processes</vt:lpstr>
      <vt:lpstr>Markov Decision Processes</vt:lpstr>
      <vt:lpstr>Markov Decision Processes</vt:lpstr>
      <vt:lpstr>MDP PGM (Influence Diagram)</vt:lpstr>
      <vt:lpstr>Example: Marshmallows</vt:lpstr>
      <vt:lpstr>Example: Zits</vt:lpstr>
      <vt:lpstr>Example: Chase</vt:lpstr>
      <vt:lpstr>Policies</vt:lpstr>
      <vt:lpstr>Policies</vt:lpstr>
      <vt:lpstr>Policy + MDP = MRP</vt:lpstr>
      <vt:lpstr>Policy + MDP = MRP</vt:lpstr>
      <vt:lpstr>Policy + MDP = MRP</vt:lpstr>
      <vt:lpstr>PowerPoint Presentation</vt:lpstr>
      <vt:lpstr>Value Functions for Policies</vt:lpstr>
      <vt:lpstr>Value Functions for Policies</vt:lpstr>
      <vt:lpstr>Bellman Equations: Convenient Recursions</vt:lpstr>
      <vt:lpstr>Bellman Equations: Convenient Recursions</vt:lpstr>
      <vt:lpstr>Bellman Equations: Convenient Recursions</vt:lpstr>
      <vt:lpstr>Planning: Finding an Optimal Policy</vt:lpstr>
      <vt:lpstr>Stupidest Possible Algorithm (SPA) for MDP Planning</vt:lpstr>
      <vt:lpstr>Stupidest Possible Algorithm (SPA) for MDP Planning</vt:lpstr>
      <vt:lpstr>Policy Iteration: A Less Stupid Algorithm</vt:lpstr>
      <vt:lpstr>Policy Iteration: A Less Stupid Algorithm</vt:lpstr>
      <vt:lpstr>Policy Iteration: A Less Stupid Algorithm</vt:lpstr>
      <vt:lpstr>Action-Value (Q) Functions</vt:lpstr>
      <vt:lpstr>Policy Iteration: Refactored</vt:lpstr>
      <vt:lpstr>Avoiding Policy Evaluation</vt:lpstr>
      <vt:lpstr>Value Function  Policy</vt:lpstr>
      <vt:lpstr>Value Function  Policy</vt:lpstr>
      <vt:lpstr>Value Function  Policy</vt:lpstr>
      <vt:lpstr>Value Function  Policy</vt:lpstr>
      <vt:lpstr>Bellman Equations: Convenient Recursions</vt:lpstr>
      <vt:lpstr>Bellman Equations: Convenient Recursions</vt:lpstr>
      <vt:lpstr>Compute Optimal Value Functions: Finite Horizon</vt:lpstr>
      <vt:lpstr>Compute Optimal Value Functions: Finite Horizon</vt:lpstr>
      <vt:lpstr>Example: Marshmallows</vt:lpstr>
      <vt:lpstr>PowerPoint Presentation</vt:lpstr>
      <vt:lpstr>PowerPoint Presentation</vt:lpstr>
      <vt:lpstr>PowerPoint Presentation</vt:lpstr>
      <vt:lpstr>PowerPoint Presentation</vt:lpstr>
      <vt:lpstr>PowerPoint Presentation</vt:lpstr>
      <vt:lpstr>Bellman Backups</vt:lpstr>
      <vt:lpstr>Compute Optimal Value Functions: Finite Horizon</vt:lpstr>
      <vt:lpstr>Bellman Equations: Convenient Recursions</vt:lpstr>
      <vt:lpstr>Value Iteration</vt:lpstr>
      <vt:lpstr>PowerPoint Presentation</vt:lpstr>
      <vt:lpstr>Value Iteration (Continued)</vt:lpstr>
      <vt:lpstr>Value Iteration (Continued)</vt:lpstr>
      <vt:lpstr>Value Iteration (Continued)</vt:lpstr>
      <vt:lpstr>Value Iteration (Continued)</vt:lpstr>
      <vt:lpstr>Value Iteration (Continued)</vt:lpstr>
      <vt:lpstr>Why Does Value Iteration Work?</vt:lpstr>
      <vt:lpstr>Why Does Value Iteration Work?</vt:lpstr>
      <vt:lpstr>Why Does Value Iteration Work?</vt:lpstr>
      <vt:lpstr>Why Does Value Iteration Work?</vt:lpstr>
      <vt:lpstr>Policy Iteration vs. Value Iteration</vt:lpstr>
      <vt:lpstr>Linear Programming</vt:lpstr>
      <vt:lpstr>Next Time</vt:lpstr>
      <vt:lpstr>All-Source Shortest Paths</vt:lpstr>
      <vt:lpstr>All-Source Shortest Paths</vt:lpstr>
      <vt:lpstr>Applications of MDPs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Scott Silver</dc:creator>
  <cp:lastModifiedBy>Thomas Scott Silver</cp:lastModifiedBy>
  <cp:revision>470</cp:revision>
  <cp:lastPrinted>2024-05-22T13:11:51Z</cp:lastPrinted>
  <dcterms:created xsi:type="dcterms:W3CDTF">2021-09-25T14:32:34Z</dcterms:created>
  <dcterms:modified xsi:type="dcterms:W3CDTF">2025-09-02T19:55:20Z</dcterms:modified>
</cp:coreProperties>
</file>