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2"/>
  </p:notesMasterIdLst>
  <p:sldIdLst>
    <p:sldId id="256" r:id="rId2"/>
    <p:sldId id="285" r:id="rId3"/>
    <p:sldId id="259" r:id="rId4"/>
    <p:sldId id="260" r:id="rId5"/>
    <p:sldId id="287" r:id="rId6"/>
    <p:sldId id="288" r:id="rId7"/>
    <p:sldId id="261" r:id="rId8"/>
    <p:sldId id="290" r:id="rId9"/>
    <p:sldId id="289" r:id="rId10"/>
    <p:sldId id="263" r:id="rId11"/>
    <p:sldId id="295" r:id="rId12"/>
    <p:sldId id="397" r:id="rId13"/>
    <p:sldId id="389" r:id="rId14"/>
    <p:sldId id="264" r:id="rId15"/>
    <p:sldId id="297" r:id="rId16"/>
    <p:sldId id="265" r:id="rId17"/>
    <p:sldId id="299" r:id="rId18"/>
    <p:sldId id="378" r:id="rId19"/>
    <p:sldId id="380" r:id="rId20"/>
    <p:sldId id="379" r:id="rId21"/>
    <p:sldId id="300" r:id="rId22"/>
    <p:sldId id="267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262" r:id="rId34"/>
    <p:sldId id="293" r:id="rId35"/>
    <p:sldId id="303" r:id="rId36"/>
    <p:sldId id="301" r:id="rId37"/>
    <p:sldId id="344" r:id="rId38"/>
    <p:sldId id="345" r:id="rId39"/>
    <p:sldId id="346" r:id="rId40"/>
    <p:sldId id="347" r:id="rId41"/>
    <p:sldId id="348" r:id="rId42"/>
    <p:sldId id="349" r:id="rId43"/>
    <p:sldId id="268" r:id="rId44"/>
    <p:sldId id="304" r:id="rId45"/>
    <p:sldId id="350" r:id="rId46"/>
    <p:sldId id="351" r:id="rId47"/>
    <p:sldId id="352" r:id="rId48"/>
    <p:sldId id="390" r:id="rId49"/>
    <p:sldId id="391" r:id="rId50"/>
    <p:sldId id="392" r:id="rId51"/>
    <p:sldId id="393" r:id="rId52"/>
    <p:sldId id="356" r:id="rId53"/>
    <p:sldId id="355" r:id="rId54"/>
    <p:sldId id="357" r:id="rId55"/>
    <p:sldId id="358" r:id="rId56"/>
    <p:sldId id="359" r:id="rId57"/>
    <p:sldId id="360" r:id="rId58"/>
    <p:sldId id="361" r:id="rId59"/>
    <p:sldId id="306" r:id="rId60"/>
    <p:sldId id="394" r:id="rId61"/>
    <p:sldId id="272" r:id="rId62"/>
    <p:sldId id="307" r:id="rId63"/>
    <p:sldId id="273" r:id="rId64"/>
    <p:sldId id="309" r:id="rId65"/>
    <p:sldId id="310" r:id="rId66"/>
    <p:sldId id="311" r:id="rId67"/>
    <p:sldId id="312" r:id="rId68"/>
    <p:sldId id="275" r:id="rId69"/>
    <p:sldId id="314" r:id="rId70"/>
    <p:sldId id="362" r:id="rId71"/>
    <p:sldId id="313" r:id="rId72"/>
    <p:sldId id="396" r:id="rId73"/>
    <p:sldId id="276" r:id="rId74"/>
    <p:sldId id="319" r:id="rId75"/>
    <p:sldId id="277" r:id="rId76"/>
    <p:sldId id="320" r:id="rId77"/>
    <p:sldId id="321" r:id="rId78"/>
    <p:sldId id="322" r:id="rId79"/>
    <p:sldId id="278" r:id="rId80"/>
    <p:sldId id="364" r:id="rId81"/>
    <p:sldId id="363" r:id="rId82"/>
    <p:sldId id="365" r:id="rId83"/>
    <p:sldId id="366" r:id="rId84"/>
    <p:sldId id="367" r:id="rId85"/>
    <p:sldId id="375" r:id="rId86"/>
    <p:sldId id="376" r:id="rId87"/>
    <p:sldId id="377" r:id="rId88"/>
    <p:sldId id="371" r:id="rId89"/>
    <p:sldId id="372" r:id="rId90"/>
    <p:sldId id="374" r:id="rId91"/>
    <p:sldId id="323" r:id="rId92"/>
    <p:sldId id="280" r:id="rId93"/>
    <p:sldId id="281" r:id="rId94"/>
    <p:sldId id="326" r:id="rId95"/>
    <p:sldId id="327" r:id="rId96"/>
    <p:sldId id="282" r:id="rId97"/>
    <p:sldId id="329" r:id="rId98"/>
    <p:sldId id="385" r:id="rId99"/>
    <p:sldId id="386" r:id="rId100"/>
    <p:sldId id="381" r:id="rId101"/>
    <p:sldId id="382" r:id="rId102"/>
    <p:sldId id="283" r:id="rId103"/>
    <p:sldId id="383" r:id="rId104"/>
    <p:sldId id="384" r:id="rId105"/>
    <p:sldId id="387" r:id="rId106"/>
    <p:sldId id="388" r:id="rId107"/>
    <p:sldId id="330" r:id="rId108"/>
    <p:sldId id="331" r:id="rId109"/>
    <p:sldId id="333" r:id="rId110"/>
    <p:sldId id="332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708"/>
  </p:normalViewPr>
  <p:slideViewPr>
    <p:cSldViewPr snapToGrid="0" snapToObjects="1">
      <p:cViewPr varScale="1">
        <p:scale>
          <a:sx n="136" d="100"/>
          <a:sy n="136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35CA-4F7A-2E42-8F38-2912523494A5}" type="datetimeFigureOut">
              <a:rPr lang="en-US" smtClean="0"/>
              <a:t>9/6/25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E94B-9F61-0146-8F8F-957ABC08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9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E94B-9F61-0146-8F8F-957ABC08D59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3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E94B-9F61-0146-8F8F-957ABC08D5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1E94B-9F61-0146-8F8F-957ABC08D59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8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8541-33F1-3B43-97A9-16C94C39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8A761-097B-E341-8B36-B14B3F4FA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15E97-5409-CD48-9965-2116F007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1389-E301-814C-81FF-0EA9F846801F}" type="datetime1">
              <a:rPr lang="en-US" smtClean="0"/>
              <a:t>9/6/25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C778-9AA3-A743-99B8-1D518C37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01A43-8629-1246-9EE4-D603AD38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6C65-DDDA-0E4D-A6DC-AE7AB59E4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1B49E-E508-9B4B-BDEE-6D50697C0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EEA-EA1C-7646-99AC-3A022392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0D7B-D9E5-9F45-A896-74550C6D9F39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03179-E549-204A-AA81-EEF7C93A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9AD9-97CE-3D48-9E51-A2E4C86A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11BB3-78FF-FC48-914D-4E0987A13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6EC77-646E-214A-BF29-5460744BF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0E24-D0B6-504D-BFEC-786D6092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1653-E079-EA45-87CA-FC85D8A980FC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3EB5B-1168-A84B-888B-508EA9A3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1BEA7-3C35-E842-A920-13A099C4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5705-A638-F34C-A8CC-D32770BF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5A4F-A27A-4240-9F19-63D52567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C196-ADC3-714A-8EE6-F8DDB0AF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12A-2015-0549-80A9-326485913538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EBFC4-2634-8645-98CC-B1F37E9D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8A1C-B0B0-364E-B25F-E9304D84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A50F-4324-5C4E-B01B-97021792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7E194-D78F-AB4D-84E1-DF0C41F0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3B318-2D8A-CD4D-9A10-1B6DAADD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89D2-16F8-4F43-9F52-4EE6F80593DB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257D9-8B3C-1945-9B15-BDE1EACE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A415-26CC-7449-A8C5-670C3E2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5588-E7DE-8749-874E-4CBE93AF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9E8-84DA-8642-AC0E-46E821448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14C91-5FB0-514F-A5CE-B70E272D6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DF8BB-3242-FB44-B5FA-ED92CB4A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058F-925F-4249-90E1-9B1983111007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C2143-F8CB-9148-8117-188EA7D6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42A7B-B655-7543-A3D9-BB0662AE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2902-3371-6B41-928A-89D082EB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9BF00-7D13-7E44-8484-E16DCF66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05B1E-F4E3-8A49-A76D-56EF85F06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6F031-FF27-5C4E-B3BE-857218696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15255-E64F-B544-8223-503C17ECD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1B177-F03E-FB4E-8CBB-5A2FD354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56D75-B858-D543-ACC0-4A513D5F0E13}" type="datetime1">
              <a:rPr lang="en-US" smtClean="0"/>
              <a:t>9/6/25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99ED0-35B7-C644-8936-E1E6E4BC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9463A-8C96-644D-8C20-E07CA5F6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1D63-45D9-724C-88CB-5A43279F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16509-221A-A241-9BA0-9D8E24A1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16F0-1ECF-6342-A9CD-97B13196D98B}" type="datetime1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46868-B2F3-9043-8E58-3BEFACC7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FCDBF-BDED-E04F-9D10-4E224048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1E256-0F26-6649-BC1C-B5EB8552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9616-701E-D14B-9271-051A2CA81FFE}" type="datetime1">
              <a:rPr lang="en-US" smtClean="0"/>
              <a:t>9/6/25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535BB-423B-F440-AEA2-84108E65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0168-BBEF-AA49-BD04-7FDFA84A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01F-6C4A-1B4F-82FC-20E41990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7B3C-EBD8-6940-8EBE-2B285B35F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908F0-3B92-5848-82FE-FA513F27E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FB407-FF9C-6F42-90A7-0E4BC81D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5D6-35C8-734D-8590-58CC3490CD82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ADAF-68F7-D54C-87EF-4232FF46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07F8A-F17F-9E44-84CF-720EABAB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791-61E9-024B-9DAF-CAA2686D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D3001-8FF0-C748-8125-A87698C0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45994-0675-0441-AD4A-57E6C815B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D4F86-981B-E34F-80F1-22076E33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3972-E57E-3C4F-9998-E1613E4E1FEC}" type="datetime1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C0FBC-1190-0F44-8791-AFD8B5CB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D80A9-E691-8F42-9BC2-B971AF15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0B1CFC-4019-7A4E-B899-316461D5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DB14D-7FD0-4A40-8EB8-6E06B06A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9CE6-0C8F-9842-A391-6243578D6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2FDEB079-9037-4C4F-A05A-ECBB9EB66EE5}" type="datetime1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2A4E-F8A6-8C47-AD5D-E8246414A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7B10-9E66-2F46-881A-E78CF41F9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A2060099-932A-9345-A983-616282D955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31EF-614D-7C44-A332-3B6DC63E1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/>
          <a:lstStyle/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Online Planning in MDPs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6F84F-8776-DB4C-9A17-87C813F07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Tom Silver</a:t>
            </a:r>
          </a:p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Robot Planning Meets Machine Learning</a:t>
            </a:r>
          </a:p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Princeton University</a:t>
            </a:r>
          </a:p>
          <a:p>
            <a:r>
              <a:rPr lang="en-US" dirty="0">
                <a:latin typeface="Lato" panose="020F0502020204030203" pitchFamily="34" charset="77"/>
                <a:ea typeface="Palatino" pitchFamily="2" charset="77"/>
              </a:rPr>
              <a:t>Fall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4687F-030B-BDE4-2603-9B937D11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03EF7-70FD-73A5-3944-DA53A7B9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8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88ED-68EA-9342-B14A-7D16EB08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Known Current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F8B5C-2DD8-BA46-9D50-759BAE1B2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Assume that we know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idea: only some states are </a:t>
                </a:r>
                <a:r>
                  <a:rPr lang="en-US" i="1" dirty="0"/>
                  <a:t>reachable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F8B5C-2DD8-BA46-9D50-759BAE1B2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FD682-231D-2873-E6AE-DC5424FA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AAF89-928E-8503-5031-BA07406F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98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E267EF-6F9A-AA46-B4E1-377DF1BF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43" y="0"/>
            <a:ext cx="90225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175C8-A8F1-3D46-856D-6C4CDEBF2E18}"/>
              </a:ext>
            </a:extLst>
          </p:cNvPr>
          <p:cNvSpPr txBox="1"/>
          <p:nvPr/>
        </p:nvSpPr>
        <p:spPr>
          <a:xfrm>
            <a:off x="716692" y="108739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Original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FA10DE-4C94-6C13-1671-848B9CA0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E0A66-FAC0-BD3B-45CE-C18B9C4C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17BED78-D6A7-F240-BCDD-870AA44D1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061" y="0"/>
            <a:ext cx="35126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C5A937-23D6-B74A-BA37-A545B2EE0A41}"/>
              </a:ext>
            </a:extLst>
          </p:cNvPr>
          <p:cNvSpPr txBox="1"/>
          <p:nvPr/>
        </p:nvSpPr>
        <p:spPr>
          <a:xfrm>
            <a:off x="716692" y="1087395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MLO determinized!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F5304-8ECB-04CD-6DC8-013D4BC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FB9ED-783C-BCE8-1580-225077DE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162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BD5-FBB7-2E4A-AF4A-32A59F64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Outcomes Determinization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80B6D-5BBA-F14D-959F-37C154C4B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11365"/>
                <a:ext cx="10515600" cy="32655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 is an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80B6D-5BBA-F14D-959F-37C154C4B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11365"/>
                <a:ext cx="10515600" cy="3265597"/>
              </a:xfrm>
              <a:blipFill>
                <a:blip r:embed="rId2"/>
                <a:stretch>
                  <a:fillRect l="-120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DDDC556-EB11-3745-91F9-3C5001FE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3701"/>
            <a:ext cx="10515600" cy="94938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2DF5A-D1CF-50C6-0E8F-0F36B7AF6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99C7D-95C6-7FCA-AA64-A64F1301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16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E2DF72E-1874-A246-99B0-E7038BA4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25" y="850855"/>
            <a:ext cx="7752149" cy="4789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FA8657-43CF-9445-A69E-6D97C86ABE7C}"/>
              </a:ext>
            </a:extLst>
          </p:cNvPr>
          <p:cNvSpPr txBox="1"/>
          <p:nvPr/>
        </p:nvSpPr>
        <p:spPr>
          <a:xfrm>
            <a:off x="716692" y="108739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Original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8B9136-152E-DB70-8452-621A0882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44801-8FAA-8E1C-F054-759A76C2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31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ADA86F1-1CAD-A148-B7A6-338D7B29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25" y="850854"/>
            <a:ext cx="7752149" cy="4789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83C7B-CFFC-B843-A565-75AA5FAE75BC}"/>
              </a:ext>
            </a:extLst>
          </p:cNvPr>
          <p:cNvSpPr txBox="1"/>
          <p:nvPr/>
        </p:nvSpPr>
        <p:spPr>
          <a:xfrm>
            <a:off x="716692" y="1087395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AO determinized!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8F11F-3C01-7976-7653-B8008001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7A5A6-8383-B526-B8E8-3A1E2D1C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02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E267EF-6F9A-AA46-B4E1-377DF1BF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52" y="0"/>
            <a:ext cx="90225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175C8-A8F1-3D46-856D-6C4CDEBF2E18}"/>
              </a:ext>
            </a:extLst>
          </p:cNvPr>
          <p:cNvSpPr txBox="1"/>
          <p:nvPr/>
        </p:nvSpPr>
        <p:spPr>
          <a:xfrm>
            <a:off x="716692" y="108739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Original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21FD83-5C87-C430-5DA7-B6A9C448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356AF-9E79-7A5F-34B0-4DA7749D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5078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F83C7B-CFFC-B843-A565-75AA5FAE75BC}"/>
              </a:ext>
            </a:extLst>
          </p:cNvPr>
          <p:cNvSpPr txBox="1"/>
          <p:nvPr/>
        </p:nvSpPr>
        <p:spPr>
          <a:xfrm>
            <a:off x="716692" y="1087395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AO determinized!</a:t>
            </a: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B49B58-EF1B-B543-AB33-03B96BBD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8" y="0"/>
            <a:ext cx="11412844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A9373F-CAF3-A6C4-8B47-DCD54AE7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BE0B2-F131-1FC5-3D1F-2CFCDA8C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99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3BD5-FBB7-2E4A-AF4A-32A59F64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Outcomes Determinization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80B6D-5BBA-F14D-959F-37C154C4B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11365"/>
                <a:ext cx="10515600" cy="326559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 is an 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80B6D-5BBA-F14D-959F-37C154C4B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11365"/>
                <a:ext cx="10515600" cy="3265597"/>
              </a:xfrm>
              <a:blipFill>
                <a:blip r:embed="rId2"/>
                <a:stretch>
                  <a:fillRect l="-1206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DDDC556-EB11-3745-91F9-3C5001FE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13701"/>
            <a:ext cx="10515600" cy="949381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D07139AB-19A2-1044-83D0-C240EFD6CFF1}"/>
              </a:ext>
            </a:extLst>
          </p:cNvPr>
          <p:cNvSpPr/>
          <p:nvPr/>
        </p:nvSpPr>
        <p:spPr>
          <a:xfrm>
            <a:off x="6670020" y="4813737"/>
            <a:ext cx="3961596" cy="751927"/>
          </a:xfrm>
          <a:prstGeom prst="wedgeRectCallout">
            <a:avLst>
              <a:gd name="adj1" fmla="val -58254"/>
              <a:gd name="adj2" fmla="val -2282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When might this go badly?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2BC26-5E50-20D3-8483-471DB4942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1E298-53A7-0534-7BD1-EDC7BF4F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24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C834-3623-4E4F-A74A-97BC4772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FE82-F054-8740-81D5-BFE32722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strategies convert transition probabilities into rewards, so the agent is discouraged from pursuing unlikely paths.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B21CF-6FA2-B361-720C-FF3A8120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EB2B5-D3B0-0584-ACAF-7FED475A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906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B7DD-0F42-7E48-B06E-583769ED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0CECA-C637-C24C-918C-9BEEC0DA6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current state? Only some states reachable.</a:t>
            </a:r>
          </a:p>
          <a:p>
            <a:r>
              <a:rPr lang="en-US" dirty="0"/>
              <a:t>How to leverage reachability?</a:t>
            </a:r>
          </a:p>
          <a:p>
            <a:pPr lvl="1"/>
            <a:r>
              <a:rPr lang="en-US" dirty="0"/>
              <a:t>Finite horizon: </a:t>
            </a:r>
            <a:r>
              <a:rPr lang="en-US" dirty="0" err="1"/>
              <a:t>expectimax</a:t>
            </a:r>
            <a:r>
              <a:rPr lang="en-US" dirty="0"/>
              <a:t> search.</a:t>
            </a:r>
          </a:p>
          <a:p>
            <a:pPr lvl="1"/>
            <a:r>
              <a:rPr lang="en-US" dirty="0"/>
              <a:t>Infinite/indefinite horizon: reachability abstraction, or receding horizon control + </a:t>
            </a:r>
            <a:r>
              <a:rPr lang="en-US" dirty="0" err="1"/>
              <a:t>expectimax</a:t>
            </a:r>
            <a:r>
              <a:rPr lang="en-US" dirty="0"/>
              <a:t> search</a:t>
            </a:r>
          </a:p>
          <a:p>
            <a:r>
              <a:rPr lang="en-US" dirty="0"/>
              <a:t>How to leverage heuristics?</a:t>
            </a:r>
          </a:p>
          <a:p>
            <a:pPr lvl="1"/>
            <a:r>
              <a:rPr lang="en-US" dirty="0" err="1"/>
              <a:t>Expectimax</a:t>
            </a:r>
            <a:r>
              <a:rPr lang="en-US" dirty="0"/>
              <a:t> + heuristic leaf evals</a:t>
            </a:r>
          </a:p>
          <a:p>
            <a:r>
              <a:rPr lang="en-US" dirty="0"/>
              <a:t>How to avoid exhaustive tree building?</a:t>
            </a:r>
          </a:p>
          <a:p>
            <a:pPr lvl="1"/>
            <a:r>
              <a:rPr lang="en-US" dirty="0"/>
              <a:t>RTDP</a:t>
            </a:r>
          </a:p>
          <a:p>
            <a:pPr lvl="1"/>
            <a:r>
              <a:rPr lang="en-US" dirty="0"/>
              <a:t>Determinization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D9169-1226-D222-DA00-B24DF360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1E22C-CF7C-DDA0-2851-2F3DA206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88ED-68EA-9342-B14A-7D16EB08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Known Current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F8B5C-2DD8-BA46-9D50-759BAE1B2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Assume that we know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idea: only some states are </a:t>
                </a:r>
                <a:r>
                  <a:rPr lang="en-US" i="1" dirty="0"/>
                  <a:t>reachable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reachable </a:t>
                </a:r>
                <a:r>
                  <a:rPr lang="en-US" dirty="0"/>
                  <a:t>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if there exists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)&gt;0.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F8B5C-2DD8-BA46-9D50-759BAE1B2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l="-1206" t="-2616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782FF-6444-DA58-2937-85CB0464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21A7C-9DBF-AB91-210D-66BB6EC2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2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C834-3623-4E4F-A74A-97BC4772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FE82-F054-8740-81D5-BFE32722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big Bellman backups (without determinizing)</a:t>
            </a:r>
            <a:br>
              <a:rPr lang="en-US" dirty="0"/>
            </a:br>
            <a:endParaRPr lang="en-US" dirty="0"/>
          </a:p>
          <a:p>
            <a:r>
              <a:rPr lang="en-US" dirty="0"/>
              <a:t>Scaling to larger state spaces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Using sampling-based techniques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A1C04-FDF3-4B84-EA4F-923ACB7A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C7749-5D4C-9135-88B4-35F89968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3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88ED-68EA-9342-B14A-7D16EB08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Known Current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F8B5C-2DD8-BA46-9D50-759BAE1B2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Assume that we know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idea: only some states are </a:t>
                </a:r>
                <a:r>
                  <a:rPr lang="en-US" i="1" dirty="0"/>
                  <a:t>reachable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reachable </a:t>
                </a:r>
                <a:r>
                  <a:rPr lang="en-US" dirty="0"/>
                  <a:t>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if there exists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)&gt;0.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Alternatively: a state is reachable if there is some chance that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random actions will land us in that state.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F8B5C-2DD8-BA46-9D50-759BAE1B2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l="-1206" t="-2616" r="-724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9710-F124-CC41-12E9-AB24C4C3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CD732-3316-40D9-7651-8D8DDB96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88ED-68EA-9342-B14A-7D16EB08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Known Current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F8B5C-2DD8-BA46-9D50-759BAE1B2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Assume that we know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Key idea: only some states are </a:t>
                </a:r>
                <a:r>
                  <a:rPr lang="en-US" i="1" dirty="0"/>
                  <a:t>reachable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reachable </a:t>
                </a:r>
                <a:r>
                  <a:rPr lang="en-US" dirty="0"/>
                  <a:t>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if there exists actions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)&gt;0.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Alternatively: a state is reachable if there is some chance that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random actions will land us in that state.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F8B5C-2DD8-BA46-9D50-759BAE1B2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l="-1206" t="-2616" r="-724" b="-13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F23218C3-AB32-B34C-979B-395874546B9B}"/>
              </a:ext>
            </a:extLst>
          </p:cNvPr>
          <p:cNvSpPr/>
          <p:nvPr/>
        </p:nvSpPr>
        <p:spPr>
          <a:xfrm>
            <a:off x="1724724" y="5389564"/>
            <a:ext cx="3877290" cy="806778"/>
          </a:xfrm>
          <a:prstGeom prst="wedgeRectCallout">
            <a:avLst>
              <a:gd name="adj1" fmla="val -20915"/>
              <a:gd name="adj2" fmla="val 59492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How can we efficiently compute reachable states?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D23EECB-5C9F-894A-83CD-DADE525ED448}"/>
              </a:ext>
            </a:extLst>
          </p:cNvPr>
          <p:cNvSpPr/>
          <p:nvPr/>
        </p:nvSpPr>
        <p:spPr>
          <a:xfrm>
            <a:off x="5976157" y="5395257"/>
            <a:ext cx="4019181" cy="806778"/>
          </a:xfrm>
          <a:prstGeom prst="wedgeRectCallout">
            <a:avLst>
              <a:gd name="adj1" fmla="val -20915"/>
              <a:gd name="adj2" fmla="val 59492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How can we leverage reachable states for planning?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EB38E-20BE-B414-DAE6-9A39D304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52C02-E1EB-8A3C-32DE-8016C289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3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112E-603C-5142-9801-D25AC55C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And-Or Directed Acyclic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306F-EC20-BE49-9E37-2074C01F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636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And-Or DAGs (AODAGs)</a:t>
            </a:r>
          </a:p>
          <a:p>
            <a:r>
              <a:rPr lang="en-US" dirty="0"/>
              <a:t>State nodes</a:t>
            </a:r>
          </a:p>
          <a:p>
            <a:r>
              <a:rPr lang="en-US" dirty="0"/>
              <a:t>Action nodes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Children of state nodes: one per action</a:t>
            </a:r>
          </a:p>
          <a:p>
            <a:pPr marL="0" indent="0">
              <a:buNone/>
            </a:pPr>
            <a:r>
              <a:rPr lang="en-US" dirty="0"/>
              <a:t>Children of action nodes: one per </a:t>
            </a:r>
            <a:r>
              <a:rPr lang="en-US" i="1" dirty="0"/>
              <a:t>possible</a:t>
            </a:r>
            <a:r>
              <a:rPr lang="en-US" dirty="0"/>
              <a:t> next state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CEEA9662-5141-7342-B44C-8436DC10C521}"/>
              </a:ext>
            </a:extLst>
          </p:cNvPr>
          <p:cNvSpPr/>
          <p:nvPr/>
        </p:nvSpPr>
        <p:spPr>
          <a:xfrm>
            <a:off x="2341227" y="5765800"/>
            <a:ext cx="1547551" cy="635000"/>
          </a:xfrm>
          <a:prstGeom prst="wedgeRectCallout">
            <a:avLst>
              <a:gd name="adj1" fmla="val -25696"/>
              <a:gd name="adj2" fmla="val -800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Nonzero probability</a:t>
            </a:r>
          </a:p>
        </p:txBody>
      </p:sp>
      <p:pic>
        <p:nvPicPr>
          <p:cNvPr id="6" name="Picture 5" descr="Diagram, shape&#10;&#10;Description automatically generated">
            <a:extLst>
              <a:ext uri="{FF2B5EF4-FFF2-40B4-BE49-F238E27FC236}">
                <a16:creationId xmlns:a16="http://schemas.microsoft.com/office/drawing/2014/main" id="{0234A27B-A090-6E42-AEED-73E3278E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528" y="1419586"/>
            <a:ext cx="5777548" cy="49367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2BD7F-064B-34E3-D320-CD48A1E3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AA33B-F474-5034-C39C-300D6710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1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09C7-0EC7-D84E-969B-A029945B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Warning: I Just Made Up AODAGs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FA80-362E-7F41-B7BD-DEDEC297F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228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Usually, just a tree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 then we could have duplicate (state, depth)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Their subtrees would be duplicated too</a:t>
            </a:r>
            <a:br>
              <a:rPr lang="en-US" dirty="0"/>
            </a:br>
            <a:endParaRPr lang="en-US" dirty="0"/>
          </a:p>
          <a:p>
            <a:r>
              <a:rPr lang="en-US" dirty="0"/>
              <a:t>Everything will be fine – we may just do redundant computation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3BD7932-CF41-054C-A6C9-8C973507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163" y="1690688"/>
            <a:ext cx="5578126" cy="43513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00667-0E42-67F1-E663-5C4D0F02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D3F4F-ADE3-B2D8-47E1-CD1DB45A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80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5C9A-01A1-CF45-B152-6E1334AF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Reachable States: Finite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CEBD4-B407-464C-A7DF-BACCF2A5B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compute states reachable 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Construct AODAG to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Read off states from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CEBD4-B407-464C-A7DF-BACCF2A5B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585CF-9133-5850-B7E6-109F94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0D4E9-3DFF-A7B4-2B4B-E69CC6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5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5C9A-01A1-CF45-B152-6E1334AF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Reachable States: Finite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CEBD4-B407-464C-A7DF-BACCF2A5B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 compute states reachable 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Construct AODAG to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Read off states from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0CEBD4-B407-464C-A7DF-BACCF2A5B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DEEC9B3F-5D99-594E-8E0F-417D0B3BC326}"/>
              </a:ext>
            </a:extLst>
          </p:cNvPr>
          <p:cNvSpPr/>
          <p:nvPr/>
        </p:nvSpPr>
        <p:spPr>
          <a:xfrm>
            <a:off x="3615559" y="3920358"/>
            <a:ext cx="5612524" cy="1300765"/>
          </a:xfrm>
          <a:prstGeom prst="wedgeRectCallout">
            <a:avLst>
              <a:gd name="adj1" fmla="val -20915"/>
              <a:gd name="adj2" fmla="val 5949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True or False: if a state is reachable at depth 1, it must also be reachable at depths &gt; 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98116-C4FA-CFB5-5442-F45F4AF3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A765-D0CB-B51B-A08F-E170A2C1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8DA6-4D80-174D-9A7B-17393ED4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Reachable States: Finite Depth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BC544-B3F5-85FC-1366-46665E3F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1E43E-7631-8D43-C5AA-72D67297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8DA6-4D80-174D-9A7B-17393ED4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Reachable States: Finite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E3A25-76C6-7B4E-A1B9-8640F137D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388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Key observation: to choose an optimal action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we only need to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</a:t>
                </a:r>
                <a:r>
                  <a:rPr lang="en-US" i="1" dirty="0"/>
                  <a:t>don’t</a:t>
                </a:r>
                <a:r>
                  <a:rPr lang="en-US" dirty="0"/>
                  <a:t> need to compute all optimal values.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E3A25-76C6-7B4E-A1B9-8640F137D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3887"/>
                <a:ext cx="10515600" cy="4351338"/>
              </a:xfrm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CFBA5-3F2D-6F5D-3448-DAC2AB6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42336-9DB9-6E9B-D0BD-914617D0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26BA-EA2D-F842-8247-ADDD8BD7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5A1C-E6FB-CC40-BC05-81D8D5451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5685"/>
          </a:xfrm>
        </p:spPr>
        <p:txBody>
          <a:bodyPr>
            <a:normAutofit/>
          </a:bodyPr>
          <a:lstStyle/>
          <a:p>
            <a:r>
              <a:rPr lang="en-US" dirty="0"/>
              <a:t>Last lecture, we considered computing </a:t>
            </a:r>
            <a:r>
              <a:rPr lang="en-US" i="1" dirty="0"/>
              <a:t>policies </a:t>
            </a:r>
            <a:r>
              <a:rPr lang="en-US" dirty="0"/>
              <a:t>for MDPs.</a:t>
            </a:r>
          </a:p>
          <a:p>
            <a:pPr lvl="1"/>
            <a:r>
              <a:rPr lang="en-US" dirty="0"/>
              <a:t>A policy assigns an action to </a:t>
            </a:r>
            <a:r>
              <a:rPr lang="en-US" i="1" dirty="0"/>
              <a:t>every </a:t>
            </a:r>
            <a:r>
              <a:rPr lang="en-US" dirty="0"/>
              <a:t>state in the MDP.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Complexity of computing/storing a policy is at least linear in the number of states. For large MDPs, this is a dealbreaker.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time, we will suppose that </a:t>
            </a:r>
            <a:r>
              <a:rPr lang="en-US" i="1" dirty="0"/>
              <a:t>an initial state is known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 can we use knowledge of an initial state to reduce complexity?</a:t>
            </a:r>
          </a:p>
          <a:p>
            <a:pPr lvl="1"/>
            <a:r>
              <a:rPr lang="en-US" i="1" dirty="0"/>
              <a:t>Partial policies</a:t>
            </a:r>
            <a:r>
              <a:rPr lang="en-US" dirty="0"/>
              <a:t>: partial assignment of states to 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072C9-1CF4-A535-5BBC-D3D02B59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2D7BB-3E99-6315-4CC7-B096AC93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8DA6-4D80-174D-9A7B-17393ED4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Reachable States: Finite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E3A25-76C6-7B4E-A1B9-8640F137D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388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Key observation: to choose an optimal action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we only need to know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</a:t>
                </a:r>
                <a:r>
                  <a:rPr lang="en-US" i="1" dirty="0"/>
                  <a:t>don’t</a:t>
                </a:r>
                <a:r>
                  <a:rPr lang="en-US" dirty="0"/>
                  <a:t> need to compute all optimal values.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Idea: modify our DP algorithm for computing value function so that it </a:t>
                </a:r>
                <a:r>
                  <a:rPr lang="en-US" i="1" dirty="0"/>
                  <a:t>only considers the reachable states at each depth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E3A25-76C6-7B4E-A1B9-8640F137D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3887"/>
                <a:ext cx="10515600" cy="4351338"/>
              </a:xfrm>
              <a:blipFill>
                <a:blip r:embed="rId2"/>
                <a:stretch>
                  <a:fillRect l="-1206" t="-2616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D001C-4A33-4671-B213-0814085D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F4888-06E3-8D53-D3BD-9A640FA9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8DA6-4D80-174D-9A7B-17393ED4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Reachable States: Finite Depth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9FD25-8A9D-B844-AF4A-B8A7B5930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76028"/>
            <a:ext cx="8337331" cy="4825595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3043EE17-75A3-FD44-907D-9D1C03551BDF}"/>
              </a:ext>
            </a:extLst>
          </p:cNvPr>
          <p:cNvSpPr/>
          <p:nvPr/>
        </p:nvSpPr>
        <p:spPr>
          <a:xfrm>
            <a:off x="8467485" y="3145575"/>
            <a:ext cx="3103132" cy="743251"/>
          </a:xfrm>
          <a:prstGeom prst="wedgeRectCallout">
            <a:avLst>
              <a:gd name="adj1" fmla="val -56856"/>
              <a:gd name="adj2" fmla="val 160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a.k.a. </a:t>
            </a:r>
            <a:r>
              <a:rPr lang="en-US" dirty="0" err="1">
                <a:latin typeface="Lato" panose="020F0502020204030203" pitchFamily="34" charset="77"/>
              </a:rPr>
              <a:t>expectimax</a:t>
            </a:r>
            <a:r>
              <a:rPr lang="en-US" dirty="0">
                <a:latin typeface="Lato" panose="020F0502020204030203" pitchFamily="34" charset="77"/>
              </a:rPr>
              <a:t> search, forward search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5293A60-B1CE-2143-A461-A404AA78423F}"/>
              </a:ext>
            </a:extLst>
          </p:cNvPr>
          <p:cNvSpPr/>
          <p:nvPr/>
        </p:nvSpPr>
        <p:spPr>
          <a:xfrm>
            <a:off x="8467485" y="4735962"/>
            <a:ext cx="3103132" cy="929114"/>
          </a:xfrm>
          <a:prstGeom prst="wedgeRectCallout">
            <a:avLst>
              <a:gd name="adj1" fmla="val -56856"/>
              <a:gd name="adj2" fmla="val 160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Warning: don’t use this implementation.</a:t>
            </a:r>
            <a:br>
              <a:rPr lang="en-US" dirty="0">
                <a:latin typeface="Lato" panose="020F0502020204030203" pitchFamily="34" charset="77"/>
              </a:rPr>
            </a:br>
            <a:r>
              <a:rPr lang="en-US" dirty="0">
                <a:latin typeface="Lato" panose="020F0502020204030203" pitchFamily="34" charset="77"/>
              </a:rPr>
              <a:t>(See later slides)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BFDC8-9C53-5FAB-5337-11CF5E45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A9B12-E87E-40BD-B1B3-AE4641E4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1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02CE-E489-0644-B5F8-D4E5D91E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Search on AODAGs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E7ED5-FBCA-F549-A9B1-6EDB493D8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ideas: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at the leaves, work up to the root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Annotate states with </a:t>
            </a:r>
            <a:r>
              <a:rPr lang="en-US" dirty="0">
                <a:sym typeface="Wingdings" pitchFamily="2" charset="2"/>
              </a:rPr>
              <a:t>value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Annotate actions with Q function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832D1-98AA-A0BE-91A3-7DE39B36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9FE75-8415-6E92-9546-5A29E263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8305-ACD5-FC42-BC02-AEADAFA5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Marshmallows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01B450-8586-B647-B3E5-A4AE547B97C4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968211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Lato" panose="020F0502020204030203" pitchFamily="34" charset="77"/>
                  </a:rPr>
                  <a:t>States</a:t>
                </a:r>
                <a:r>
                  <a:rPr lang="en-US" dirty="0">
                    <a:latin typeface="Lato" panose="020F0502020204030203" pitchFamily="34" charset="77"/>
                  </a:rPr>
                  <a:t>: (hunger level, marshmallow remains)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Hunger level: 0, 1, 2 (higher is hungrier)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Marshmallow remains: True or False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Lato" panose="020F0502020204030203" pitchFamily="34" charset="77"/>
                  </a:rPr>
                  <a:t>Actions</a:t>
                </a:r>
                <a:r>
                  <a:rPr lang="en-US" dirty="0">
                    <a:latin typeface="Lato" panose="020F0502020204030203" pitchFamily="34" charset="77"/>
                  </a:rPr>
                  <a:t>: </a:t>
                </a:r>
                <a:r>
                  <a:rPr lang="en-US" i="1" dirty="0">
                    <a:latin typeface="Lato" panose="020F0502020204030203" pitchFamily="34" charset="77"/>
                  </a:rPr>
                  <a:t>eat</a:t>
                </a:r>
                <a:r>
                  <a:rPr lang="en-US" dirty="0">
                    <a:latin typeface="Lato" panose="020F0502020204030203" pitchFamily="34" charset="77"/>
                  </a:rPr>
                  <a:t> marshmallow, or </a:t>
                </a:r>
                <a:r>
                  <a:rPr lang="en-US" i="1" dirty="0">
                    <a:latin typeface="Lato" panose="020F0502020204030203" pitchFamily="34" charset="77"/>
                  </a:rPr>
                  <a:t>wait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Lato" panose="020F0502020204030203" pitchFamily="34" charset="77"/>
                  </a:rPr>
                  <a:t>Horizon:</a:t>
                </a:r>
                <a:r>
                  <a:rPr lang="en-US" dirty="0">
                    <a:latin typeface="Lato" panose="020F0502020204030203" pitchFamily="34" charset="77"/>
                  </a:rPr>
                  <a:t> finite (horizon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Lato" panose="020F0502020204030203" pitchFamily="34" charset="77"/>
                  </a:rPr>
                  <a:t>Rewards:</a:t>
                </a:r>
                <a:r>
                  <a:rPr lang="en-US" dirty="0">
                    <a:latin typeface="Lato" panose="020F0502020204030203" pitchFamily="34" charset="77"/>
                  </a:rPr>
                  <a:t> Negative hunger level squared (on next state)</a:t>
                </a:r>
                <a:endParaRPr lang="en-US" b="1" dirty="0">
                  <a:latin typeface="Lato" panose="020F0502020204030203" pitchFamily="34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Lato" panose="020F0502020204030203" pitchFamily="34" charset="77"/>
                  </a:rPr>
                  <a:t>Transition distribution</a:t>
                </a:r>
                <a:r>
                  <a:rPr lang="en-US" dirty="0">
                    <a:latin typeface="Lato" panose="020F0502020204030203" pitchFamily="34" charset="77"/>
                  </a:rPr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Marshmallow remains updated in obvious way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If </a:t>
                </a:r>
                <a:r>
                  <a:rPr lang="en-US" i="1" dirty="0">
                    <a:latin typeface="Lato" panose="020F0502020204030203" pitchFamily="34" charset="77"/>
                  </a:rPr>
                  <a:t>wait: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With probability 0.25, hunger level increases by 1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Otherwise, hunger level stays the same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If </a:t>
                </a:r>
                <a:r>
                  <a:rPr lang="en-US" i="1" dirty="0">
                    <a:latin typeface="Lato" panose="020F0502020204030203" pitchFamily="34" charset="77"/>
                  </a:rPr>
                  <a:t>eat </a:t>
                </a:r>
                <a:r>
                  <a:rPr lang="en-US" dirty="0">
                    <a:latin typeface="Lato" panose="020F0502020204030203" pitchFamily="34" charset="77"/>
                  </a:rPr>
                  <a:t>(and marshmallow remains):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With probability 1, hunger level set to 0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If </a:t>
                </a:r>
                <a:r>
                  <a:rPr lang="en-US" i="1" dirty="0">
                    <a:latin typeface="Lato" panose="020F0502020204030203" pitchFamily="34" charset="77"/>
                  </a:rPr>
                  <a:t>eat</a:t>
                </a:r>
                <a:r>
                  <a:rPr lang="en-US" dirty="0">
                    <a:latin typeface="Lato" panose="020F0502020204030203" pitchFamily="34" charset="77"/>
                  </a:rPr>
                  <a:t> (and marshmallow gone):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Lato" panose="020F0502020204030203" pitchFamily="34" charset="77"/>
                  </a:rPr>
                  <a:t>Same as waiting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01B450-8586-B647-B3E5-A4AE547B9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9682113" cy="4247317"/>
              </a:xfrm>
              <a:prstGeom prst="rect">
                <a:avLst/>
              </a:prstGeom>
              <a:blipFill>
                <a:blip r:embed="rId2"/>
                <a:stretch>
                  <a:fillRect l="-524" t="-298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F6FAB6-CE74-974E-84A1-70C3F759F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85"/>
          <a:stretch/>
        </p:blipFill>
        <p:spPr>
          <a:xfrm>
            <a:off x="436514" y="1395167"/>
            <a:ext cx="4749800" cy="295521"/>
          </a:xfrm>
          <a:prstGeom prst="rect">
            <a:avLst/>
          </a:prstGeom>
        </p:spPr>
      </p:pic>
      <p:pic>
        <p:nvPicPr>
          <p:cNvPr id="5124" name="Picture 4" descr="Marshmellow Clipart Marshmallow Challenge - Cute Marshmallow Clip Art PNG  Image | Transparent PNG Free Download on SeekPNG">
            <a:extLst>
              <a:ext uri="{FF2B5EF4-FFF2-40B4-BE49-F238E27FC236}">
                <a16:creationId xmlns:a16="http://schemas.microsoft.com/office/drawing/2014/main" id="{045DF5AD-8124-3E4C-82B3-3F5B7210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65" y="1904214"/>
            <a:ext cx="3188735" cy="25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C932D-1900-57A6-BDAD-B46CCFCA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C8EE2-5627-CAFB-98E9-8078880B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olygon&#10;&#10;Description automatically generated">
            <a:extLst>
              <a:ext uri="{FF2B5EF4-FFF2-40B4-BE49-F238E27FC236}">
                <a16:creationId xmlns:a16="http://schemas.microsoft.com/office/drawing/2014/main" id="{F46BF453-6D70-1E46-AA38-18DBBAD8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264" y="872358"/>
            <a:ext cx="4224199" cy="373226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F207B-4476-513E-2A5B-A2D726B8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822FE-401A-C2CD-81E2-91FC35BD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0B6762-563C-4247-9285-B6947915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53" y="426652"/>
            <a:ext cx="8932371" cy="552220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8AB935-F302-4B8E-42A7-F8D80081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516DB-C6ED-75A4-D9FD-54D7198F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9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846242-4FA7-A54C-A0D7-F95B9CB56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43" y="0"/>
            <a:ext cx="9022556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2ECB73-593A-79E7-9EAE-DE29BA0C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1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D396C8F-F534-1F4B-AED3-1DA7AAF3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49" y="0"/>
            <a:ext cx="9481185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06DE1-D6D3-35A0-4E16-A30FD4F1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28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5D58F34-DE55-8843-BDB9-74BA5B35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07" y="0"/>
            <a:ext cx="94811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828F42-7594-8D43-BE8C-A42E0D442579}"/>
              </a:ext>
            </a:extLst>
          </p:cNvPr>
          <p:cNvSpPr txBox="1"/>
          <p:nvPr/>
        </p:nvSpPr>
        <p:spPr>
          <a:xfrm>
            <a:off x="154545" y="3244334"/>
            <a:ext cx="30412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-4 * 0.25 + -1 * 0.75 = -1.75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F2DD40-18C7-9E4B-B31C-0CB0BB4F63D2}"/>
              </a:ext>
            </a:extLst>
          </p:cNvPr>
          <p:cNvSpPr txBox="1"/>
          <p:nvPr/>
        </p:nvSpPr>
        <p:spPr>
          <a:xfrm>
            <a:off x="430925" y="38572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C1785-292B-724A-8C2E-C9444FDAF7B2}"/>
              </a:ext>
            </a:extLst>
          </p:cNvPr>
          <p:cNvSpPr txBox="1"/>
          <p:nvPr/>
        </p:nvSpPr>
        <p:spPr>
          <a:xfrm>
            <a:off x="1600043" y="38572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1F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7B2176CE-B714-154F-A35B-81D7E5DFAD29}"/>
              </a:ext>
            </a:extLst>
          </p:cNvPr>
          <p:cNvSpPr/>
          <p:nvPr/>
        </p:nvSpPr>
        <p:spPr>
          <a:xfrm rot="16200000">
            <a:off x="562624" y="3419267"/>
            <a:ext cx="203397" cy="6726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0CE34C2-05E8-8E4F-B14E-2BB0EA88800F}"/>
              </a:ext>
            </a:extLst>
          </p:cNvPr>
          <p:cNvSpPr/>
          <p:nvPr/>
        </p:nvSpPr>
        <p:spPr>
          <a:xfrm rot="16200000">
            <a:off x="1731742" y="3427971"/>
            <a:ext cx="203397" cy="6726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D6CAC3-1699-A74A-A0BC-AC9A4F24F7F4}"/>
                  </a:ext>
                </a:extLst>
              </p:cNvPr>
              <p:cNvSpPr txBox="1"/>
              <p:nvPr/>
            </p:nvSpPr>
            <p:spPr>
              <a:xfrm>
                <a:off x="972942" y="2777655"/>
                <a:ext cx="1404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D6CAC3-1699-A74A-A0BC-AC9A4F24F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2" y="2777655"/>
                <a:ext cx="140442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837F160-51CA-D044-8993-02DCF88DB68A}"/>
              </a:ext>
            </a:extLst>
          </p:cNvPr>
          <p:cNvSpPr txBox="1"/>
          <p:nvPr/>
        </p:nvSpPr>
        <p:spPr>
          <a:xfrm>
            <a:off x="738037" y="1329780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Expecti</a:t>
            </a:r>
            <a:r>
              <a:rPr lang="en-US" sz="3200" dirty="0"/>
              <a:t>-!</a:t>
            </a:r>
          </a:p>
        </p:txBody>
      </p:sp>
      <p:pic>
        <p:nvPicPr>
          <p:cNvPr id="1026" name="Picture 2" descr="Expecto Patronum | Top 10 Coolest Harry Potter Spells | TIME.com">
            <a:extLst>
              <a:ext uri="{FF2B5EF4-FFF2-40B4-BE49-F238E27FC236}">
                <a16:creationId xmlns:a16="http://schemas.microsoft.com/office/drawing/2014/main" id="{0B2311F8-D316-9B49-A4AB-96430C62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03" y="602447"/>
            <a:ext cx="2232912" cy="14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694579-920B-6045-B9BA-AB8312434684}"/>
              </a:ext>
            </a:extLst>
          </p:cNvPr>
          <p:cNvCxnSpPr>
            <a:cxnSpLocks/>
          </p:cNvCxnSpPr>
          <p:nvPr/>
        </p:nvCxnSpPr>
        <p:spPr>
          <a:xfrm>
            <a:off x="1355407" y="4466897"/>
            <a:ext cx="473393" cy="58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00D1B-6AE6-3797-43BF-801AAE9B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25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F7E2DA3-E46F-D842-8524-F7E7862E1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883" y="0"/>
            <a:ext cx="98155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6C536A-08F9-7641-B027-634B0DF604F6}"/>
              </a:ext>
            </a:extLst>
          </p:cNvPr>
          <p:cNvSpPr txBox="1"/>
          <p:nvPr/>
        </p:nvSpPr>
        <p:spPr>
          <a:xfrm>
            <a:off x="738037" y="1329780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Expecti</a:t>
            </a:r>
            <a:r>
              <a:rPr lang="en-US" sz="3200" dirty="0"/>
              <a:t>-!</a:t>
            </a:r>
          </a:p>
        </p:txBody>
      </p:sp>
      <p:pic>
        <p:nvPicPr>
          <p:cNvPr id="7" name="Picture 2" descr="Expecto Patronum | Top 10 Coolest Harry Potter Spells | TIME.com">
            <a:extLst>
              <a:ext uri="{FF2B5EF4-FFF2-40B4-BE49-F238E27FC236}">
                <a16:creationId xmlns:a16="http://schemas.microsoft.com/office/drawing/2014/main" id="{74E9F153-AFB5-1E44-B723-D930626C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503" y="602447"/>
            <a:ext cx="2232912" cy="14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87D29-B4D9-2533-C078-3F45F35C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9780-F8F7-2244-AFC4-24D3EAAB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Factory and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9402-0DFE-0B4F-9BBD-78A91040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1825625"/>
            <a:ext cx="10515600" cy="461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Let’s make a robot startup!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09AB8A-E07E-D34C-8ED7-E72615BA6350}"/>
              </a:ext>
            </a:extLst>
          </p:cNvPr>
          <p:cNvGrpSpPr/>
          <p:nvPr/>
        </p:nvGrpSpPr>
        <p:grpSpPr>
          <a:xfrm>
            <a:off x="1671144" y="2422227"/>
            <a:ext cx="8297279" cy="3282865"/>
            <a:chOff x="1671144" y="2422227"/>
            <a:chExt cx="8297279" cy="3282865"/>
          </a:xfrm>
        </p:grpSpPr>
        <p:pic>
          <p:nvPicPr>
            <p:cNvPr id="1028" name="Picture 4" descr="237,109 Factory Illustrations &amp;amp; Clip Art - iStock">
              <a:extLst>
                <a:ext uri="{FF2B5EF4-FFF2-40B4-BE49-F238E27FC236}">
                  <a16:creationId xmlns:a16="http://schemas.microsoft.com/office/drawing/2014/main" id="{FC88CDAD-98F8-1244-8FB7-A0D3B3D4A5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2" t="36787" r="25985" b="22462"/>
            <a:stretch/>
          </p:blipFill>
          <p:spPr bwMode="auto">
            <a:xfrm>
              <a:off x="1671144" y="2422227"/>
              <a:ext cx="2852503" cy="250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0C1FF1-686B-504E-AA79-43CFEC3303DF}"/>
                </a:ext>
              </a:extLst>
            </p:cNvPr>
            <p:cNvSpPr txBox="1"/>
            <p:nvPr/>
          </p:nvSpPr>
          <p:spPr>
            <a:xfrm>
              <a:off x="2243897" y="4926744"/>
              <a:ext cx="21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  <a:cs typeface="Lao MN" pitchFamily="2" charset="0"/>
                </a:rPr>
                <a:t>Factory</a:t>
              </a:r>
            </a:p>
          </p:txBody>
        </p:sp>
        <p:pic>
          <p:nvPicPr>
            <p:cNvPr id="6" name="Picture 5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15DE42B-149B-2949-AA05-8AF3F72EA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99" y="2961767"/>
              <a:ext cx="1766621" cy="1766621"/>
            </a:xfrm>
            <a:prstGeom prst="rect">
              <a:avLst/>
            </a:prstGeom>
          </p:spPr>
        </p:pic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C571E633-546D-734A-B498-DDDDB16495C0}"/>
                </a:ext>
              </a:extLst>
            </p:cNvPr>
            <p:cNvSpPr/>
            <p:nvPr/>
          </p:nvSpPr>
          <p:spPr>
            <a:xfrm>
              <a:off x="5497014" y="5048464"/>
              <a:ext cx="1324589" cy="23083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77"/>
                <a:cs typeface="Lao M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7C0B6A-D71D-294B-9F64-087B1C31679B}"/>
                </a:ext>
              </a:extLst>
            </p:cNvPr>
            <p:cNvSpPr txBox="1"/>
            <p:nvPr/>
          </p:nvSpPr>
          <p:spPr>
            <a:xfrm>
              <a:off x="5544884" y="5335760"/>
              <a:ext cx="18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panose="020F0502020204030203" pitchFamily="34" charset="77"/>
                  <a:cs typeface="Lao MN" pitchFamily="2" charset="0"/>
                </a:rPr>
                <a:t>Shipping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6F18BB-C953-7C4D-8663-CC69D30CE432}"/>
                </a:ext>
              </a:extLst>
            </p:cNvPr>
            <p:cNvSpPr txBox="1"/>
            <p:nvPr/>
          </p:nvSpPr>
          <p:spPr>
            <a:xfrm>
              <a:off x="8426821" y="4874095"/>
              <a:ext cx="1339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  <a:cs typeface="Lao MN" pitchFamily="2" charset="0"/>
                </a:rPr>
                <a:t>Wild</a:t>
              </a:r>
            </a:p>
          </p:txBody>
        </p:sp>
        <p:pic>
          <p:nvPicPr>
            <p:cNvPr id="1032" name="Picture 8" descr="House Relocating | Sam Packers and Movers Tirunelveli, Tuticorin,  Kovilpatti, nagercoil">
              <a:extLst>
                <a:ext uri="{FF2B5EF4-FFF2-40B4-BE49-F238E27FC236}">
                  <a16:creationId xmlns:a16="http://schemas.microsoft.com/office/drawing/2014/main" id="{22B0EB98-2D02-5945-87BE-1300B8A1B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972" y="2700644"/>
              <a:ext cx="2173451" cy="21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73CAC-598D-421A-4F84-46369F8B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5874EB6-EFC8-7A2D-E38B-D96D7976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58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0BC5468-025E-F04E-B798-F7007CBA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09" y="0"/>
            <a:ext cx="98155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D63496-F41A-ED47-97E7-FB0D45A095CE}"/>
              </a:ext>
            </a:extLst>
          </p:cNvPr>
          <p:cNvSpPr txBox="1"/>
          <p:nvPr/>
        </p:nvSpPr>
        <p:spPr>
          <a:xfrm>
            <a:off x="1497109" y="511665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Max!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65CA6-F965-F74C-87FA-4E5F320986F7}"/>
              </a:ext>
            </a:extLst>
          </p:cNvPr>
          <p:cNvSpPr txBox="1"/>
          <p:nvPr/>
        </p:nvSpPr>
        <p:spPr>
          <a:xfrm>
            <a:off x="759501" y="2446705"/>
            <a:ext cx="27687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max(-1.75, -1.75) = -1.75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9DCDF-3BA5-224F-A9CD-6887EB800BA3}"/>
              </a:ext>
            </a:extLst>
          </p:cNvPr>
          <p:cNvSpPr txBox="1"/>
          <p:nvPr/>
        </p:nvSpPr>
        <p:spPr>
          <a:xfrm>
            <a:off x="1507882" y="30685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F6D4C-6139-FB45-A03D-11892BF3D927}"/>
              </a:ext>
            </a:extLst>
          </p:cNvPr>
          <p:cNvSpPr txBox="1"/>
          <p:nvPr/>
        </p:nvSpPr>
        <p:spPr>
          <a:xfrm>
            <a:off x="2143854" y="306859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1A330F1-2B74-5649-BD60-E6CB6AAB5D1B}"/>
              </a:ext>
            </a:extLst>
          </p:cNvPr>
          <p:cNvSpPr/>
          <p:nvPr/>
        </p:nvSpPr>
        <p:spPr>
          <a:xfrm rot="16200000">
            <a:off x="1577876" y="2740058"/>
            <a:ext cx="202144" cy="4207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EA9477-A5D5-D348-AB9F-28E6D2755846}"/>
                  </a:ext>
                </a:extLst>
              </p:cNvPr>
              <p:cNvSpPr txBox="1"/>
              <p:nvPr/>
            </p:nvSpPr>
            <p:spPr>
              <a:xfrm>
                <a:off x="1441639" y="1980026"/>
                <a:ext cx="117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EA9477-A5D5-D348-AB9F-28E6D2755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39" y="1980026"/>
                <a:ext cx="1177566" cy="36933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9723CC-A00F-F449-BD8D-56B1C54C1F32}"/>
              </a:ext>
            </a:extLst>
          </p:cNvPr>
          <p:cNvCxnSpPr>
            <a:cxnSpLocks/>
          </p:cNvCxnSpPr>
          <p:nvPr/>
        </p:nvCxnSpPr>
        <p:spPr>
          <a:xfrm>
            <a:off x="1907157" y="3324441"/>
            <a:ext cx="473393" cy="58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0E2ECA2D-5894-5A49-9F2D-F27ACF76F291}"/>
              </a:ext>
            </a:extLst>
          </p:cNvPr>
          <p:cNvSpPr/>
          <p:nvPr/>
        </p:nvSpPr>
        <p:spPr>
          <a:xfrm rot="16200000">
            <a:off x="2253149" y="2756762"/>
            <a:ext cx="202144" cy="4207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7F3A9-7B80-DA15-11E3-DC7847B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83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990C51-2E7B-5C47-87C3-C6C946263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19" y="0"/>
            <a:ext cx="98155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9D1E9-291C-8D42-8619-6527969672C6}"/>
              </a:ext>
            </a:extLst>
          </p:cNvPr>
          <p:cNvSpPr txBox="1"/>
          <p:nvPr/>
        </p:nvSpPr>
        <p:spPr>
          <a:xfrm>
            <a:off x="1497109" y="511665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Max!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DC2B8-F20D-C394-F39F-0836BB12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9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CA1053-3BF3-624E-8794-32055686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19" y="0"/>
            <a:ext cx="981736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8DDE5-9408-6011-3D5F-BDD6A0DC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0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3C05-C4CC-9F40-B30F-4A4B2611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 Planning and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6ADD2-9895-D54B-97D3-101182417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 wild, we can “plan a little”, “execute a little”, repeat.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F88DD-BEF0-A5BE-93FD-B3677FD6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359A3-AD30-F784-7FAA-0D4F66CD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2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3C05-C4CC-9F40-B30F-4A4B2611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 Planning and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56ADD2-9895-D54B-97D3-101182417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the wild, we can “plan a little”, “execute a little”, repeat.</a:t>
                </a:r>
              </a:p>
              <a:p>
                <a:pPr marL="0" indent="0">
                  <a:buNone/>
                </a:pPr>
                <a:r>
                  <a:rPr lang="en-US" b="1" dirty="0"/>
                  <a:t>Receding horizon control (RHC):</a:t>
                </a: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Plan to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steps in the future (even if infinite horizon)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Execute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𝑟𝑒𝑝𝑙𝑎𝑛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steps (often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𝑟𝑒𝑝𝑙𝑎𝑛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56ADD2-9895-D54B-97D3-101182417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67250"/>
              </a:xfrm>
              <a:blipFill>
                <a:blip r:embed="rId2"/>
                <a:stretch>
                  <a:fillRect l="-1206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67E20-88E5-6514-20BA-DB3D5C81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2E721-D7C9-4E98-C774-5D663E42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3C05-C4CC-9F40-B30F-4A4B2611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 Planning and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56ADD2-9895-D54B-97D3-101182417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the wild, we can “plan a little”, “execute a little”, repeat.</a:t>
                </a:r>
              </a:p>
              <a:p>
                <a:pPr marL="0" indent="0">
                  <a:buNone/>
                </a:pPr>
                <a:r>
                  <a:rPr lang="en-US" b="1" dirty="0"/>
                  <a:t>Receding horizon control (RHC):</a:t>
                </a: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Plan to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steps in the future (even if infinite horizon)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Execute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𝑟𝑒𝑝𝑙𝑎𝑛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steps (often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𝑟𝑒𝑝𝑙𝑎𝑛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Repeat</a:t>
                </a:r>
              </a:p>
              <a:p>
                <a:pPr marL="0" indent="0">
                  <a:buNone/>
                </a:pPr>
                <a:r>
                  <a:rPr lang="en-US" b="1" dirty="0"/>
                  <a:t>Execution monitoring:</a:t>
                </a:r>
                <a:endParaRPr lang="en-US" dirty="0"/>
              </a:p>
              <a:p>
                <a:r>
                  <a:rPr lang="en-US" dirty="0"/>
                  <a:t>Replan only when some criteria are met</a:t>
                </a:r>
              </a:p>
              <a:p>
                <a:r>
                  <a:rPr lang="en-US" dirty="0"/>
                  <a:t>Example: replan if you encounter an “unexpected” state (for different possible definitions of unexpected).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56ADD2-9895-D54B-97D3-101182417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67250"/>
              </a:xfrm>
              <a:blipFill>
                <a:blip r:embed="rId2"/>
                <a:stretch>
                  <a:fillRect l="-1206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55C57-7C2B-6380-37B0-354356CF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EE860-7706-A504-1E61-81851544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92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/>
                  <a:t>Example: </a:t>
                </a:r>
                <a:r>
                  <a:rPr lang="en-US" dirty="0" err="1"/>
                  <a:t>Expectimax</a:t>
                </a:r>
                <a:r>
                  <a:rPr lang="en-US" dirty="0"/>
                  <a:t> +RHC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𝑟𝑒𝑝𝑙𝑎𝑛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  <a:blipFill>
                <a:blip r:embed="rId2"/>
                <a:stretch>
                  <a:fillRect l="-4854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DD43C14-0881-E846-A9AE-F63F400B8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67" y="821725"/>
            <a:ext cx="9221358" cy="5461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864F3F-E9A3-3647-8299-3946BC563663}"/>
              </a:ext>
            </a:extLst>
          </p:cNvPr>
          <p:cNvSpPr txBox="1"/>
          <p:nvPr/>
        </p:nvSpPr>
        <p:spPr>
          <a:xfrm>
            <a:off x="9995338" y="8217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Timestep 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B2209-7DAC-FDD0-43C5-419F2035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EC97D-57E0-71BB-2BCA-A3D6312D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2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/>
                  <a:t>Example: </a:t>
                </a:r>
                <a:r>
                  <a:rPr lang="en-US" dirty="0" err="1"/>
                  <a:t>Expectimax</a:t>
                </a:r>
                <a:r>
                  <a:rPr lang="en-US" dirty="0"/>
                  <a:t> +RHC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𝑟𝑒𝑝𝑙𝑎𝑛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  <a:blipFill>
                <a:blip r:embed="rId2"/>
                <a:stretch>
                  <a:fillRect l="-4854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DD43C14-0881-E846-A9AE-F63F400B8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67" y="821725"/>
            <a:ext cx="9221358" cy="5461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864F3F-E9A3-3647-8299-3946BC563663}"/>
              </a:ext>
            </a:extLst>
          </p:cNvPr>
          <p:cNvSpPr txBox="1"/>
          <p:nvPr/>
        </p:nvSpPr>
        <p:spPr>
          <a:xfrm>
            <a:off x="9995338" y="8217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Timestep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24E8C-062A-B44D-8D79-2ED680662926}"/>
              </a:ext>
            </a:extLst>
          </p:cNvPr>
          <p:cNvSpPr txBox="1"/>
          <p:nvPr/>
        </p:nvSpPr>
        <p:spPr>
          <a:xfrm>
            <a:off x="8986344" y="1919370"/>
            <a:ext cx="225972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Random tiebreak: 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FAB9D1-4E0D-DE40-9CC9-E862C4BD7C4E}"/>
              </a:ext>
            </a:extLst>
          </p:cNvPr>
          <p:cNvSpPr/>
          <p:nvPr/>
        </p:nvSpPr>
        <p:spPr>
          <a:xfrm>
            <a:off x="7171464" y="1692164"/>
            <a:ext cx="1089383" cy="10405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5D1FD-849E-2BF1-4706-05CF5ACD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54D58-57B9-DB95-6DBC-CEAF1363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99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/>
                  <a:t>Example: </a:t>
                </a:r>
                <a:r>
                  <a:rPr lang="en-US" dirty="0" err="1"/>
                  <a:t>Expectimax</a:t>
                </a:r>
                <a:r>
                  <a:rPr lang="en-US" dirty="0"/>
                  <a:t> +RHC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𝑟𝑒𝑝𝑙𝑎𝑛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  <a:blipFill>
                <a:blip r:embed="rId2"/>
                <a:stretch>
                  <a:fillRect l="-4854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DD43C14-0881-E846-A9AE-F63F400B8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67" y="821725"/>
            <a:ext cx="9221358" cy="5461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864F3F-E9A3-3647-8299-3946BC563663}"/>
              </a:ext>
            </a:extLst>
          </p:cNvPr>
          <p:cNvSpPr txBox="1"/>
          <p:nvPr/>
        </p:nvSpPr>
        <p:spPr>
          <a:xfrm>
            <a:off x="9995338" y="8217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Timestep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24E8C-062A-B44D-8D79-2ED680662926}"/>
              </a:ext>
            </a:extLst>
          </p:cNvPr>
          <p:cNvSpPr txBox="1"/>
          <p:nvPr/>
        </p:nvSpPr>
        <p:spPr>
          <a:xfrm>
            <a:off x="10198443" y="2670164"/>
            <a:ext cx="169926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Execution! Environment updates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FAB9D1-4E0D-DE40-9CC9-E862C4BD7C4E}"/>
              </a:ext>
            </a:extLst>
          </p:cNvPr>
          <p:cNvSpPr/>
          <p:nvPr/>
        </p:nvSpPr>
        <p:spPr>
          <a:xfrm>
            <a:off x="8642912" y="2670164"/>
            <a:ext cx="1089383" cy="10405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1CE5AB-EE91-E749-879A-F7411DF3FF50}"/>
              </a:ext>
            </a:extLst>
          </p:cNvPr>
          <p:cNvCxnSpPr>
            <a:cxnSpLocks/>
          </p:cNvCxnSpPr>
          <p:nvPr/>
        </p:nvCxnSpPr>
        <p:spPr>
          <a:xfrm flipV="1">
            <a:off x="11330152" y="1292773"/>
            <a:ext cx="0" cy="113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EDFEB-C425-8CF0-2968-DBB8C456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D7B5-C95F-550D-2EAD-EC58B0BD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29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/>
                  <a:t>Example: </a:t>
                </a:r>
                <a:r>
                  <a:rPr lang="en-US" dirty="0" err="1"/>
                  <a:t>Expectimax</a:t>
                </a:r>
                <a:r>
                  <a:rPr lang="en-US" dirty="0"/>
                  <a:t> +RHC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𝑟𝑒𝑝𝑙𝑎𝑛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  <a:blipFill>
                <a:blip r:embed="rId2"/>
                <a:stretch>
                  <a:fillRect l="-4854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864F3F-E9A3-3647-8299-3946BC563663}"/>
              </a:ext>
            </a:extLst>
          </p:cNvPr>
          <p:cNvSpPr txBox="1"/>
          <p:nvPr/>
        </p:nvSpPr>
        <p:spPr>
          <a:xfrm>
            <a:off x="9995338" y="8217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Timestep 1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D58F09A-C4B9-CE4B-AF01-9FD3D6BC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63" y="951469"/>
            <a:ext cx="8547744" cy="58323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2ADD62-35DE-0948-98EF-8D7E3CB47506}"/>
              </a:ext>
            </a:extLst>
          </p:cNvPr>
          <p:cNvSpPr txBox="1"/>
          <p:nvPr/>
        </p:nvSpPr>
        <p:spPr>
          <a:xfrm>
            <a:off x="9995338" y="1432783"/>
            <a:ext cx="13976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Replanning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C55D2-9866-0F93-F577-6F03091A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64B9B-C619-FD88-1B3B-1280D241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72-4E10-6848-9D7C-E374455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Offline (In the Factory)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11A93-F5B4-264D-BBD9-A6952991F6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40300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known wild MDP, then we can run value iteration </a:t>
                </a:r>
                <a:r>
                  <a:rPr lang="en-US" b="1" dirty="0"/>
                  <a:t>offline</a:t>
                </a:r>
                <a:r>
                  <a:rPr lang="en-US" dirty="0"/>
                  <a:t> (in the factory) and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11A93-F5B4-264D-BBD9-A6952991F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403001" cy="4351338"/>
              </a:xfrm>
              <a:blipFill>
                <a:blip r:embed="rId2"/>
                <a:stretch>
                  <a:fillRect l="-1511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2B61E-93A7-2F7D-17D7-C5D820C5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1E82A-9655-29AE-4885-33BAFC1F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6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/>
                  <a:t>Example: </a:t>
                </a:r>
                <a:r>
                  <a:rPr lang="en-US" dirty="0" err="1"/>
                  <a:t>Expectimax</a:t>
                </a:r>
                <a:r>
                  <a:rPr lang="en-US" dirty="0"/>
                  <a:t> +RHC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𝑟𝑒𝑝𝑙𝑎𝑛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  <a:blipFill>
                <a:blip r:embed="rId2"/>
                <a:stretch>
                  <a:fillRect l="-4854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864F3F-E9A3-3647-8299-3946BC563663}"/>
              </a:ext>
            </a:extLst>
          </p:cNvPr>
          <p:cNvSpPr txBox="1"/>
          <p:nvPr/>
        </p:nvSpPr>
        <p:spPr>
          <a:xfrm>
            <a:off x="9995338" y="8217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Timestep 1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D58F09A-C4B9-CE4B-AF01-9FD3D6BC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63" y="951469"/>
            <a:ext cx="8547744" cy="58323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2ADD62-35DE-0948-98EF-8D7E3CB47506}"/>
              </a:ext>
            </a:extLst>
          </p:cNvPr>
          <p:cNvSpPr txBox="1"/>
          <p:nvPr/>
        </p:nvSpPr>
        <p:spPr>
          <a:xfrm>
            <a:off x="5820321" y="1339338"/>
            <a:ext cx="149111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Taking best action 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8493EB-5812-AC47-9A33-6FF54549E211}"/>
              </a:ext>
            </a:extLst>
          </p:cNvPr>
          <p:cNvSpPr/>
          <p:nvPr/>
        </p:nvSpPr>
        <p:spPr>
          <a:xfrm>
            <a:off x="7632998" y="1985669"/>
            <a:ext cx="1089383" cy="10405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BDB62-CD12-DC43-B1A6-D8580563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4F9BA-C673-707D-42FC-3DFEE414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01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/>
                  <a:t>Example: </a:t>
                </a:r>
                <a:r>
                  <a:rPr lang="en-US" dirty="0" err="1"/>
                  <a:t>Expectimax</a:t>
                </a:r>
                <a:r>
                  <a:rPr lang="en-US" dirty="0"/>
                  <a:t> +RHC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𝑟𝑒𝑝𝑙𝑎𝑛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  <a:blipFill>
                <a:blip r:embed="rId2"/>
                <a:stretch>
                  <a:fillRect l="-4854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864F3F-E9A3-3647-8299-3946BC563663}"/>
              </a:ext>
            </a:extLst>
          </p:cNvPr>
          <p:cNvSpPr txBox="1"/>
          <p:nvPr/>
        </p:nvSpPr>
        <p:spPr>
          <a:xfrm>
            <a:off x="9995338" y="8217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Timestep 2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D58F09A-C4B9-CE4B-AF01-9FD3D6BC8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63" y="951469"/>
            <a:ext cx="8547744" cy="583238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8493EB-5812-AC47-9A33-6FF54549E211}"/>
              </a:ext>
            </a:extLst>
          </p:cNvPr>
          <p:cNvSpPr/>
          <p:nvPr/>
        </p:nvSpPr>
        <p:spPr>
          <a:xfrm>
            <a:off x="4061824" y="3666189"/>
            <a:ext cx="1089383" cy="104052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274E5-67D1-F540-A29F-B6FDB5E28D52}"/>
              </a:ext>
            </a:extLst>
          </p:cNvPr>
          <p:cNvSpPr txBox="1"/>
          <p:nvPr/>
        </p:nvSpPr>
        <p:spPr>
          <a:xfrm>
            <a:off x="5905395" y="3036229"/>
            <a:ext cx="169926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Execution! Environment updates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763CD5-3341-6F42-B885-A74FBA592FF2}"/>
              </a:ext>
            </a:extLst>
          </p:cNvPr>
          <p:cNvCxnSpPr>
            <a:cxnSpLocks/>
          </p:cNvCxnSpPr>
          <p:nvPr/>
        </p:nvCxnSpPr>
        <p:spPr>
          <a:xfrm flipV="1">
            <a:off x="11305438" y="1292773"/>
            <a:ext cx="0" cy="113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D6967-9F7D-191A-45AB-970FC037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BE4D7-F763-7208-4A80-FA4F476A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6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dirty="0"/>
                  <a:t>Example: </a:t>
                </a:r>
                <a:r>
                  <a:rPr lang="en-US" dirty="0" err="1"/>
                  <a:t>Expectimax</a:t>
                </a:r>
                <a:r>
                  <a:rPr lang="en-US" dirty="0"/>
                  <a:t> +RHC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𝑟𝑒𝑝𝑙𝑎𝑛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CDE4C08-BAF6-284C-852B-2F47FFFCD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0362" y="340411"/>
                <a:ext cx="5216611" cy="3527253"/>
              </a:xfrm>
              <a:blipFill>
                <a:blip r:embed="rId2"/>
                <a:stretch>
                  <a:fillRect l="-4854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864F3F-E9A3-3647-8299-3946BC563663}"/>
              </a:ext>
            </a:extLst>
          </p:cNvPr>
          <p:cNvSpPr txBox="1"/>
          <p:nvPr/>
        </p:nvSpPr>
        <p:spPr>
          <a:xfrm>
            <a:off x="9995338" y="82172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Timestep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274E5-67D1-F540-A29F-B6FDB5E28D52}"/>
              </a:ext>
            </a:extLst>
          </p:cNvPr>
          <p:cNvSpPr txBox="1"/>
          <p:nvPr/>
        </p:nvSpPr>
        <p:spPr>
          <a:xfrm>
            <a:off x="7080208" y="4139710"/>
            <a:ext cx="9948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Etc.</a:t>
            </a:r>
          </a:p>
        </p:txBody>
      </p:sp>
      <p:pic>
        <p:nvPicPr>
          <p:cNvPr id="4" name="Picture 3" descr="A picture containing text, pool ball, vector graphics&#10;&#10;Description automatically generated">
            <a:extLst>
              <a:ext uri="{FF2B5EF4-FFF2-40B4-BE49-F238E27FC236}">
                <a16:creationId xmlns:a16="http://schemas.microsoft.com/office/drawing/2014/main" id="{7807D90A-D101-D04A-88E3-995B6DAB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48" y="1006391"/>
            <a:ext cx="2298583" cy="299033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FBC2B-4C42-D716-FD98-1566ED47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2DCE2-9617-3F3F-3D44-E3C76C5F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9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E90A-F935-114C-8474-86B367D4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Expectimax</a:t>
            </a:r>
            <a:r>
              <a:rPr lang="en-US" sz="3600" dirty="0"/>
              <a:t> Search: Alternative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B0019-C82C-434D-963A-FF2157D2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Construct </a:t>
            </a:r>
            <a:r>
              <a:rPr lang="en-US" i="1" dirty="0"/>
              <a:t>tree</a:t>
            </a:r>
            <a:r>
              <a:rPr lang="en-US" dirty="0"/>
              <a:t> and compute values simultaneously.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4EAD8-317A-7B45-8856-9764D941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2" y="2174452"/>
            <a:ext cx="8007218" cy="431842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5F290-415D-61D2-DEC8-B1C3E1CB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6E100-B894-C070-5640-CFF6F31B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2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E90A-F935-114C-8474-86B367D4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Expectimax</a:t>
            </a:r>
            <a:r>
              <a:rPr lang="en-US" sz="3600" dirty="0"/>
              <a:t> Search: Alternative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B0019-C82C-434D-963A-FF2157D2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Construct </a:t>
            </a:r>
            <a:r>
              <a:rPr lang="en-US" i="1" dirty="0"/>
              <a:t>tree</a:t>
            </a:r>
            <a:r>
              <a:rPr lang="en-US" dirty="0"/>
              <a:t> and compute values simultaneously.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4EAD8-317A-7B45-8856-9764D941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2" y="2174452"/>
            <a:ext cx="8007218" cy="4318423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1D9F0A57-304C-5848-9568-EDE5E063BECA}"/>
              </a:ext>
            </a:extLst>
          </p:cNvPr>
          <p:cNvSpPr/>
          <p:nvPr/>
        </p:nvSpPr>
        <p:spPr>
          <a:xfrm>
            <a:off x="8440770" y="2604904"/>
            <a:ext cx="2995448" cy="1463073"/>
          </a:xfrm>
          <a:prstGeom prst="wedgeRectCallout">
            <a:avLst>
              <a:gd name="adj1" fmla="val -56856"/>
              <a:gd name="adj2" fmla="val 160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This is the more common implementation of </a:t>
            </a:r>
            <a:r>
              <a:rPr lang="en-US" dirty="0" err="1">
                <a:latin typeface="Lato" panose="020F0502020204030203" pitchFamily="34" charset="77"/>
              </a:rPr>
              <a:t>expectimax</a:t>
            </a:r>
            <a:r>
              <a:rPr lang="en-US" dirty="0">
                <a:latin typeface="Lato" panose="020F0502020204030203" pitchFamily="34" charset="77"/>
              </a:rPr>
              <a:t> that you should probably use!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1E0C227-ECD7-E145-9F97-67AE8BFCE7CA}"/>
              </a:ext>
            </a:extLst>
          </p:cNvPr>
          <p:cNvSpPr/>
          <p:nvPr/>
        </p:nvSpPr>
        <p:spPr>
          <a:xfrm>
            <a:off x="8440770" y="5420508"/>
            <a:ext cx="2995448" cy="1230872"/>
          </a:xfrm>
          <a:prstGeom prst="wedgeRectCallout">
            <a:avLst>
              <a:gd name="adj1" fmla="val -56856"/>
              <a:gd name="adj2" fmla="val 160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Note that without caching, this computes a </a:t>
            </a:r>
            <a:r>
              <a:rPr lang="en-US" i="1" dirty="0">
                <a:latin typeface="Lato" panose="020F0502020204030203" pitchFamily="34" charset="77"/>
              </a:rPr>
              <a:t>tree</a:t>
            </a:r>
            <a:r>
              <a:rPr lang="en-US" dirty="0">
                <a:latin typeface="Lato" panose="020F0502020204030203" pitchFamily="34" charset="77"/>
              </a:rPr>
              <a:t>, not AODAG. (Possible duplicates.)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80D68238-17B0-2342-8A0D-3D72CBEA6091}"/>
              </a:ext>
            </a:extLst>
          </p:cNvPr>
          <p:cNvSpPr/>
          <p:nvPr/>
        </p:nvSpPr>
        <p:spPr>
          <a:xfrm>
            <a:off x="8440770" y="4317549"/>
            <a:ext cx="2995448" cy="853387"/>
          </a:xfrm>
          <a:prstGeom prst="wedgeRectCallout">
            <a:avLst>
              <a:gd name="adj1" fmla="val -56856"/>
              <a:gd name="adj2" fmla="val 160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Returns first action only. Assumes replanning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E2014-8C6D-C7B9-6D00-C701099E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708C0-BB8F-88C7-E016-AD31EDF2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17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A2991-0079-334F-B240-8C33F34C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37" y="954151"/>
            <a:ext cx="1151540" cy="1151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3B7A16-1183-7440-9929-42160AAFB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516" y="954151"/>
            <a:ext cx="8007218" cy="43184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3FAE33-5CD6-D14A-99B9-954BE51006C4}"/>
              </a:ext>
            </a:extLst>
          </p:cNvPr>
          <p:cNvSpPr/>
          <p:nvPr/>
        </p:nvSpPr>
        <p:spPr>
          <a:xfrm>
            <a:off x="6085490" y="1522366"/>
            <a:ext cx="357350" cy="3116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7E555-73CF-73D6-7750-9D61252B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3FD51-EC40-9B15-A081-660078E9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91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9C24C6AF-9E50-7749-A252-D17506A0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39" y="954151"/>
            <a:ext cx="2302576" cy="2829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3557F-234D-0F4C-BE9D-468FD2713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516" y="954151"/>
            <a:ext cx="8007218" cy="4318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2365B7-D5B2-834F-A527-AE599613493F}"/>
              </a:ext>
            </a:extLst>
          </p:cNvPr>
          <p:cNvSpPr/>
          <p:nvPr/>
        </p:nvSpPr>
        <p:spPr>
          <a:xfrm>
            <a:off x="5917325" y="2213093"/>
            <a:ext cx="357350" cy="3116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6DBA3F-6EFA-B46C-6911-FF2A489E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5CDEB-EBF0-A485-7EF8-7153733C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4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ool ball&#10;&#10;Description automatically generated">
            <a:extLst>
              <a:ext uri="{FF2B5EF4-FFF2-40B4-BE49-F238E27FC236}">
                <a16:creationId xmlns:a16="http://schemas.microsoft.com/office/drawing/2014/main" id="{30256F85-45F8-DE4E-B125-A56D2AB3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80" y="1135117"/>
            <a:ext cx="2983992" cy="3410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10F801-39FA-F44F-B489-6A6DF92A7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516" y="954151"/>
            <a:ext cx="8007218" cy="4318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5F23D6-8080-DA48-9217-429DE19FDB6A}"/>
              </a:ext>
            </a:extLst>
          </p:cNvPr>
          <p:cNvSpPr/>
          <p:nvPr/>
        </p:nvSpPr>
        <p:spPr>
          <a:xfrm>
            <a:off x="5423339" y="3113362"/>
            <a:ext cx="357350" cy="3116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053B17-8C24-4280-9936-498843B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FE188-0A19-1DF1-11DB-3EDBB28B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99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0F801-39FA-F44F-B489-6A6DF92A7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16" y="954151"/>
            <a:ext cx="8007218" cy="4318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5F23D6-8080-DA48-9217-429DE19FDB6A}"/>
              </a:ext>
            </a:extLst>
          </p:cNvPr>
          <p:cNvSpPr/>
          <p:nvPr/>
        </p:nvSpPr>
        <p:spPr>
          <a:xfrm>
            <a:off x="5612525" y="4532259"/>
            <a:ext cx="357350" cy="3116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pool ball, night sky&#10;&#10;Description automatically generated">
            <a:extLst>
              <a:ext uri="{FF2B5EF4-FFF2-40B4-BE49-F238E27FC236}">
                <a16:creationId xmlns:a16="http://schemas.microsoft.com/office/drawing/2014/main" id="{B95BB999-A0F3-B748-B808-C384493B1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72" y="1163693"/>
            <a:ext cx="3329549" cy="38993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F90FD-AE48-3C94-1577-3885856B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5D8A5-C24F-6D4B-4E27-3526AEAF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1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0F801-39FA-F44F-B489-6A6DF92A7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16" y="954151"/>
            <a:ext cx="8007218" cy="4318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5F23D6-8080-DA48-9217-429DE19FDB6A}"/>
              </a:ext>
            </a:extLst>
          </p:cNvPr>
          <p:cNvSpPr/>
          <p:nvPr/>
        </p:nvSpPr>
        <p:spPr>
          <a:xfrm>
            <a:off x="5444359" y="3113362"/>
            <a:ext cx="357350" cy="3116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ilhouette, night sky&#10;&#10;Description automatically generated">
            <a:extLst>
              <a:ext uri="{FF2B5EF4-FFF2-40B4-BE49-F238E27FC236}">
                <a16:creationId xmlns:a16="http://schemas.microsoft.com/office/drawing/2014/main" id="{472F2AF1-C86D-F04B-9DE8-04FDF60B5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09" y="1773291"/>
            <a:ext cx="3556221" cy="299182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75D8FC-2D9D-8002-5537-0529EF0A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2DDA6-F8A6-0C56-4E7F-E9CED77D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72-4E10-6848-9D7C-E374455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Offline (In the Factory)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11A93-F5B4-264D-BBD9-A6952991F6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40300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known wild MDP, then we can run value iteration </a:t>
                </a:r>
                <a:r>
                  <a:rPr lang="en-US" b="1" dirty="0"/>
                  <a:t>offline</a:t>
                </a:r>
                <a:r>
                  <a:rPr lang="en-US" dirty="0"/>
                  <a:t> (in the factory) and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11A93-F5B4-264D-BBD9-A6952991F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403001" cy="4351338"/>
              </a:xfrm>
              <a:blipFill>
                <a:blip r:embed="rId2"/>
                <a:stretch>
                  <a:fillRect l="-1511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9124272-A72B-0144-8DF5-C46CF4214C97}"/>
              </a:ext>
            </a:extLst>
          </p:cNvPr>
          <p:cNvGrpSpPr/>
          <p:nvPr/>
        </p:nvGrpSpPr>
        <p:grpSpPr>
          <a:xfrm>
            <a:off x="1671144" y="3093794"/>
            <a:ext cx="8297279" cy="3282865"/>
            <a:chOff x="1671144" y="2422227"/>
            <a:chExt cx="8297279" cy="3282865"/>
          </a:xfrm>
        </p:grpSpPr>
        <p:pic>
          <p:nvPicPr>
            <p:cNvPr id="11" name="Picture 4" descr="237,109 Factory Illustrations &amp;amp; Clip Art - iStock">
              <a:extLst>
                <a:ext uri="{FF2B5EF4-FFF2-40B4-BE49-F238E27FC236}">
                  <a16:creationId xmlns:a16="http://schemas.microsoft.com/office/drawing/2014/main" id="{0723E33A-14F4-1344-A690-A49AD94F8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2" t="36787" r="25985" b="22462"/>
            <a:stretch/>
          </p:blipFill>
          <p:spPr bwMode="auto">
            <a:xfrm>
              <a:off x="1671144" y="2422227"/>
              <a:ext cx="2852503" cy="250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B1BFC-760A-3F4B-8297-CD1F39FA8BD3}"/>
                </a:ext>
              </a:extLst>
            </p:cNvPr>
            <p:cNvSpPr txBox="1"/>
            <p:nvPr/>
          </p:nvSpPr>
          <p:spPr>
            <a:xfrm>
              <a:off x="2243897" y="4926744"/>
              <a:ext cx="21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Factory</a:t>
              </a:r>
            </a:p>
          </p:txBody>
        </p:sp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D0D83A2-15BE-5B47-B3AD-14D28EE25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5999" y="2961767"/>
              <a:ext cx="1766621" cy="1766621"/>
            </a:xfrm>
            <a:prstGeom prst="rect">
              <a:avLst/>
            </a:prstGeom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F63866A-E17D-EA4F-8503-D9100CE2E10D}"/>
                </a:ext>
              </a:extLst>
            </p:cNvPr>
            <p:cNvSpPr/>
            <p:nvPr/>
          </p:nvSpPr>
          <p:spPr>
            <a:xfrm>
              <a:off x="5497014" y="5048464"/>
              <a:ext cx="1324589" cy="23083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2CAA3-BE35-D645-B5F1-FBBFA959150C}"/>
                </a:ext>
              </a:extLst>
            </p:cNvPr>
            <p:cNvSpPr txBox="1"/>
            <p:nvPr/>
          </p:nvSpPr>
          <p:spPr>
            <a:xfrm>
              <a:off x="5544884" y="5335760"/>
              <a:ext cx="18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panose="020F0502020204030203" pitchFamily="34" charset="77"/>
                </a:rPr>
                <a:t>Shipping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D85B95-0BC7-5A45-8B00-06489575881F}"/>
                </a:ext>
              </a:extLst>
            </p:cNvPr>
            <p:cNvSpPr txBox="1"/>
            <p:nvPr/>
          </p:nvSpPr>
          <p:spPr>
            <a:xfrm>
              <a:off x="8426821" y="4874095"/>
              <a:ext cx="1339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Wild</a:t>
              </a:r>
            </a:p>
          </p:txBody>
        </p:sp>
        <p:pic>
          <p:nvPicPr>
            <p:cNvPr id="17" name="Picture 8" descr="House Relocating | Sam Packers and Movers Tirunelveli, Tuticorin,  Kovilpatti, nagercoil">
              <a:extLst>
                <a:ext uri="{FF2B5EF4-FFF2-40B4-BE49-F238E27FC236}">
                  <a16:creationId xmlns:a16="http://schemas.microsoft.com/office/drawing/2014/main" id="{66B36CC0-3D6B-424F-A6C9-D74D70FB4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972" y="2700644"/>
              <a:ext cx="2173451" cy="21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79F27887-B4DF-3049-9CB1-C02184E6F772}"/>
              </a:ext>
            </a:extLst>
          </p:cNvPr>
          <p:cNvSpPr/>
          <p:nvPr/>
        </p:nvSpPr>
        <p:spPr>
          <a:xfrm>
            <a:off x="332538" y="3093794"/>
            <a:ext cx="3044857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Run value iteration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18">
                <a:extLst>
                  <a:ext uri="{FF2B5EF4-FFF2-40B4-BE49-F238E27FC236}">
                    <a16:creationId xmlns:a16="http://schemas.microsoft.com/office/drawing/2014/main" id="{CD01699A-44C2-E346-BB12-8541A75DFD03}"/>
                  </a:ext>
                </a:extLst>
              </p:cNvPr>
              <p:cNvSpPr/>
              <p:nvPr/>
            </p:nvSpPr>
            <p:spPr>
              <a:xfrm>
                <a:off x="4748146" y="3093794"/>
                <a:ext cx="1221730" cy="641407"/>
              </a:xfrm>
              <a:prstGeom prst="wedgeRectCallout">
                <a:avLst>
                  <a:gd name="adj1" fmla="val -6680"/>
                  <a:gd name="adj2" fmla="val 6413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19" name="Rectangular Callout 18">
                <a:extLst>
                  <a:ext uri="{FF2B5EF4-FFF2-40B4-BE49-F238E27FC236}">
                    <a16:creationId xmlns:a16="http://schemas.microsoft.com/office/drawing/2014/main" id="{CD01699A-44C2-E346-BB12-8541A75DF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146" y="3093794"/>
                <a:ext cx="1221730" cy="641407"/>
              </a:xfrm>
              <a:prstGeom prst="wedgeRectCallout">
                <a:avLst>
                  <a:gd name="adj1" fmla="val -6680"/>
                  <a:gd name="adj2" fmla="val 6413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5B6207FF-ADC4-FA45-84F9-0AE0AC0325AC}"/>
                  </a:ext>
                </a:extLst>
              </p:cNvPr>
              <p:cNvSpPr/>
              <p:nvPr/>
            </p:nvSpPr>
            <p:spPr>
              <a:xfrm>
                <a:off x="9241201" y="3051507"/>
                <a:ext cx="1626775" cy="641407"/>
              </a:xfrm>
              <a:prstGeom prst="wedgeRectCallout">
                <a:avLst>
                  <a:gd name="adj1" fmla="val -37046"/>
                  <a:gd name="adj2" fmla="val 6250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Execute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5B6207FF-ADC4-FA45-84F9-0AE0AC032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201" y="3051507"/>
                <a:ext cx="1626775" cy="641407"/>
              </a:xfrm>
              <a:prstGeom prst="wedgeRectCallout">
                <a:avLst>
                  <a:gd name="adj1" fmla="val -37046"/>
                  <a:gd name="adj2" fmla="val 62500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FF2EB-B511-09BB-6D22-FB0D8E3F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85502-0AE0-5BA6-DB35-7B08CDC8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78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0F801-39FA-F44F-B489-6A6DF92A7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16" y="954151"/>
            <a:ext cx="8007218" cy="43184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5F23D6-8080-DA48-9217-429DE19FDB6A}"/>
              </a:ext>
            </a:extLst>
          </p:cNvPr>
          <p:cNvSpPr/>
          <p:nvPr/>
        </p:nvSpPr>
        <p:spPr>
          <a:xfrm>
            <a:off x="5623035" y="4220571"/>
            <a:ext cx="357350" cy="3116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9C60C1-4684-A44D-95D8-2BD3F9004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6" y="1684652"/>
            <a:ext cx="3687286" cy="28476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D33DB-ACFD-0CF2-3EB3-8E06245A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E6526-F484-B2E7-B811-8294CF6B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24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1A81687-08B5-9B49-854D-2071D591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46" y="725215"/>
            <a:ext cx="7642277" cy="590318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DC8474-26C7-5E4D-38B9-05ED0B29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790B6-C010-7ACF-92EF-96B271F1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4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2891F9-9228-5040-B279-8A51B69D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7" y="374932"/>
            <a:ext cx="7907604" cy="61081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4476C-BF39-EE1F-1067-D7E2CAB0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2440E-82C3-53E4-CE14-A19067F6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7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20A7A86-0298-8C46-8DFC-33183C8F0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1" y="247136"/>
            <a:ext cx="7982543" cy="616602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8C79A9-694A-49B9-D71F-FDF14C80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DB225-C280-FA1A-35D5-34B585A5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7B23B92-3217-C349-85E3-69C5DD20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431763"/>
            <a:ext cx="7760459" cy="59944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CD216F-1DF3-5458-75E0-62B97B3C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C97DEB-296C-012E-7DC8-FB19273C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2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9878BF1-7F7B-E84C-84E3-4A4DD3ED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8" y="240976"/>
            <a:ext cx="8254445" cy="63760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8FA7D1-48CE-1CEA-631A-AC8D4B50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92735-2374-9E90-38D1-7A38B71B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15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1FEA22B-59AA-FB41-B1C3-EBD9A636C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0" y="357351"/>
            <a:ext cx="7953125" cy="61432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388989-A24D-2AA7-3D9A-9C7D19F9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9440B-32BA-CB97-EF66-4ADE978C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752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3E3B673-EEF6-A34A-9A87-AEAFBA23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21" y="157655"/>
            <a:ext cx="8470180" cy="65426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1C6453-DF76-F7C5-75C4-5C61B75D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DCE3E-B6A9-03C0-E07B-323B6BAE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557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D3C301B-F456-9140-8E35-44329E1D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982"/>
            <a:ext cx="12192000" cy="50920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E32830-3CE7-02E2-BB35-D8521284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73DAC-B305-E76D-40E1-23A2FD98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01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4EDF-86F9-0949-94FD-33275929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Finding Reachable States: Infinite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212E8-6A19-9B45-B739-A2907D98F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reachable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the infinite-horizon case if there exists </a:t>
                </a:r>
                <a:r>
                  <a:rPr lang="en-US" i="1" dirty="0"/>
                  <a:t>some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reachable 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to find these reachable states?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212E8-6A19-9B45-B739-A2907D98F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1FDFA-5A6B-F937-EE4B-13D307C4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64AC9-ED43-2626-C450-84DDCA3A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9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72-4E10-6848-9D7C-E374455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Offline (In the Factory)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11A93-F5B4-264D-BBD9-A6952991F6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40300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known wild MDP, then we can run value iteration </a:t>
                </a:r>
                <a:r>
                  <a:rPr lang="en-US" b="1" dirty="0"/>
                  <a:t>offline</a:t>
                </a:r>
                <a:r>
                  <a:rPr lang="en-US" dirty="0"/>
                  <a:t> (in the factory) and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11A93-F5B4-264D-BBD9-A6952991F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403001" cy="4351338"/>
              </a:xfrm>
              <a:blipFill>
                <a:blip r:embed="rId2"/>
                <a:stretch>
                  <a:fillRect l="-1511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9124272-A72B-0144-8DF5-C46CF4214C97}"/>
              </a:ext>
            </a:extLst>
          </p:cNvPr>
          <p:cNvGrpSpPr/>
          <p:nvPr/>
        </p:nvGrpSpPr>
        <p:grpSpPr>
          <a:xfrm>
            <a:off x="1671144" y="3093794"/>
            <a:ext cx="8297279" cy="3282865"/>
            <a:chOff x="1671144" y="2422227"/>
            <a:chExt cx="8297279" cy="3282865"/>
          </a:xfrm>
        </p:grpSpPr>
        <p:pic>
          <p:nvPicPr>
            <p:cNvPr id="11" name="Picture 4" descr="237,109 Factory Illustrations &amp;amp; Clip Art - iStock">
              <a:extLst>
                <a:ext uri="{FF2B5EF4-FFF2-40B4-BE49-F238E27FC236}">
                  <a16:creationId xmlns:a16="http://schemas.microsoft.com/office/drawing/2014/main" id="{0723E33A-14F4-1344-A690-A49AD94F8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2" t="36787" r="25985" b="22462"/>
            <a:stretch/>
          </p:blipFill>
          <p:spPr bwMode="auto">
            <a:xfrm>
              <a:off x="1671144" y="2422227"/>
              <a:ext cx="2852503" cy="250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B1BFC-760A-3F4B-8297-CD1F39FA8BD3}"/>
                </a:ext>
              </a:extLst>
            </p:cNvPr>
            <p:cNvSpPr txBox="1"/>
            <p:nvPr/>
          </p:nvSpPr>
          <p:spPr>
            <a:xfrm>
              <a:off x="2243897" y="4926744"/>
              <a:ext cx="21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Factory</a:t>
              </a:r>
            </a:p>
          </p:txBody>
        </p:sp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D0D83A2-15BE-5B47-B3AD-14D28EE25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5999" y="2961767"/>
              <a:ext cx="1766621" cy="1766621"/>
            </a:xfrm>
            <a:prstGeom prst="rect">
              <a:avLst/>
            </a:prstGeom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F63866A-E17D-EA4F-8503-D9100CE2E10D}"/>
                </a:ext>
              </a:extLst>
            </p:cNvPr>
            <p:cNvSpPr/>
            <p:nvPr/>
          </p:nvSpPr>
          <p:spPr>
            <a:xfrm>
              <a:off x="5497014" y="5048464"/>
              <a:ext cx="1324589" cy="23083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2CAA3-BE35-D645-B5F1-FBBFA959150C}"/>
                </a:ext>
              </a:extLst>
            </p:cNvPr>
            <p:cNvSpPr txBox="1"/>
            <p:nvPr/>
          </p:nvSpPr>
          <p:spPr>
            <a:xfrm>
              <a:off x="5544884" y="5335760"/>
              <a:ext cx="18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panose="020F0502020204030203" pitchFamily="34" charset="77"/>
                </a:rPr>
                <a:t>Shipping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D85B95-0BC7-5A45-8B00-06489575881F}"/>
                </a:ext>
              </a:extLst>
            </p:cNvPr>
            <p:cNvSpPr txBox="1"/>
            <p:nvPr/>
          </p:nvSpPr>
          <p:spPr>
            <a:xfrm>
              <a:off x="8426821" y="4874095"/>
              <a:ext cx="1339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Wild</a:t>
              </a:r>
            </a:p>
          </p:txBody>
        </p:sp>
        <p:pic>
          <p:nvPicPr>
            <p:cNvPr id="17" name="Picture 8" descr="House Relocating | Sam Packers and Movers Tirunelveli, Tuticorin,  Kovilpatti, nagercoil">
              <a:extLst>
                <a:ext uri="{FF2B5EF4-FFF2-40B4-BE49-F238E27FC236}">
                  <a16:creationId xmlns:a16="http://schemas.microsoft.com/office/drawing/2014/main" id="{66B36CC0-3D6B-424F-A6C9-D74D70FB4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972" y="2700644"/>
              <a:ext cx="2173451" cy="21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79F27887-B4DF-3049-9CB1-C02184E6F772}"/>
              </a:ext>
            </a:extLst>
          </p:cNvPr>
          <p:cNvSpPr/>
          <p:nvPr/>
        </p:nvSpPr>
        <p:spPr>
          <a:xfrm>
            <a:off x="332538" y="3093794"/>
            <a:ext cx="3044857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Run value iteration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ular Callout 18">
                <a:extLst>
                  <a:ext uri="{FF2B5EF4-FFF2-40B4-BE49-F238E27FC236}">
                    <a16:creationId xmlns:a16="http://schemas.microsoft.com/office/drawing/2014/main" id="{CD01699A-44C2-E346-BB12-8541A75DFD03}"/>
                  </a:ext>
                </a:extLst>
              </p:cNvPr>
              <p:cNvSpPr/>
              <p:nvPr/>
            </p:nvSpPr>
            <p:spPr>
              <a:xfrm>
                <a:off x="4748146" y="3093794"/>
                <a:ext cx="1221730" cy="641407"/>
              </a:xfrm>
              <a:prstGeom prst="wedgeRectCallout">
                <a:avLst>
                  <a:gd name="adj1" fmla="val -6680"/>
                  <a:gd name="adj2" fmla="val 64139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19" name="Rectangular Callout 18">
                <a:extLst>
                  <a:ext uri="{FF2B5EF4-FFF2-40B4-BE49-F238E27FC236}">
                    <a16:creationId xmlns:a16="http://schemas.microsoft.com/office/drawing/2014/main" id="{CD01699A-44C2-E346-BB12-8541A75DF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146" y="3093794"/>
                <a:ext cx="1221730" cy="641407"/>
              </a:xfrm>
              <a:prstGeom prst="wedgeRectCallout">
                <a:avLst>
                  <a:gd name="adj1" fmla="val -6680"/>
                  <a:gd name="adj2" fmla="val 6413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5B6207FF-ADC4-FA45-84F9-0AE0AC0325AC}"/>
                  </a:ext>
                </a:extLst>
              </p:cNvPr>
              <p:cNvSpPr/>
              <p:nvPr/>
            </p:nvSpPr>
            <p:spPr>
              <a:xfrm>
                <a:off x="9241201" y="3051507"/>
                <a:ext cx="1626775" cy="641407"/>
              </a:xfrm>
              <a:prstGeom prst="wedgeRectCallout">
                <a:avLst>
                  <a:gd name="adj1" fmla="val -37046"/>
                  <a:gd name="adj2" fmla="val 62500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Execute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20" name="Rectangular Callout 19">
                <a:extLst>
                  <a:ext uri="{FF2B5EF4-FFF2-40B4-BE49-F238E27FC236}">
                    <a16:creationId xmlns:a16="http://schemas.microsoft.com/office/drawing/2014/main" id="{5B6207FF-ADC4-FA45-84F9-0AE0AC032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201" y="3051507"/>
                <a:ext cx="1626775" cy="641407"/>
              </a:xfrm>
              <a:prstGeom prst="wedgeRectCallout">
                <a:avLst>
                  <a:gd name="adj1" fmla="val -37046"/>
                  <a:gd name="adj2" fmla="val 62500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D2F43C04-29EE-6344-AD46-DB9A44571005}"/>
              </a:ext>
            </a:extLst>
          </p:cNvPr>
          <p:cNvSpPr/>
          <p:nvPr/>
        </p:nvSpPr>
        <p:spPr>
          <a:xfrm>
            <a:off x="9376255" y="1768242"/>
            <a:ext cx="2483207" cy="748609"/>
          </a:xfrm>
          <a:prstGeom prst="wedgeRectCallout">
            <a:avLst>
              <a:gd name="adj1" fmla="val -20915"/>
              <a:gd name="adj2" fmla="val 5949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When might this be a good or bad idea?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E9751-82AF-43CF-549F-63D5B9D0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3AB5D-22C2-6A4A-9D91-D387795F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57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4EDF-86F9-0949-94FD-33275929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Finding Reachable States: Infinite Depth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212E8-6A19-9B45-B739-A2907D98F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reachable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the infinite-horizon case if there exists </a:t>
                </a:r>
                <a:r>
                  <a:rPr lang="en-US" i="1" dirty="0"/>
                  <a:t>some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reachable 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to find these reachable states?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Build out AODAG, but only create nodes for </a:t>
                </a:r>
                <a:r>
                  <a:rPr lang="en-US" i="1" dirty="0"/>
                  <a:t>new</a:t>
                </a:r>
                <a:r>
                  <a:rPr lang="en-US" dirty="0"/>
                  <a:t> 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C212E8-6A19-9B45-B739-A2907D98F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EA2EA-BFF3-2ED3-4BCB-91719076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ECD42-6A16-A741-165C-E4B234CC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52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8914-3C75-1D4D-B4B2-79369D49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Reachable States: Infinite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5342-854E-254C-A64C-2368EEAE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create an </a:t>
            </a:r>
            <a:r>
              <a:rPr lang="en-US" i="1" dirty="0"/>
              <a:t>abstract MDP</a:t>
            </a:r>
            <a:r>
              <a:rPr lang="en-US" dirty="0"/>
              <a:t> with only the reachable states.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Then, plan in the abstract MDP.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C2389-83AA-604F-8AEC-72D04367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43" y="2393308"/>
            <a:ext cx="8559114" cy="9367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0F2B-2746-2886-CCE7-AC3318BC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DD216-5071-E0B3-3CA5-1FD8A825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0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8914-3C75-1D4D-B4B2-79369D49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Reachable States: Infinite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5342-854E-254C-A64C-2368EEAE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create an </a:t>
            </a:r>
            <a:r>
              <a:rPr lang="en-US" i="1" dirty="0"/>
              <a:t>abstract MDP</a:t>
            </a:r>
            <a:r>
              <a:rPr lang="en-US" dirty="0"/>
              <a:t> with only the reachable states.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Then, plan in the abstract MDP.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C2389-83AA-604F-8AEC-72D04367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443" y="2393308"/>
            <a:ext cx="8559114" cy="936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18C5313B-A770-3A44-AB4F-0EFAB27C9B9D}"/>
                  </a:ext>
                </a:extLst>
              </p:cNvPr>
              <p:cNvSpPr/>
              <p:nvPr/>
            </p:nvSpPr>
            <p:spPr>
              <a:xfrm>
                <a:off x="8152175" y="3629668"/>
                <a:ext cx="3103132" cy="743251"/>
              </a:xfrm>
              <a:prstGeom prst="wedgeRectCallout">
                <a:avLst>
                  <a:gd name="adj1" fmla="val -18244"/>
                  <a:gd name="adj2" fmla="val -67334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Technically, domains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also change.</a:t>
                </a:r>
              </a:p>
            </p:txBody>
          </p:sp>
        </mc:Choice>
        <mc:Fallback xmlns="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18C5313B-A770-3A44-AB4F-0EFAB27C9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175" y="3629668"/>
                <a:ext cx="3103132" cy="743251"/>
              </a:xfrm>
              <a:prstGeom prst="wedgeRectCallout">
                <a:avLst>
                  <a:gd name="adj1" fmla="val -18244"/>
                  <a:gd name="adj2" fmla="val -67334"/>
                </a:avLst>
              </a:prstGeom>
              <a:blipFill>
                <a:blip r:embed="rId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D48CDA68-BFA4-1647-B553-E5FE7731F36D}"/>
              </a:ext>
            </a:extLst>
          </p:cNvPr>
          <p:cNvSpPr/>
          <p:nvPr/>
        </p:nvSpPr>
        <p:spPr>
          <a:xfrm>
            <a:off x="7732520" y="5180997"/>
            <a:ext cx="3366403" cy="995965"/>
          </a:xfrm>
          <a:prstGeom prst="wedgeRectCallout">
            <a:avLst>
              <a:gd name="adj1" fmla="val -42284"/>
              <a:gd name="adj2" fmla="val -662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This is a simple MDP abstraction. Others exist; active research area.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6770A-734E-6DB2-590B-A07B5C8D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128195-D6D5-4E2D-11CB-104C120D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92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052A-1966-E748-AC51-B9498C4B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Reachability Not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EEDB2-9689-6C44-A2D8-274FAF16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the number of reachable states is just too large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45963-B33E-D26C-34F0-485342FE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D5B8F-5647-103A-627E-C63753C2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89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052A-1966-E748-AC51-B9498C4B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Reachability Not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EEDB2-9689-6C44-A2D8-274FAF16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the number of reachable states is just too large</a:t>
            </a:r>
          </a:p>
          <a:p>
            <a:r>
              <a:rPr lang="en-US" dirty="0"/>
              <a:t>Receding horizon control may also fail</a:t>
            </a:r>
          </a:p>
          <a:p>
            <a:pPr lvl="1"/>
            <a:r>
              <a:rPr lang="en-US" dirty="0"/>
              <a:t>If all rewards within short horizons are trivial</a:t>
            </a:r>
          </a:p>
          <a:p>
            <a:pPr lvl="1"/>
            <a:r>
              <a:rPr lang="en-US" dirty="0"/>
              <a:t>Or if the rewards seen within short horizons are misleading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2BCA4-1A13-3F74-25D9-039990F4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16CEA-ADA2-495D-B6EF-FEE7F01F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37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052A-1966-E748-AC51-B9498C4B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Reachability Not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EEDB2-9689-6C44-A2D8-274FAF16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the number of reachable states is just too large</a:t>
            </a:r>
          </a:p>
          <a:p>
            <a:r>
              <a:rPr lang="en-US" dirty="0"/>
              <a:t>Receding horizon control may also fail</a:t>
            </a:r>
          </a:p>
          <a:p>
            <a:pPr lvl="1"/>
            <a:r>
              <a:rPr lang="en-US" dirty="0"/>
              <a:t>If all rewards within short horizons are trivial</a:t>
            </a:r>
          </a:p>
          <a:p>
            <a:pPr lvl="1"/>
            <a:r>
              <a:rPr lang="en-US" dirty="0"/>
              <a:t>Or if the rewards seen within short horizons are misleading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i="1" dirty="0"/>
              <a:t>Heuristics</a:t>
            </a:r>
            <a:r>
              <a:rPr lang="en-US" dirty="0"/>
              <a:t> to the rescue!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7320B-3F25-FE0B-F331-44C03092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B6297-7531-C517-3035-2A9C9218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63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D8C4-D4C2-314D-88C4-FFB5429B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for MDPs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MDPs, a </a:t>
                </a:r>
                <a:r>
                  <a:rPr lang="en-US" b="1" dirty="0"/>
                  <a:t>heuristic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is an approximate value function:</a:t>
                </a:r>
              </a:p>
              <a:p>
                <a:pPr marL="0" indent="0">
                  <a:buNone/>
                </a:pPr>
                <a:br>
                  <a:rPr lang="en-US" sz="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E4809-E39D-3A58-3495-44C6CA3C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35273-B022-C428-B499-320C63F8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635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D8C4-D4C2-314D-88C4-FFB5429B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for MDPs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MDPs, a </a:t>
                </a:r>
                <a:r>
                  <a:rPr lang="en-US" b="1" dirty="0"/>
                  <a:t>heuristic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is an approximate value function:</a:t>
                </a:r>
              </a:p>
              <a:p>
                <a:pPr marL="0" indent="0">
                  <a:buNone/>
                </a:pPr>
                <a:br>
                  <a:rPr lang="en-US" sz="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400" dirty="0"/>
              </a:p>
              <a:p>
                <a:r>
                  <a:rPr lang="en-US" dirty="0"/>
                  <a:t>A heuristic is </a:t>
                </a:r>
                <a:r>
                  <a:rPr lang="en-US" b="1" dirty="0"/>
                  <a:t>admissible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also weaken this to “for all </a:t>
                </a:r>
                <a:r>
                  <a:rPr lang="en-US" i="1" dirty="0"/>
                  <a:t>reachable</a:t>
                </a:r>
                <a:r>
                  <a:rPr lang="en-US" dirty="0"/>
                  <a:t> states”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960DB-3BDF-2DA1-8B73-316B000B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2BD59-4A06-9228-BFCF-D02D9C4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75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D8C4-D4C2-314D-88C4-FFB5429B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+ Heuristic Leaf Evals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Idea: do receding horizon control, with </a:t>
                </a:r>
                <a:r>
                  <a:rPr lang="en-US" dirty="0" err="1"/>
                  <a:t>expectimax</a:t>
                </a:r>
                <a:r>
                  <a:rPr lang="en-US" dirty="0"/>
                  <a:t> search. </a:t>
                </a:r>
              </a:p>
              <a:p>
                <a:pPr marL="0" indent="0">
                  <a:buNone/>
                </a:pPr>
                <a:r>
                  <a:rPr lang="en-US" dirty="0"/>
                  <a:t>But! When we get to a leaf node,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to evaluate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42583-21F5-5B8F-E24F-308A4223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F6624-2783-9DBB-DC79-F292F519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59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D8C4-D4C2-314D-88C4-FFB5429B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+ Heuristic Leaf Evals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Idea: do receding horizon control, with </a:t>
                </a:r>
                <a:r>
                  <a:rPr lang="en-US" dirty="0" err="1"/>
                  <a:t>expectimax</a:t>
                </a:r>
                <a:r>
                  <a:rPr lang="en-US" dirty="0"/>
                  <a:t> search. </a:t>
                </a:r>
              </a:p>
              <a:p>
                <a:pPr marL="0" indent="0">
                  <a:buNone/>
                </a:pPr>
                <a:r>
                  <a:rPr lang="en-US" dirty="0"/>
                  <a:t>But! When we get to a leaf node,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to evaluate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6E99140A-A9BA-8B40-B616-1124CE215628}"/>
                  </a:ext>
                </a:extLst>
              </p:cNvPr>
              <p:cNvSpPr/>
              <p:nvPr/>
            </p:nvSpPr>
            <p:spPr>
              <a:xfrm>
                <a:off x="1783899" y="3278625"/>
                <a:ext cx="3366403" cy="995965"/>
              </a:xfrm>
              <a:prstGeom prst="wedgeRectCallout">
                <a:avLst>
                  <a:gd name="adj1" fmla="val -27298"/>
                  <a:gd name="adj2" fmla="val -62058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>
                    <a:latin typeface="Lato" panose="020F0502020204030203" pitchFamily="34" charset="77"/>
                  </a:rPr>
                  <a:t> were perfect, we could just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4" name="Rectangular Callout 3">
                <a:extLst>
                  <a:ext uri="{FF2B5EF4-FFF2-40B4-BE49-F238E27FC236}">
                    <a16:creationId xmlns:a16="http://schemas.microsoft.com/office/drawing/2014/main" id="{6E99140A-A9BA-8B40-B616-1124CE215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899" y="3278625"/>
                <a:ext cx="3366403" cy="995965"/>
              </a:xfrm>
              <a:prstGeom prst="wedgeRectCallout">
                <a:avLst>
                  <a:gd name="adj1" fmla="val -27298"/>
                  <a:gd name="adj2" fmla="val -62058"/>
                </a:avLst>
              </a:prstGeom>
              <a:blipFill>
                <a:blip r:embed="rId3"/>
                <a:stretch>
                  <a:fillRect r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5C6AA-CB8A-8ADD-45E0-8A743700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CA2D-F0E4-CA90-7EFC-FFECCD09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72-4E10-6848-9D7C-E374455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Online (In the Wild)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1A93-F5B4-264D-BBD9-A6952991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30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Alternatively, we could ship the robot with the MDP, and have it plan </a:t>
            </a:r>
            <a:r>
              <a:rPr lang="en-US" b="1" dirty="0"/>
              <a:t>online </a:t>
            </a:r>
            <a:r>
              <a:rPr lang="en-US" dirty="0"/>
              <a:t>(in the house).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3994E-8B99-5C6F-3F70-5337C2A9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F2718-A39A-A594-3E55-60866D3F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66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9211BC3-AC77-0E45-B188-D7AB06F1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982"/>
            <a:ext cx="12192000" cy="5092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8A799E-8D3F-7943-88DC-6552204448CC}"/>
                  </a:ext>
                </a:extLst>
              </p:cNvPr>
              <p:cNvSpPr txBox="1"/>
              <p:nvPr/>
            </p:nvSpPr>
            <p:spPr>
              <a:xfrm>
                <a:off x="-126124" y="5507421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8A799E-8D3F-7943-88DC-655220444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124" y="5507421"/>
                <a:ext cx="695319" cy="282000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9E26-70C9-3D45-AA30-CB848ECD194F}"/>
                  </a:ext>
                </a:extLst>
              </p:cNvPr>
              <p:cNvSpPr txBox="1"/>
              <p:nvPr/>
            </p:nvSpPr>
            <p:spPr>
              <a:xfrm>
                <a:off x="1150883" y="5507421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DB9E26-70C9-3D45-AA30-CB848ECD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83" y="5507421"/>
                <a:ext cx="695319" cy="282000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BE250-890B-2449-9962-2EDAB2880AE0}"/>
                  </a:ext>
                </a:extLst>
              </p:cNvPr>
              <p:cNvSpPr txBox="1"/>
              <p:nvPr/>
            </p:nvSpPr>
            <p:spPr>
              <a:xfrm>
                <a:off x="2488324" y="5507421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BE250-890B-2449-9962-2EDAB2880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24" y="5507421"/>
                <a:ext cx="695319" cy="282000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2D162-3127-6249-B409-90CD479C3FDB}"/>
                  </a:ext>
                </a:extLst>
              </p:cNvPr>
              <p:cNvSpPr txBox="1"/>
              <p:nvPr/>
            </p:nvSpPr>
            <p:spPr>
              <a:xfrm>
                <a:off x="7350672" y="5527422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2D162-3127-6249-B409-90CD479C3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672" y="5527422"/>
                <a:ext cx="695319" cy="282000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8D1FEC-5B8C-844F-9C19-72DB9477E65D}"/>
                  </a:ext>
                </a:extLst>
              </p:cNvPr>
              <p:cNvSpPr txBox="1"/>
              <p:nvPr/>
            </p:nvSpPr>
            <p:spPr>
              <a:xfrm>
                <a:off x="10497851" y="5523072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8D1FEC-5B8C-844F-9C19-72DB9477E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851" y="5523072"/>
                <a:ext cx="695319" cy="282000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08C64-CD9F-0A4F-AA10-E1DB390CE026}"/>
                  </a:ext>
                </a:extLst>
              </p:cNvPr>
              <p:cNvSpPr txBox="1"/>
              <p:nvPr/>
            </p:nvSpPr>
            <p:spPr>
              <a:xfrm>
                <a:off x="11648585" y="5517931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908C64-CD9F-0A4F-AA10-E1DB390CE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585" y="5517931"/>
                <a:ext cx="695319" cy="282000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AF17C-FC1C-F44C-B39F-907321ADDC20}"/>
                  </a:ext>
                </a:extLst>
              </p:cNvPr>
              <p:cNvSpPr txBox="1"/>
              <p:nvPr/>
            </p:nvSpPr>
            <p:spPr>
              <a:xfrm>
                <a:off x="3782089" y="5512562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AF17C-FC1C-F44C-B39F-907321ADD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89" y="5512562"/>
                <a:ext cx="695319" cy="282000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2FF917-BBCE-1D47-86D3-1FC6FFC2F731}"/>
                  </a:ext>
                </a:extLst>
              </p:cNvPr>
              <p:cNvSpPr txBox="1"/>
              <p:nvPr/>
            </p:nvSpPr>
            <p:spPr>
              <a:xfrm>
                <a:off x="5046205" y="5502052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2FF917-BBCE-1D47-86D3-1FC6FFC2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205" y="5502052"/>
                <a:ext cx="695319" cy="282000"/>
              </a:xfrm>
              <a:prstGeom prst="rect">
                <a:avLst/>
              </a:prstGeom>
              <a:blipFill>
                <a:blip r:embed="rId1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D643D0-3A59-E449-8064-F6681D8EC694}"/>
                  </a:ext>
                </a:extLst>
              </p:cNvPr>
              <p:cNvSpPr txBox="1"/>
              <p:nvPr/>
            </p:nvSpPr>
            <p:spPr>
              <a:xfrm>
                <a:off x="6204376" y="5512562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D643D0-3A59-E449-8064-F6681D8EC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376" y="5512562"/>
                <a:ext cx="695319" cy="282000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A58CA9-4E6A-504C-B0B7-3DFA8ECAA216}"/>
                  </a:ext>
                </a:extLst>
              </p:cNvPr>
              <p:cNvSpPr txBox="1"/>
              <p:nvPr/>
            </p:nvSpPr>
            <p:spPr>
              <a:xfrm>
                <a:off x="9339680" y="5508973"/>
                <a:ext cx="695319" cy="28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A58CA9-4E6A-504C-B0B7-3DFA8ECAA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680" y="5508973"/>
                <a:ext cx="695319" cy="282000"/>
              </a:xfrm>
              <a:prstGeom prst="rect">
                <a:avLst/>
              </a:prstGeom>
              <a:blipFill>
                <a:blip r:embed="rId12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A792A2-CA38-4F4B-B642-14A8F92A6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69E7A2-82C1-84E2-4304-98318140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16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D8C4-D4C2-314D-88C4-FFB5429B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+ Heuristic Leaf Evals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Idea: do receding horizon control, with </a:t>
                </a:r>
                <a:r>
                  <a:rPr lang="en-US" dirty="0" err="1"/>
                  <a:t>expectimax</a:t>
                </a:r>
                <a:r>
                  <a:rPr lang="en-US" dirty="0"/>
                  <a:t> search. </a:t>
                </a:r>
              </a:p>
              <a:p>
                <a:pPr marL="0" indent="0">
                  <a:buNone/>
                </a:pPr>
                <a:r>
                  <a:rPr lang="en-US" dirty="0"/>
                  <a:t>But! When we get to a leaf node,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to evaluate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B2371392-247A-B64E-B8A2-D79AF5EDE8D1}"/>
                  </a:ext>
                </a:extLst>
              </p:cNvPr>
              <p:cNvSpPr/>
              <p:nvPr/>
            </p:nvSpPr>
            <p:spPr>
              <a:xfrm>
                <a:off x="6096000" y="3278625"/>
                <a:ext cx="3835763" cy="995965"/>
              </a:xfrm>
              <a:prstGeom prst="wedgeRectCallout">
                <a:avLst>
                  <a:gd name="adj1" fmla="val -58254"/>
                  <a:gd name="adj2" fmla="val -22821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What are benefits / disadvantages to using a larger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B2371392-247A-B64E-B8A2-D79AF5EDE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78625"/>
                <a:ext cx="3835763" cy="995965"/>
              </a:xfrm>
              <a:prstGeom prst="wedgeRectCallout">
                <a:avLst>
                  <a:gd name="adj1" fmla="val -58254"/>
                  <a:gd name="adj2" fmla="val -22821"/>
                </a:avLst>
              </a:prstGeom>
              <a:blipFill>
                <a:blip r:embed="rId3"/>
                <a:stretch>
                  <a:fillRect r="-24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6980A-01A3-8C65-F5AD-8FA70560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2DED3-5EFC-54FB-EFE2-7E244CAA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318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D8C4-D4C2-314D-88C4-FFB5429B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+ Heuristic Leaf Evals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Idea: do receding horizon control, with </a:t>
                </a:r>
                <a:r>
                  <a:rPr lang="en-US" dirty="0" err="1"/>
                  <a:t>expectimax</a:t>
                </a:r>
                <a:r>
                  <a:rPr lang="en-US" dirty="0"/>
                  <a:t> search. </a:t>
                </a:r>
              </a:p>
              <a:p>
                <a:pPr marL="0" indent="0">
                  <a:buNone/>
                </a:pPr>
                <a:r>
                  <a:rPr lang="en-US" dirty="0"/>
                  <a:t>But! When we get to a leaf node, 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to evaluate 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Limitation</a:t>
                </a:r>
                <a:r>
                  <a:rPr lang="en-US" dirty="0"/>
                  <a:t>: we’re exhaustively exploring the tree to depth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Wouldn’t it be better to “focus” our computation?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36F300-D1FF-344B-976C-E6D5E16DE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518C3-91BC-E746-95E4-61D2C354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8E306-DA61-1327-8BC8-8808F24C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10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093B-2A40-2E4F-ADB9-552A711B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Real-Time Dynamic Programming (RTDP)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E8992-37B6-5F40-96AC-00DC5F37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 #1: Build only some parts of the AODAG, not all of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which parts?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B4518-F86D-F8AC-1815-114D78EB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FAC08-ED23-0509-1346-64442AAB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664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093B-2A40-2E4F-ADB9-552A711B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Real-Time Dynamic Programming (RTDP)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E8992-37B6-5F40-96AC-00DC5F37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 #1: Build only some parts of the AODAG, not all of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which parts?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 #2:  Use running estimate of the value function, </a:t>
            </a:r>
            <a:r>
              <a:rPr lang="en-US" i="1" dirty="0"/>
              <a:t>initialized with the heuristic</a:t>
            </a:r>
            <a:r>
              <a:rPr lang="en-US" dirty="0"/>
              <a:t>, to choose parts to expand.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 the parts of the AODAG that seem “most promising.”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919D3-6EA1-3C79-0D62-347570F3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03FCD-2493-8B50-012E-F87C4F9F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88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2384-0D00-AA42-AB87-0DE20C60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Real-Time Dynamic Programming (RTDP)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B3D2-79B1-1548-98A9-20C8A3B1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Real-Time Dynamic Programming (RTDP)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Use the heuristic to initialize a value function estimate.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85458-588B-4EF5-F2DE-E0C33600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5DF97-7350-896B-00C0-86AA6F28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55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2384-0D00-AA42-AB87-0DE20C60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Real-Time Dynamic Programming (RTDP)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B3D2-79B1-1548-98A9-20C8A3B1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Real-Time Dynamic Programming (RTDP)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Use the heuristic to initialize a value function estimate.</a:t>
            </a:r>
          </a:p>
          <a:p>
            <a:pPr marL="514350" indent="-514350">
              <a:buAutoNum type="arabicPeriod"/>
            </a:pPr>
            <a:r>
              <a:rPr lang="en-US" dirty="0"/>
              <a:t>Sample a trajectory from the initial state. Select actions </a:t>
            </a:r>
            <a:r>
              <a:rPr lang="en-US" i="1" dirty="0"/>
              <a:t>greedily</a:t>
            </a:r>
            <a:r>
              <a:rPr lang="en-US" dirty="0"/>
              <a:t> with respect to value function estimate.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9E8ED-7C20-BAA9-8B31-EC03500C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3228C-FB24-18FD-DF6A-6785A163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307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2384-0D00-AA42-AB87-0DE20C60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Real-Time Dynamic Programming (RTDP)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B3D2-79B1-1548-98A9-20C8A3B1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Real-Time Dynamic Programming (RTDP)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Use the heuristic to initialize a value function estimate.</a:t>
            </a:r>
          </a:p>
          <a:p>
            <a:pPr marL="514350" indent="-514350">
              <a:buAutoNum type="arabicPeriod"/>
            </a:pPr>
            <a:r>
              <a:rPr lang="en-US" dirty="0"/>
              <a:t>Sample a trajectory from the initial state. Select actions </a:t>
            </a:r>
            <a:r>
              <a:rPr lang="en-US" i="1" dirty="0"/>
              <a:t>greedily</a:t>
            </a:r>
            <a:r>
              <a:rPr lang="en-US" dirty="0"/>
              <a:t> with respect to value function estimate.</a:t>
            </a:r>
          </a:p>
          <a:p>
            <a:pPr marL="514350" indent="-514350">
              <a:buAutoNum type="arabicPeriod"/>
            </a:pPr>
            <a:r>
              <a:rPr lang="en-US" dirty="0"/>
              <a:t>Perform Bellman backups for all states in the trajectory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B6A7661E-E142-754D-B271-603C0B27F606}"/>
              </a:ext>
            </a:extLst>
          </p:cNvPr>
          <p:cNvSpPr/>
          <p:nvPr/>
        </p:nvSpPr>
        <p:spPr>
          <a:xfrm>
            <a:off x="8219089" y="4910629"/>
            <a:ext cx="2873332" cy="523220"/>
          </a:xfrm>
          <a:prstGeom prst="wedgeRectCallout">
            <a:avLst>
              <a:gd name="adj1" fmla="val -23348"/>
              <a:gd name="adj2" fmla="val -720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" panose="020F0502020204030203" pitchFamily="34" charset="77"/>
              </a:rPr>
              <a:t>Best to start from the end and work backwards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A46A6-4BBB-7052-5977-A1C6A864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DC24A-4E3B-B99D-1E8E-1057A20A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06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2384-0D00-AA42-AB87-0DE20C60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Real-Time Dynamic Programming (RTDP)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B3D2-79B1-1548-98A9-20C8A3B1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Real-Time Dynamic Programming (RTDP)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Use the heuristic to initialize a value function estimate.</a:t>
            </a:r>
          </a:p>
          <a:p>
            <a:pPr marL="514350" indent="-514350">
              <a:buAutoNum type="arabicPeriod"/>
            </a:pPr>
            <a:r>
              <a:rPr lang="en-US" dirty="0"/>
              <a:t>Sample a trajectory from the initial state. Select actions </a:t>
            </a:r>
            <a:r>
              <a:rPr lang="en-US" i="1" dirty="0"/>
              <a:t>greedily</a:t>
            </a:r>
            <a:r>
              <a:rPr lang="en-US" dirty="0"/>
              <a:t> with respect to value function estimate.</a:t>
            </a:r>
          </a:p>
          <a:p>
            <a:pPr marL="514350" indent="-514350">
              <a:buAutoNum type="arabicPeriod"/>
            </a:pPr>
            <a:r>
              <a:rPr lang="en-US" dirty="0"/>
              <a:t>Perform Bellman backups for all states in the trajectory</a:t>
            </a:r>
          </a:p>
          <a:p>
            <a:pPr marL="514350" indent="-514350">
              <a:buAutoNum type="arabicPeriod"/>
            </a:pPr>
            <a:r>
              <a:rPr lang="en-US" dirty="0"/>
              <a:t>Repeat from (2)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99124-7AA5-5B4E-AD1F-1009CF2D1CA2}"/>
              </a:ext>
            </a:extLst>
          </p:cNvPr>
          <p:cNvSpPr txBox="1"/>
          <p:nvPr/>
        </p:nvSpPr>
        <p:spPr>
          <a:xfrm>
            <a:off x="1018190" y="5915353"/>
            <a:ext cx="1015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ato" panose="020F0502020204030203" pitchFamily="34" charset="77"/>
              </a:rPr>
              <a:t>There are different possible formulations of RTDP. This one is based on “Labeled RTDP: Improving the Convergence of Real-Time Dynamic Programming.”  Bonet &amp; </a:t>
            </a:r>
            <a:r>
              <a:rPr lang="en-US" sz="1400" dirty="0" err="1">
                <a:latin typeface="Lato" panose="020F0502020204030203" pitchFamily="34" charset="77"/>
              </a:rPr>
              <a:t>Geffner</a:t>
            </a:r>
            <a:r>
              <a:rPr lang="en-US" sz="1400" dirty="0">
                <a:latin typeface="Lato" panose="020F0502020204030203" pitchFamily="34" charset="77"/>
              </a:rPr>
              <a:t> (2003).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F3D47-EF09-7BF3-9394-BF85A48C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745D8-B856-12B5-5876-741072DB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74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F50E0-41D1-5C49-8A10-C5702E2E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0" y="0"/>
            <a:ext cx="1173756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985C70-338B-BBA3-2403-EE569F0A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97F87-F3E2-88C7-FF7D-AB2DBF99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72-4E10-6848-9D7C-E374455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Online (In the Wild)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1A93-F5B4-264D-BBD9-A6952991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30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Alternatively, we could ship the robot with the MDP, and have it plan </a:t>
            </a:r>
            <a:r>
              <a:rPr lang="en-US" b="1" dirty="0"/>
              <a:t>online </a:t>
            </a:r>
            <a:r>
              <a:rPr lang="en-US" dirty="0"/>
              <a:t>(in the house).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124272-A72B-0144-8DF5-C46CF4214C97}"/>
              </a:ext>
            </a:extLst>
          </p:cNvPr>
          <p:cNvGrpSpPr/>
          <p:nvPr/>
        </p:nvGrpSpPr>
        <p:grpSpPr>
          <a:xfrm>
            <a:off x="1671144" y="3093794"/>
            <a:ext cx="8297279" cy="3282865"/>
            <a:chOff x="1671144" y="2422227"/>
            <a:chExt cx="8297279" cy="3282865"/>
          </a:xfrm>
        </p:grpSpPr>
        <p:pic>
          <p:nvPicPr>
            <p:cNvPr id="11" name="Picture 4" descr="237,109 Factory Illustrations &amp;amp; Clip Art - iStock">
              <a:extLst>
                <a:ext uri="{FF2B5EF4-FFF2-40B4-BE49-F238E27FC236}">
                  <a16:creationId xmlns:a16="http://schemas.microsoft.com/office/drawing/2014/main" id="{0723E33A-14F4-1344-A690-A49AD94F8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2" t="36787" r="25985" b="22462"/>
            <a:stretch/>
          </p:blipFill>
          <p:spPr bwMode="auto">
            <a:xfrm>
              <a:off x="1671144" y="2422227"/>
              <a:ext cx="2852503" cy="250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B1BFC-760A-3F4B-8297-CD1F39FA8BD3}"/>
                </a:ext>
              </a:extLst>
            </p:cNvPr>
            <p:cNvSpPr txBox="1"/>
            <p:nvPr/>
          </p:nvSpPr>
          <p:spPr>
            <a:xfrm>
              <a:off x="2243897" y="4926744"/>
              <a:ext cx="21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Factory</a:t>
              </a:r>
            </a:p>
          </p:txBody>
        </p:sp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D0D83A2-15BE-5B47-B3AD-14D28EE25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99" y="2961767"/>
              <a:ext cx="1766621" cy="1766621"/>
            </a:xfrm>
            <a:prstGeom prst="rect">
              <a:avLst/>
            </a:prstGeom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F63866A-E17D-EA4F-8503-D9100CE2E10D}"/>
                </a:ext>
              </a:extLst>
            </p:cNvPr>
            <p:cNvSpPr/>
            <p:nvPr/>
          </p:nvSpPr>
          <p:spPr>
            <a:xfrm>
              <a:off x="5497014" y="5048464"/>
              <a:ext cx="1324589" cy="23083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2CAA3-BE35-D645-B5F1-FBBFA959150C}"/>
                </a:ext>
              </a:extLst>
            </p:cNvPr>
            <p:cNvSpPr txBox="1"/>
            <p:nvPr/>
          </p:nvSpPr>
          <p:spPr>
            <a:xfrm>
              <a:off x="5544884" y="5335760"/>
              <a:ext cx="18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panose="020F0502020204030203" pitchFamily="34" charset="77"/>
                </a:rPr>
                <a:t>Shipping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D85B95-0BC7-5A45-8B00-06489575881F}"/>
                </a:ext>
              </a:extLst>
            </p:cNvPr>
            <p:cNvSpPr txBox="1"/>
            <p:nvPr/>
          </p:nvSpPr>
          <p:spPr>
            <a:xfrm>
              <a:off x="8426821" y="4874095"/>
              <a:ext cx="1339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Wild</a:t>
              </a:r>
            </a:p>
          </p:txBody>
        </p:sp>
        <p:pic>
          <p:nvPicPr>
            <p:cNvPr id="17" name="Picture 8" descr="House Relocating | Sam Packers and Movers Tirunelveli, Tuticorin,  Kovilpatti, nagercoil">
              <a:extLst>
                <a:ext uri="{FF2B5EF4-FFF2-40B4-BE49-F238E27FC236}">
                  <a16:creationId xmlns:a16="http://schemas.microsoft.com/office/drawing/2014/main" id="{66B36CC0-3D6B-424F-A6C9-D74D70FB4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972" y="2700644"/>
              <a:ext cx="2173451" cy="21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79F27887-B4DF-3049-9CB1-C02184E6F772}"/>
              </a:ext>
            </a:extLst>
          </p:cNvPr>
          <p:cNvSpPr/>
          <p:nvPr/>
        </p:nvSpPr>
        <p:spPr>
          <a:xfrm>
            <a:off x="332538" y="3093794"/>
            <a:ext cx="3044857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Don’t plan at all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CD01699A-44C2-E346-BB12-8541A75DFD03}"/>
              </a:ext>
            </a:extLst>
          </p:cNvPr>
          <p:cNvSpPr/>
          <p:nvPr/>
        </p:nvSpPr>
        <p:spPr>
          <a:xfrm>
            <a:off x="4748146" y="3093794"/>
            <a:ext cx="1221730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 know MDP!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5B6207FF-ADC4-FA45-84F9-0AE0AC0325AC}"/>
              </a:ext>
            </a:extLst>
          </p:cNvPr>
          <p:cNvSpPr/>
          <p:nvPr/>
        </p:nvSpPr>
        <p:spPr>
          <a:xfrm>
            <a:off x="9241201" y="3051507"/>
            <a:ext cx="1626775" cy="641407"/>
          </a:xfrm>
          <a:prstGeom prst="wedgeRectCallout">
            <a:avLst>
              <a:gd name="adj1" fmla="val -37046"/>
              <a:gd name="adj2" fmla="val 6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Plan in MDP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DAE05-22C0-272C-29A0-72ADED78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E8B5-0EAD-A2C2-3F09-FDB93F1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959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CF50E0-41D1-5C49-8A10-C5702E2E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20" y="0"/>
            <a:ext cx="11737560" cy="6858000"/>
          </a:xfrm>
          <a:prstGeom prst="rect">
            <a:avLst/>
          </a:prstGeom>
        </p:spPr>
      </p:pic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6DCECA41-55B1-E544-94FE-6F3DBC3E1E07}"/>
              </a:ext>
            </a:extLst>
          </p:cNvPr>
          <p:cNvSpPr/>
          <p:nvPr/>
        </p:nvSpPr>
        <p:spPr>
          <a:xfrm>
            <a:off x="8536927" y="4073032"/>
            <a:ext cx="3427853" cy="1150609"/>
          </a:xfrm>
          <a:prstGeom prst="wedgeRectCallout">
            <a:avLst>
              <a:gd name="adj1" fmla="val -57001"/>
              <a:gd name="adj2" fmla="val 204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" panose="020F0502020204030203" pitchFamily="34" charset="77"/>
              </a:rPr>
              <a:t>Note: we’re in an infinite-horizon setting here, with stationary value functions. Finite-horizon versions also possible.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B29B27-35B4-B5FA-C018-7CD363AF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263BD-E152-9F22-2771-658F010B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52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87D68-9006-F147-9689-57E475D9E915}"/>
                  </a:ext>
                </a:extLst>
              </p:cNvPr>
              <p:cNvSpPr txBox="1"/>
              <p:nvPr/>
            </p:nvSpPr>
            <p:spPr>
              <a:xfrm>
                <a:off x="453695" y="441435"/>
                <a:ext cx="1768433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Lato" panose="020F0502020204030203" pitchFamily="34" charset="77"/>
                  </a:rPr>
                  <a:t>Value function</a:t>
                </a:r>
                <a:br>
                  <a:rPr lang="en-US" b="1" dirty="0">
                    <a:latin typeface="Lato" panose="020F0502020204030203" pitchFamily="34" charset="77"/>
                  </a:rPr>
                </a:br>
                <a:r>
                  <a:rPr lang="en-US" b="1" dirty="0">
                    <a:latin typeface="Lato" panose="020F0502020204030203" pitchFamily="34" charset="77"/>
                  </a:rPr>
                  <a:t>approximation;</a:t>
                </a:r>
                <a:br>
                  <a:rPr lang="en-US" b="1" dirty="0">
                    <a:latin typeface="Lato" panose="020F0502020204030203" pitchFamily="34" charset="77"/>
                  </a:rPr>
                </a:br>
                <a:r>
                  <a:rPr lang="en-US" b="1" dirty="0">
                    <a:latin typeface="Lato" panose="020F0502020204030203" pitchFamily="34" charset="77"/>
                  </a:rPr>
                  <a:t>initialized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</m:oMath>
                </a14:m>
                <a:endParaRPr lang="en-US" b="1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87D68-9006-F147-9689-57E475D9E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5" y="441435"/>
                <a:ext cx="1768433" cy="930768"/>
              </a:xfrm>
              <a:prstGeom prst="rect">
                <a:avLst/>
              </a:prstGeom>
              <a:blipFill>
                <a:blip r:embed="rId2"/>
                <a:stretch>
                  <a:fillRect l="-2837" t="-2667" r="-141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63786F3-A92F-E34A-9D06-EE3EF270D7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98811"/>
                  </p:ext>
                </p:extLst>
              </p:nvPr>
            </p:nvGraphicFramePr>
            <p:xfrm>
              <a:off x="453695" y="1620998"/>
              <a:ext cx="1459188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27155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32033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-4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-6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63786F3-A92F-E34A-9D06-EE3EF270D7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098811"/>
                  </p:ext>
                </p:extLst>
              </p:nvPr>
            </p:nvGraphicFramePr>
            <p:xfrm>
              <a:off x="453695" y="1620998"/>
              <a:ext cx="1459188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27155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32033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3"/>
                          <a:stretch>
                            <a:fillRect t="-2439" r="-103448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3"/>
                          <a:stretch>
                            <a:fillRect l="-100000" t="-2439" r="-3448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-4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-6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6D37C8-BD17-605A-0613-30518616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14C6-1F28-518B-92B6-096CF11D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19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63786F3-A92F-E34A-9D06-EE3EF270D7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5264530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-4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-6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63786F3-A92F-E34A-9D06-EE3EF270D7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5264530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t="-2439" r="-207273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98214" t="-2439" r="-103571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198214" t="-2439" r="-3571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-4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-6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D436CC-AB05-7C48-9EFF-8B7CABA7C351}"/>
              </a:ext>
            </a:extLst>
          </p:cNvPr>
          <p:cNvSpPr txBox="1"/>
          <p:nvPr/>
        </p:nvSpPr>
        <p:spPr>
          <a:xfrm>
            <a:off x="1786759" y="704194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" panose="020F0502020204030203" pitchFamily="34" charset="77"/>
              </a:rPr>
              <a:t>Greedy</a:t>
            </a:r>
            <a:br>
              <a:rPr lang="en-US" b="1" dirty="0">
                <a:latin typeface="Lato" panose="020F0502020204030203" pitchFamily="34" charset="77"/>
              </a:rPr>
            </a:br>
            <a:r>
              <a:rPr lang="en-US" b="1" dirty="0">
                <a:latin typeface="Lato" panose="020F0502020204030203" pitchFamily="34" charset="77"/>
              </a:rPr>
              <a:t>policy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2011268B-3A36-2D4C-897D-69FE8B59DBCA}"/>
              </a:ext>
            </a:extLst>
          </p:cNvPr>
          <p:cNvSpPr/>
          <p:nvPr/>
        </p:nvSpPr>
        <p:spPr>
          <a:xfrm>
            <a:off x="2845062" y="3810274"/>
            <a:ext cx="1500453" cy="1150609"/>
          </a:xfrm>
          <a:prstGeom prst="wedgeRectCallout">
            <a:avLst>
              <a:gd name="adj1" fmla="val -57001"/>
              <a:gd name="adj2" fmla="val 204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Lato" panose="020F0502020204030203" pitchFamily="34" charset="77"/>
              </a:rPr>
              <a:t>Random tiebreaking for *F states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45ADFA-F3F3-2C56-EF5C-F58786B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A5B0F-4730-982B-8BFA-0F16EC9B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90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923912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-4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-6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923912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t="-2439" r="-207273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98214" t="-2439" r="-103571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198214" t="-2439" r="-3571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-4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-6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537F95-4719-6C47-94A1-5622D4A69051}"/>
              </a:ext>
            </a:extLst>
          </p:cNvPr>
          <p:cNvSpPr txBox="1"/>
          <p:nvPr/>
        </p:nvSpPr>
        <p:spPr>
          <a:xfrm>
            <a:off x="7446011" y="3009936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Trajectory Collection</a:t>
            </a:r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702CF4C-1F4E-E64C-BB1A-82AEC483F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153" y="0"/>
            <a:ext cx="439769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2455D7-DA85-78F8-3824-4FB359B0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9AC77-33DE-1C3F-CE12-2FC9131D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06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454516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-4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7454516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t="-2439" r="-207273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98214" t="-2439" r="-103571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198214" t="-2439" r="-3571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-4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537F95-4719-6C47-94A1-5622D4A69051}"/>
              </a:ext>
            </a:extLst>
          </p:cNvPr>
          <p:cNvSpPr txBox="1"/>
          <p:nvPr/>
        </p:nvSpPr>
        <p:spPr>
          <a:xfrm>
            <a:off x="4003590" y="1620998"/>
            <a:ext cx="675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Bellman Backup: 2F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8F5986-BD92-7449-94DB-740646F0A57C}"/>
              </a:ext>
            </a:extLst>
          </p:cNvPr>
          <p:cNvSpPr/>
          <p:nvPr/>
        </p:nvSpPr>
        <p:spPr>
          <a:xfrm>
            <a:off x="6747642" y="6106510"/>
            <a:ext cx="987972" cy="9722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BDE4070-0CA0-4247-9426-5BB5888F9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33" y="0"/>
            <a:ext cx="4397693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F6FBC-C2EB-F15C-DD4C-0667A78A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A66C-BE41-3057-4FE4-CE1C7249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43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655055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655055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t="-2439" r="-207273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98214" t="-2439" r="-103571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198214" t="-2439" r="-3571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537F95-4719-6C47-94A1-5622D4A69051}"/>
              </a:ext>
            </a:extLst>
          </p:cNvPr>
          <p:cNvSpPr txBox="1"/>
          <p:nvPr/>
        </p:nvSpPr>
        <p:spPr>
          <a:xfrm>
            <a:off x="4003590" y="1620998"/>
            <a:ext cx="675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Bellman Backup: 1F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F921A77-5C6C-A644-BABA-C7318123B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33" y="0"/>
            <a:ext cx="4397693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A51404-E51B-824C-AF5C-3A4BCCF19EB8}"/>
              </a:ext>
            </a:extLst>
          </p:cNvPr>
          <p:cNvSpPr/>
          <p:nvPr/>
        </p:nvSpPr>
        <p:spPr>
          <a:xfrm>
            <a:off x="7651533" y="3825766"/>
            <a:ext cx="987972" cy="9722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EA09E-D347-3863-E8C5-8ED86B45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79B32-C7D4-F4D5-E1F6-A1D85733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63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62642"/>
                  </p:ext>
                </p:extLst>
              </p:nvPr>
            </p:nvGraphicFramePr>
            <p:xfrm>
              <a:off x="453694" y="1620998"/>
              <a:ext cx="2159728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6398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62642"/>
                  </p:ext>
                </p:extLst>
              </p:nvPr>
            </p:nvGraphicFramePr>
            <p:xfrm>
              <a:off x="453694" y="1620998"/>
              <a:ext cx="2159728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6398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t="-2439" r="-188333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109091" t="-2439" r="-105455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205357" t="-2439" r="-3571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-1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537F95-4719-6C47-94A1-5622D4A69051}"/>
              </a:ext>
            </a:extLst>
          </p:cNvPr>
          <p:cNvSpPr txBox="1"/>
          <p:nvPr/>
        </p:nvSpPr>
        <p:spPr>
          <a:xfrm>
            <a:off x="4003590" y="1620998"/>
            <a:ext cx="675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Bellman Backup: 0F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9DE1D4B-B3D4-3A41-905E-FEBAA1BC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33" y="0"/>
            <a:ext cx="4397693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494628-CE0A-5646-8772-ABE09615B1A0}"/>
              </a:ext>
            </a:extLst>
          </p:cNvPr>
          <p:cNvSpPr/>
          <p:nvPr/>
        </p:nvSpPr>
        <p:spPr>
          <a:xfrm>
            <a:off x="9112469" y="1557938"/>
            <a:ext cx="987972" cy="9722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55B61-DC76-28D0-C351-039C3FAD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680EA-BC9F-25DB-FAD9-AFEF6AC5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060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273868"/>
                  </p:ext>
                </p:extLst>
              </p:nvPr>
            </p:nvGraphicFramePr>
            <p:xfrm>
              <a:off x="453694" y="1620998"/>
              <a:ext cx="2159728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6398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5273868"/>
                  </p:ext>
                </p:extLst>
              </p:nvPr>
            </p:nvGraphicFramePr>
            <p:xfrm>
              <a:off x="453694" y="1620998"/>
              <a:ext cx="2159728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56398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t="-2439" r="-188333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109091" t="-2439" r="-105455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205357" t="-2439" r="-3571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537F95-4719-6C47-94A1-5622D4A69051}"/>
              </a:ext>
            </a:extLst>
          </p:cNvPr>
          <p:cNvSpPr txBox="1"/>
          <p:nvPr/>
        </p:nvSpPr>
        <p:spPr>
          <a:xfrm>
            <a:off x="4003590" y="1620998"/>
            <a:ext cx="675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Bellman Backup: 0T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74B7F56-D106-0342-9F05-B8238651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33" y="0"/>
            <a:ext cx="4397693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224A1A3-BE4F-F841-91D1-17BA7546A7CE}"/>
              </a:ext>
            </a:extLst>
          </p:cNvPr>
          <p:cNvSpPr/>
          <p:nvPr/>
        </p:nvSpPr>
        <p:spPr>
          <a:xfrm>
            <a:off x="10562897" y="-161708"/>
            <a:ext cx="987972" cy="97220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D5866F-4F4F-420B-E177-2D2C6502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908B7-5964-AAE6-2C6A-07188855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600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021412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*</a:t>
                          </a:r>
                          <a:endParaRPr lang="en-US" sz="2500" b="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0021412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t="-2439" r="-207273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98214" t="-2439" r="-103571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198214" t="-2439" r="-3571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*</a:t>
                          </a:r>
                          <a:endParaRPr lang="en-US" sz="2500" b="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1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537F95-4719-6C47-94A1-5622D4A69051}"/>
              </a:ext>
            </a:extLst>
          </p:cNvPr>
          <p:cNvSpPr txBox="1"/>
          <p:nvPr/>
        </p:nvSpPr>
        <p:spPr>
          <a:xfrm>
            <a:off x="4003590" y="1620998"/>
            <a:ext cx="675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Greedy Policy Updates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46B515-456B-A1C5-FC00-DF762F0D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4F1F5-3FA8-6DCD-CF93-308A15C0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225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9144670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5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en-US" sz="2500" dirty="0"/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*</a:t>
                          </a:r>
                          <a:endParaRPr lang="en-US" sz="2500" b="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2D269D90-8B89-B64B-9A41-C5AA1E7B8C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9144670"/>
                  </p:ext>
                </p:extLst>
              </p:nvPr>
            </p:nvGraphicFramePr>
            <p:xfrm>
              <a:off x="453694" y="1620998"/>
              <a:ext cx="2100319" cy="36160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96989">
                      <a:extLst>
                        <a:ext uri="{9D8B030D-6E8A-4147-A177-3AD203B41FA5}">
                          <a16:colId xmlns:a16="http://schemas.microsoft.com/office/drawing/2014/main" val="1264438891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619241719"/>
                        </a:ext>
                      </a:extLst>
                    </a:gridCol>
                    <a:gridCol w="701665">
                      <a:extLst>
                        <a:ext uri="{9D8B030D-6E8A-4147-A177-3AD203B41FA5}">
                          <a16:colId xmlns:a16="http://schemas.microsoft.com/office/drawing/2014/main" val="1427175271"/>
                        </a:ext>
                      </a:extLst>
                    </a:gridCol>
                  </a:tblGrid>
                  <a:tr h="516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t="-2439" r="-207273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98214" t="-2439" r="-103571" b="-6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7374" marR="127374" marT="63687" marB="63687">
                        <a:blipFill>
                          <a:blip r:embed="rId2"/>
                          <a:stretch>
                            <a:fillRect l="-198214" t="-2439" r="-3571" b="-619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214240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/>
                            <a:t>*</a:t>
                          </a:r>
                          <a:endParaRPr lang="en-US" sz="2500" b="0" dirty="0"/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44457065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-2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408221318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2T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-3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087452701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0F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b="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1574860480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1F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W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274523986"/>
                      </a:ext>
                    </a:extLst>
                  </a:tr>
                  <a:tr h="5165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2F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*</a:t>
                          </a:r>
                        </a:p>
                      </a:txBody>
                      <a:tcPr marL="127374" marR="127374" marT="63687" marB="63687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E</a:t>
                          </a:r>
                        </a:p>
                      </a:txBody>
                      <a:tcPr marL="127374" marR="127374" marT="63687" marB="63687"/>
                    </a:tc>
                    <a:extLst>
                      <a:ext uri="{0D108BD9-81ED-4DB2-BD59-A6C34878D82A}">
                        <a16:rowId xmlns:a16="http://schemas.microsoft.com/office/drawing/2014/main" val="3204837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BF7C2EE-470E-1C4E-AC38-5813AAD27683}"/>
              </a:ext>
            </a:extLst>
          </p:cNvPr>
          <p:cNvSpPr txBox="1"/>
          <p:nvPr/>
        </p:nvSpPr>
        <p:spPr>
          <a:xfrm>
            <a:off x="7446011" y="3009936"/>
            <a:ext cx="359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77"/>
              </a:rPr>
              <a:t>Trajectory Collection</a:t>
            </a: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A9EF985-2EE4-2F4F-B6CF-BDFC7776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223" y="0"/>
            <a:ext cx="2662159" cy="6858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92E4579-EACF-F94F-87CD-342DC4D8D6A8}"/>
              </a:ext>
            </a:extLst>
          </p:cNvPr>
          <p:cNvSpPr/>
          <p:nvPr/>
        </p:nvSpPr>
        <p:spPr>
          <a:xfrm>
            <a:off x="8927402" y="4851507"/>
            <a:ext cx="1500453" cy="1150609"/>
          </a:xfrm>
          <a:prstGeom prst="wedgeRectCallout">
            <a:avLst>
              <a:gd name="adj1" fmla="val -57001"/>
              <a:gd name="adj2" fmla="val 2040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Lato" panose="020F0502020204030203" pitchFamily="34" charset="77"/>
              </a:rPr>
              <a:t>Etc.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FE32C3-DB7E-56E6-3CAB-05DABC2D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BD39C-359C-8410-655F-14F80C1D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0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72-4E10-6848-9D7C-E374455F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Online (In the Wild)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1A93-F5B4-264D-BBD9-A6952991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300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Alternatively, we could ship the robot with the MDP, and have it plan </a:t>
            </a:r>
            <a:r>
              <a:rPr lang="en-US" b="1" dirty="0"/>
              <a:t>online </a:t>
            </a:r>
            <a:r>
              <a:rPr lang="en-US" dirty="0"/>
              <a:t>(in the house).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124272-A72B-0144-8DF5-C46CF4214C97}"/>
              </a:ext>
            </a:extLst>
          </p:cNvPr>
          <p:cNvGrpSpPr/>
          <p:nvPr/>
        </p:nvGrpSpPr>
        <p:grpSpPr>
          <a:xfrm>
            <a:off x="1671144" y="3093794"/>
            <a:ext cx="8297279" cy="3282865"/>
            <a:chOff x="1671144" y="2422227"/>
            <a:chExt cx="8297279" cy="3282865"/>
          </a:xfrm>
        </p:grpSpPr>
        <p:pic>
          <p:nvPicPr>
            <p:cNvPr id="11" name="Picture 4" descr="237,109 Factory Illustrations &amp;amp; Clip Art - iStock">
              <a:extLst>
                <a:ext uri="{FF2B5EF4-FFF2-40B4-BE49-F238E27FC236}">
                  <a16:creationId xmlns:a16="http://schemas.microsoft.com/office/drawing/2014/main" id="{0723E33A-14F4-1344-A690-A49AD94F85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2" t="36787" r="25985" b="22462"/>
            <a:stretch/>
          </p:blipFill>
          <p:spPr bwMode="auto">
            <a:xfrm>
              <a:off x="1671144" y="2422227"/>
              <a:ext cx="2852503" cy="250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B1BFC-760A-3F4B-8297-CD1F39FA8BD3}"/>
                </a:ext>
              </a:extLst>
            </p:cNvPr>
            <p:cNvSpPr txBox="1"/>
            <p:nvPr/>
          </p:nvSpPr>
          <p:spPr>
            <a:xfrm>
              <a:off x="2243897" y="4926744"/>
              <a:ext cx="21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Factory</a:t>
              </a:r>
            </a:p>
          </p:txBody>
        </p:sp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D0D83A2-15BE-5B47-B3AD-14D28EE25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99" y="2961767"/>
              <a:ext cx="1766621" cy="1766621"/>
            </a:xfrm>
            <a:prstGeom prst="rect">
              <a:avLst/>
            </a:prstGeom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F63866A-E17D-EA4F-8503-D9100CE2E10D}"/>
                </a:ext>
              </a:extLst>
            </p:cNvPr>
            <p:cNvSpPr/>
            <p:nvPr/>
          </p:nvSpPr>
          <p:spPr>
            <a:xfrm>
              <a:off x="5497014" y="5048464"/>
              <a:ext cx="1324589" cy="23083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2CAA3-BE35-D645-B5F1-FBBFA959150C}"/>
                </a:ext>
              </a:extLst>
            </p:cNvPr>
            <p:cNvSpPr txBox="1"/>
            <p:nvPr/>
          </p:nvSpPr>
          <p:spPr>
            <a:xfrm>
              <a:off x="5544884" y="5335760"/>
              <a:ext cx="1867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ato" panose="020F0502020204030203" pitchFamily="34" charset="77"/>
                </a:rPr>
                <a:t>Shipping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D85B95-0BC7-5A45-8B00-06489575881F}"/>
                </a:ext>
              </a:extLst>
            </p:cNvPr>
            <p:cNvSpPr txBox="1"/>
            <p:nvPr/>
          </p:nvSpPr>
          <p:spPr>
            <a:xfrm>
              <a:off x="8426821" y="4874095"/>
              <a:ext cx="13391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Lato" panose="020F0502020204030203" pitchFamily="34" charset="77"/>
                </a:rPr>
                <a:t>Wild</a:t>
              </a:r>
            </a:p>
          </p:txBody>
        </p:sp>
        <p:pic>
          <p:nvPicPr>
            <p:cNvPr id="17" name="Picture 8" descr="House Relocating | Sam Packers and Movers Tirunelveli, Tuticorin,  Kovilpatti, nagercoil">
              <a:extLst>
                <a:ext uri="{FF2B5EF4-FFF2-40B4-BE49-F238E27FC236}">
                  <a16:creationId xmlns:a16="http://schemas.microsoft.com/office/drawing/2014/main" id="{66B36CC0-3D6B-424F-A6C9-D74D70FB4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972" y="2700644"/>
              <a:ext cx="2173451" cy="2173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79F27887-B4DF-3049-9CB1-C02184E6F772}"/>
              </a:ext>
            </a:extLst>
          </p:cNvPr>
          <p:cNvSpPr/>
          <p:nvPr/>
        </p:nvSpPr>
        <p:spPr>
          <a:xfrm>
            <a:off x="332538" y="3093794"/>
            <a:ext cx="3044857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Don’t plan at all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CD01699A-44C2-E346-BB12-8541A75DFD03}"/>
              </a:ext>
            </a:extLst>
          </p:cNvPr>
          <p:cNvSpPr/>
          <p:nvPr/>
        </p:nvSpPr>
        <p:spPr>
          <a:xfrm>
            <a:off x="4748146" y="3093794"/>
            <a:ext cx="1221730" cy="641407"/>
          </a:xfrm>
          <a:prstGeom prst="wedgeRectCallout">
            <a:avLst>
              <a:gd name="adj1" fmla="val -6680"/>
              <a:gd name="adj2" fmla="val 641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I know MDP!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5B6207FF-ADC4-FA45-84F9-0AE0AC0325AC}"/>
              </a:ext>
            </a:extLst>
          </p:cNvPr>
          <p:cNvSpPr/>
          <p:nvPr/>
        </p:nvSpPr>
        <p:spPr>
          <a:xfrm>
            <a:off x="9241201" y="3051507"/>
            <a:ext cx="1626775" cy="641407"/>
          </a:xfrm>
          <a:prstGeom prst="wedgeRectCallout">
            <a:avLst>
              <a:gd name="adj1" fmla="val -37046"/>
              <a:gd name="adj2" fmla="val 6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Plan in MDP</a:t>
            </a: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6E3CD6BE-964A-3B4E-9B93-6C32BEF0BABC}"/>
              </a:ext>
            </a:extLst>
          </p:cNvPr>
          <p:cNvSpPr/>
          <p:nvPr/>
        </p:nvSpPr>
        <p:spPr>
          <a:xfrm>
            <a:off x="10173638" y="4170463"/>
            <a:ext cx="1785317" cy="1766540"/>
          </a:xfrm>
          <a:prstGeom prst="wedgeRectCallout">
            <a:avLst>
              <a:gd name="adj1" fmla="val -37046"/>
              <a:gd name="adj2" fmla="val 6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ato" panose="020F0502020204030203" pitchFamily="34" charset="77"/>
              </a:rPr>
              <a:t>Key idea</a:t>
            </a:r>
            <a:r>
              <a:rPr lang="en-US" dirty="0">
                <a:latin typeface="Lato" panose="020F0502020204030203" pitchFamily="34" charset="77"/>
              </a:rPr>
              <a:t>: upon arrival in the wild, robot knows its current state.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978DF-7A3F-098B-F9F7-2AA1E03A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C6DDA-3AB3-E26C-60E6-D0CF93B1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78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F7EB-6F3C-9A45-B40A-749601306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RTDP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F46B9-C3AE-964D-8828-AC8B9B852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heuristic is admissible, RTDP will converge to optimal policy (</a:t>
            </a:r>
            <a:r>
              <a:rPr lang="en-US" dirty="0" err="1"/>
              <a:t>Barto</a:t>
            </a:r>
            <a:r>
              <a:rPr lang="en-US" dirty="0"/>
              <a:t>, Bradtke, &amp; Singh 1995; </a:t>
            </a:r>
            <a:r>
              <a:rPr lang="en-US" dirty="0" err="1"/>
              <a:t>Bertsekas</a:t>
            </a:r>
            <a:r>
              <a:rPr lang="en-US" dirty="0"/>
              <a:t> 1995)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However, it may converge quite slowly, especially because it will repeatedly visit “solved” states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Labelled RTDP (LRTDP) is an extension that avoids revisiting “solved” states (Bonet &amp; </a:t>
            </a:r>
            <a:r>
              <a:rPr lang="en-US" dirty="0" err="1"/>
              <a:t>Geffner</a:t>
            </a:r>
            <a:r>
              <a:rPr lang="en-US" dirty="0"/>
              <a:t> 2003)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24E2C-E727-B659-5948-EF98BDE5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06267-D748-9E5A-C6DE-0180B6C4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256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1CD4-ED2C-4947-884F-B72C7378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Shortest Paths (SSPs)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8B475-7AB2-B14E-9E49-A687749843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Stochastic shortest path (SSP)</a:t>
                </a:r>
                <a:r>
                  <a:rPr lang="en-US" dirty="0"/>
                  <a:t>: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Rewards are nonpositive: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b="0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There are done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There is at least one proper policy [1]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8B475-7AB2-B14E-9E49-A68774984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F92CF279-3BD2-5C44-9A44-C73C845ECD04}"/>
              </a:ext>
            </a:extLst>
          </p:cNvPr>
          <p:cNvSpPr/>
          <p:nvPr/>
        </p:nvSpPr>
        <p:spPr>
          <a:xfrm>
            <a:off x="6387430" y="2858212"/>
            <a:ext cx="3366403" cy="421016"/>
          </a:xfrm>
          <a:prstGeom prst="wedgeRectCallout">
            <a:avLst>
              <a:gd name="adj1" fmla="val -55709"/>
              <a:gd name="adj2" fmla="val 3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Can be understood as </a:t>
            </a:r>
            <a:r>
              <a:rPr lang="en-US" i="1" dirty="0">
                <a:latin typeface="Lato" panose="020F0502020204030203" pitchFamily="34" charset="77"/>
              </a:rPr>
              <a:t>goals</a:t>
            </a:r>
            <a:endParaRPr lang="en-US" dirty="0">
              <a:latin typeface="Lato" panose="020F0502020204030203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9B9766B8-AB1A-D741-8493-8A4942088604}"/>
                  </a:ext>
                </a:extLst>
              </p:cNvPr>
              <p:cNvSpPr/>
              <p:nvPr/>
            </p:nvSpPr>
            <p:spPr>
              <a:xfrm>
                <a:off x="7948217" y="3410474"/>
                <a:ext cx="3634184" cy="421016"/>
              </a:xfrm>
              <a:prstGeom prst="wedgeRectCallout">
                <a:avLst>
                  <a:gd name="adj1" fmla="val -55709"/>
                  <a:gd name="adj2" fmla="val 35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Lato" panose="020F0502020204030203" pitchFamily="34" charset="77"/>
                  </a:rPr>
                  <a:t>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ecessary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because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>
                  <a:latin typeface="Lato" panose="020F0502020204030203" pitchFamily="34" charset="77"/>
                </a:endParaRPr>
              </a:p>
            </p:txBody>
          </p:sp>
        </mc:Choice>
        <mc:Fallback xmlns="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9B9766B8-AB1A-D741-8493-8A4942088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217" y="3410474"/>
                <a:ext cx="3634184" cy="421016"/>
              </a:xfrm>
              <a:prstGeom prst="wedgeRectCallout">
                <a:avLst>
                  <a:gd name="adj1" fmla="val -55709"/>
                  <a:gd name="adj2" fmla="val 353"/>
                </a:avLst>
              </a:prstGeom>
              <a:blipFill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0E45E3-2332-9568-5092-EBDD4425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2B2E47-E25A-6DED-A640-765AEF16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052CE-7142-A012-DF3F-FC7457021DF4}"/>
              </a:ext>
            </a:extLst>
          </p:cNvPr>
          <p:cNvSpPr txBox="1"/>
          <p:nvPr/>
        </p:nvSpPr>
        <p:spPr>
          <a:xfrm>
            <a:off x="1050690" y="6037161"/>
            <a:ext cx="607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[1] This is a technical condition that we will not define here.</a:t>
            </a:r>
          </a:p>
        </p:txBody>
      </p:sp>
    </p:spTree>
    <p:extLst>
      <p:ext uri="{BB962C8B-B14F-4D97-AF65-F5344CB8AC3E}">
        <p14:creationId xmlns:p14="http://schemas.microsoft.com/office/powerpoint/2010/main" val="38591262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1CD4-ED2C-4947-884F-B72C7378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Shortest Paths (SSPs)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8B475-7AB2-B14E-9E49-A687749843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Stochastic shortest path (SSP)</a:t>
                </a:r>
                <a:r>
                  <a:rPr lang="en-US" dirty="0"/>
                  <a:t>: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Rewards are nonpositive: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b="0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There are done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There is at least one proper policy [1]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8B475-7AB2-B14E-9E49-A68774984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C06826-FFF3-4540-9D4B-35A24CDD1363}"/>
              </a:ext>
            </a:extLst>
          </p:cNvPr>
          <p:cNvSpPr txBox="1"/>
          <p:nvPr/>
        </p:nvSpPr>
        <p:spPr>
          <a:xfrm>
            <a:off x="1050690" y="6037161"/>
            <a:ext cx="607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[1] This is a technical condition that we will not define here.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7D2405B5-6127-7A45-98D8-9B0CC244044B}"/>
              </a:ext>
            </a:extLst>
          </p:cNvPr>
          <p:cNvSpPr/>
          <p:nvPr/>
        </p:nvSpPr>
        <p:spPr>
          <a:xfrm>
            <a:off x="1587062" y="4381549"/>
            <a:ext cx="3662855" cy="1135587"/>
          </a:xfrm>
          <a:prstGeom prst="wedgeRectCallout">
            <a:avLst>
              <a:gd name="adj1" fmla="val -55709"/>
              <a:gd name="adj2" fmla="val 3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As name suggests, we want to find the shortest path from the current state to a done state.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A360F-66A5-AE98-E991-D6E7A4E3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A1D37-BDF4-7139-119E-CD43857F2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999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C834-3623-4E4F-A74A-97BC4772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FE82-F054-8740-81D5-BFE32722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given an SSP MDP, convert to deterministic problem.</a:t>
            </a:r>
          </a:p>
          <a:p>
            <a:pPr marL="0" indent="0">
              <a:buNone/>
            </a:pPr>
            <a:r>
              <a:rPr lang="en-US" dirty="0"/>
              <a:t>Then, use heuristic to plan in the deterministic problem.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79314-B710-D8F2-8DC6-083187C5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EDC3E-9761-6D3C-DCE5-BB34E430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93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C834-3623-4E4F-A74A-97BC4772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FE82-F054-8740-81D5-BFE32722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given an SSP MDP, convert to deterministic problem.</a:t>
            </a:r>
          </a:p>
          <a:p>
            <a:pPr marL="0" indent="0">
              <a:buNone/>
            </a:pPr>
            <a:r>
              <a:rPr lang="en-US" dirty="0"/>
              <a:t>Then, use heuristic to plan in the deterministic problem.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Caution! This strategy is approximate; we’re losing info.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E8BFA-2B41-8BC3-4C57-CA4EF66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DA641-B237-AA9F-C85B-48966F39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87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C834-3623-4E4F-A74A-97BC4772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FE82-F054-8740-81D5-BFE32722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given an SSP MDP, convert to deterministic problem.</a:t>
            </a:r>
          </a:p>
          <a:p>
            <a:pPr marL="0" indent="0">
              <a:buNone/>
            </a:pPr>
            <a:r>
              <a:rPr lang="en-US" dirty="0"/>
              <a:t>Then, use heuristic to plan in the deterministic problem.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Caution! This strategy is approximate; we’re losing info.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news: </a:t>
            </a:r>
            <a:r>
              <a:rPr lang="en-US" i="1" dirty="0"/>
              <a:t>we can use methods from for informed search, like A*, to plan in determinized problem.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F955C-03CA-94C5-0CDD-65EB93D0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3408-5F52-BFD2-743F-8762F9A3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95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46137C4-9139-F159-473C-DCB4A43714B1}"/>
              </a:ext>
            </a:extLst>
          </p:cNvPr>
          <p:cNvSpPr/>
          <p:nvPr/>
        </p:nvSpPr>
        <p:spPr>
          <a:xfrm>
            <a:off x="6303347" y="5212530"/>
            <a:ext cx="3166473" cy="421016"/>
          </a:xfrm>
          <a:prstGeom prst="wedgeRectCallout">
            <a:avLst>
              <a:gd name="adj1" fmla="val 14659"/>
              <a:gd name="adj2" fmla="val -1020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We’ll return to these soon</a:t>
            </a:r>
          </a:p>
        </p:txBody>
      </p:sp>
    </p:spTree>
    <p:extLst>
      <p:ext uri="{BB962C8B-B14F-4D97-AF65-F5344CB8AC3E}">
        <p14:creationId xmlns:p14="http://schemas.microsoft.com/office/powerpoint/2010/main" val="20732496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0607-B608-754D-B085-F3341B89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Most-Likely Outcome Determinization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03E5C-4E33-F844-AFE9-0EE2BA14F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03410"/>
                <a:ext cx="10515600" cy="35573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03E5C-4E33-F844-AFE9-0EE2BA14F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03410"/>
                <a:ext cx="10515600" cy="3557331"/>
              </a:xfrm>
              <a:blipFill>
                <a:blip r:embed="rId2"/>
                <a:stretch>
                  <a:fillRect l="-1206"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11E70DE-37FF-FB40-A626-067DE42E2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3647"/>
            <a:ext cx="10515601" cy="1054732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E2A82624-07B6-6949-ACC0-02F5B04823A2}"/>
              </a:ext>
            </a:extLst>
          </p:cNvPr>
          <p:cNvSpPr/>
          <p:nvPr/>
        </p:nvSpPr>
        <p:spPr>
          <a:xfrm>
            <a:off x="6303348" y="3299647"/>
            <a:ext cx="2819632" cy="421016"/>
          </a:xfrm>
          <a:prstGeom prst="wedgeRectCallout">
            <a:avLst>
              <a:gd name="adj1" fmla="val -55709"/>
              <a:gd name="adj2" fmla="val 203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“Most likely outcome”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482AB-0934-2FF5-A6DD-A74BEB14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554AB-99BC-8E31-8048-CD8DD0DA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89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0607-B608-754D-B085-F3341B89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Most-Likely Outcome Determinization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03E5C-4E33-F844-AFE9-0EE2BA14F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03410"/>
                <a:ext cx="10515600" cy="35573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argma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603E5C-4E33-F844-AFE9-0EE2BA14F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03410"/>
                <a:ext cx="10515600" cy="3557331"/>
              </a:xfrm>
              <a:blipFill>
                <a:blip r:embed="rId2"/>
                <a:stretch>
                  <a:fillRect l="-1206" t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11E70DE-37FF-FB40-A626-067DE42E2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3647"/>
            <a:ext cx="10515601" cy="1054732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E2A82624-07B6-6949-ACC0-02F5B04823A2}"/>
              </a:ext>
            </a:extLst>
          </p:cNvPr>
          <p:cNvSpPr/>
          <p:nvPr/>
        </p:nvSpPr>
        <p:spPr>
          <a:xfrm>
            <a:off x="6303348" y="3299647"/>
            <a:ext cx="2819632" cy="421016"/>
          </a:xfrm>
          <a:prstGeom prst="wedgeRectCallout">
            <a:avLst>
              <a:gd name="adj1" fmla="val -55709"/>
              <a:gd name="adj2" fmla="val 203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“Most likely outcome”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023D0C19-1629-D844-A773-64F560006C13}"/>
              </a:ext>
            </a:extLst>
          </p:cNvPr>
          <p:cNvSpPr/>
          <p:nvPr/>
        </p:nvSpPr>
        <p:spPr>
          <a:xfrm>
            <a:off x="3941379" y="5228731"/>
            <a:ext cx="4309241" cy="673265"/>
          </a:xfrm>
          <a:prstGeom prst="wedgeRectCallout">
            <a:avLst>
              <a:gd name="adj1" fmla="val -58254"/>
              <a:gd name="adj2" fmla="val -2282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When might this go badly?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833BA8-0590-3323-3A99-EF72FE52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62FEA2-0287-0807-B61B-AEBC6516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11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45E2BC5-4B5B-6F4B-8904-9CB33F0F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25" y="850855"/>
            <a:ext cx="7752149" cy="47891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1A409-0176-714E-B29F-ABE97CF77286}"/>
              </a:ext>
            </a:extLst>
          </p:cNvPr>
          <p:cNvSpPr txBox="1"/>
          <p:nvPr/>
        </p:nvSpPr>
        <p:spPr>
          <a:xfrm>
            <a:off x="716692" y="108739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Original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D69D79-B0CE-9F97-BF1F-4FF564C3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EF02E-A6FB-1DD0-8A22-5C787706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609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18529A6-3E54-6B4D-B46A-2B87F3A5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25" y="850855"/>
            <a:ext cx="5183020" cy="4789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B708ED-AF5D-F74A-8DD1-09C2981EA708}"/>
              </a:ext>
            </a:extLst>
          </p:cNvPr>
          <p:cNvSpPr txBox="1"/>
          <p:nvPr/>
        </p:nvSpPr>
        <p:spPr>
          <a:xfrm>
            <a:off x="716692" y="1087395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MLO determinized!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DA9F12-12B0-8417-FC64-C8886BAD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Tom Silver - Princeton University - Fall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7B20A-BB8B-AF4E-90F0-462DF203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0099-932A-9345-A983-616282D9553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9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4142</Words>
  <Application>Microsoft Macintosh PowerPoint</Application>
  <PresentationFormat>Widescreen</PresentationFormat>
  <Paragraphs>790</Paragraphs>
  <Slides>110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6" baseType="lpstr">
      <vt:lpstr>Arial</vt:lpstr>
      <vt:lpstr>Calibri</vt:lpstr>
      <vt:lpstr>Cambria Math</vt:lpstr>
      <vt:lpstr>Century Schoolbook</vt:lpstr>
      <vt:lpstr>Lato</vt:lpstr>
      <vt:lpstr>Office Theme</vt:lpstr>
      <vt:lpstr>Online Planning in MDPs</vt:lpstr>
      <vt:lpstr>Recap and Preview</vt:lpstr>
      <vt:lpstr>The Factory and the Wild</vt:lpstr>
      <vt:lpstr>Planning Offline (In the Factory)</vt:lpstr>
      <vt:lpstr>Planning Offline (In the Factory)</vt:lpstr>
      <vt:lpstr>Planning Offline (In the Factory)</vt:lpstr>
      <vt:lpstr>Planning Online (In the Wild)</vt:lpstr>
      <vt:lpstr>Planning Online (In the Wild)</vt:lpstr>
      <vt:lpstr>Planning Online (In the Wild)</vt:lpstr>
      <vt:lpstr>Leveraging Known Current State</vt:lpstr>
      <vt:lpstr>Leveraging Known Current State</vt:lpstr>
      <vt:lpstr>Leveraging Known Current State</vt:lpstr>
      <vt:lpstr>Leveraging Known Current State</vt:lpstr>
      <vt:lpstr>And-Or Directed Acyclic Graphs</vt:lpstr>
      <vt:lpstr>Warning: I Just Made Up AODAGs</vt:lpstr>
      <vt:lpstr>Finding Reachable States: Finite Depth</vt:lpstr>
      <vt:lpstr>Finding Reachable States: Finite Depth</vt:lpstr>
      <vt:lpstr>Using Reachable States: Finite Depth</vt:lpstr>
      <vt:lpstr>Using Reachable States: Finite Depth</vt:lpstr>
      <vt:lpstr>Using Reachable States: Finite Depth</vt:lpstr>
      <vt:lpstr>Using Reachable States: Finite Depth</vt:lpstr>
      <vt:lpstr>Expectimax Search on AODAGs</vt:lpstr>
      <vt:lpstr>Example: Marshmallows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Interleaving Planning and Execution</vt:lpstr>
      <vt:lpstr>Interleaving Planning and Execution</vt:lpstr>
      <vt:lpstr>Interleaving Planning and Execution</vt:lpstr>
      <vt:lpstr>Example: Expectimax +RHC  T_replan=1 H=2</vt:lpstr>
      <vt:lpstr>Example: Expectimax +RHC  T_replan=1 H=2</vt:lpstr>
      <vt:lpstr>Example: Expectimax +RHC  T_replan=1 H=2</vt:lpstr>
      <vt:lpstr>Example: Expectimax +RHC  T_replan=1 H=2</vt:lpstr>
      <vt:lpstr>Example: Expectimax +RHC  T_replan=1 H=2</vt:lpstr>
      <vt:lpstr>Example: Expectimax +RHC  T_replan=1 H=2</vt:lpstr>
      <vt:lpstr>Example: Expectimax +RHC  T_replan=1 H=2</vt:lpstr>
      <vt:lpstr>Expectimax Search: Alternative Implementation</vt:lpstr>
      <vt:lpstr>Expectimax Search: Alternative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Reachable States: Infinite Depth</vt:lpstr>
      <vt:lpstr>Finding Reachable States: Infinite Depth</vt:lpstr>
      <vt:lpstr>Using Reachable States: Infinite Depth</vt:lpstr>
      <vt:lpstr>Using Reachable States: Infinite Depth</vt:lpstr>
      <vt:lpstr>When is Reachability Not Enough?</vt:lpstr>
      <vt:lpstr>When is Reachability Not Enough?</vt:lpstr>
      <vt:lpstr>When is Reachability Not Enough?</vt:lpstr>
      <vt:lpstr>Heuristics for MDPs</vt:lpstr>
      <vt:lpstr>Heuristics for MDPs</vt:lpstr>
      <vt:lpstr>Expectimax + Heuristic Leaf Evals</vt:lpstr>
      <vt:lpstr>Expectimax + Heuristic Leaf Evals</vt:lpstr>
      <vt:lpstr>PowerPoint Presentation</vt:lpstr>
      <vt:lpstr>Expectimax + Heuristic Leaf Evals</vt:lpstr>
      <vt:lpstr>Expectimax + Heuristic Leaf Evals</vt:lpstr>
      <vt:lpstr>Real-Time Dynamic Programming (RTDP)</vt:lpstr>
      <vt:lpstr>Real-Time Dynamic Programming (RTDP)</vt:lpstr>
      <vt:lpstr>Real-Time Dynamic Programming (RTDP)</vt:lpstr>
      <vt:lpstr>Real-Time Dynamic Programming (RTDP)</vt:lpstr>
      <vt:lpstr>Real-Time Dynamic Programming (RTDP)</vt:lpstr>
      <vt:lpstr>Real-Time Dynamic Programming (RTDP)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RTDP Guarantees</vt:lpstr>
      <vt:lpstr>Stochastic Shortest Paths (SSPs)</vt:lpstr>
      <vt:lpstr>Stochastic Shortest Paths (SSPs)</vt:lpstr>
      <vt:lpstr>Determinization</vt:lpstr>
      <vt:lpstr>Determinization</vt:lpstr>
      <vt:lpstr>Determinization</vt:lpstr>
      <vt:lpstr>Most-Likely Outcome Determinization</vt:lpstr>
      <vt:lpstr>Most-Likely Outcome Determinization</vt:lpstr>
      <vt:lpstr>PowerPoint Presentation</vt:lpstr>
      <vt:lpstr>PowerPoint Presentation</vt:lpstr>
      <vt:lpstr>PowerPoint Presentation</vt:lpstr>
      <vt:lpstr>PowerPoint Presentation</vt:lpstr>
      <vt:lpstr>All Outcomes Determinization</vt:lpstr>
      <vt:lpstr>PowerPoint Presentation</vt:lpstr>
      <vt:lpstr>PowerPoint Presentation</vt:lpstr>
      <vt:lpstr>PowerPoint Presentation</vt:lpstr>
      <vt:lpstr>PowerPoint Presentation</vt:lpstr>
      <vt:lpstr>All Outcomes Determinization</vt:lpstr>
      <vt:lpstr>Determinization</vt:lpstr>
      <vt:lpstr>Summary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Scott Silver</dc:creator>
  <cp:lastModifiedBy>Thomas Scott Silver</cp:lastModifiedBy>
  <cp:revision>478</cp:revision>
  <dcterms:created xsi:type="dcterms:W3CDTF">2021-09-25T14:32:34Z</dcterms:created>
  <dcterms:modified xsi:type="dcterms:W3CDTF">2025-09-06T22:36:45Z</dcterms:modified>
</cp:coreProperties>
</file>