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4"/>
  </p:notesMasterIdLst>
  <p:sldIdLst>
    <p:sldId id="256" r:id="rId2"/>
    <p:sldId id="258" r:id="rId3"/>
    <p:sldId id="345" r:id="rId4"/>
    <p:sldId id="346" r:id="rId5"/>
    <p:sldId id="259" r:id="rId6"/>
    <p:sldId id="501" r:id="rId7"/>
    <p:sldId id="347" r:id="rId8"/>
    <p:sldId id="260" r:id="rId9"/>
    <p:sldId id="500" r:id="rId10"/>
    <p:sldId id="349" r:id="rId11"/>
    <p:sldId id="348" r:id="rId12"/>
    <p:sldId id="319" r:id="rId13"/>
    <p:sldId id="350" r:id="rId14"/>
    <p:sldId id="351" r:id="rId15"/>
    <p:sldId id="320" r:id="rId16"/>
    <p:sldId id="352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22" r:id="rId27"/>
    <p:sldId id="363" r:id="rId28"/>
    <p:sldId id="364" r:id="rId29"/>
    <p:sldId id="365" r:id="rId30"/>
    <p:sldId id="323" r:id="rId31"/>
    <p:sldId id="324" r:id="rId32"/>
    <p:sldId id="366" r:id="rId33"/>
    <p:sldId id="367" r:id="rId34"/>
    <p:sldId id="368" r:id="rId35"/>
    <p:sldId id="481" r:id="rId36"/>
    <p:sldId id="370" r:id="rId37"/>
    <p:sldId id="325" r:id="rId38"/>
    <p:sldId id="515" r:id="rId39"/>
    <p:sldId id="516" r:id="rId40"/>
    <p:sldId id="512" r:id="rId41"/>
    <p:sldId id="513" r:id="rId42"/>
    <p:sldId id="511" r:id="rId43"/>
    <p:sldId id="326" r:id="rId44"/>
    <p:sldId id="377" r:id="rId45"/>
    <p:sldId id="376" r:id="rId46"/>
    <p:sldId id="327" r:id="rId47"/>
    <p:sldId id="328" r:id="rId48"/>
    <p:sldId id="487" r:id="rId49"/>
    <p:sldId id="488" r:id="rId50"/>
    <p:sldId id="492" r:id="rId51"/>
    <p:sldId id="489" r:id="rId52"/>
    <p:sldId id="493" r:id="rId53"/>
    <p:sldId id="494" r:id="rId54"/>
    <p:sldId id="495" r:id="rId55"/>
    <p:sldId id="490" r:id="rId56"/>
    <p:sldId id="496" r:id="rId57"/>
    <p:sldId id="497" r:id="rId58"/>
    <p:sldId id="498" r:id="rId59"/>
    <p:sldId id="486" r:id="rId60"/>
    <p:sldId id="491" r:id="rId61"/>
    <p:sldId id="335" r:id="rId62"/>
    <p:sldId id="331" r:id="rId63"/>
    <p:sldId id="502" r:id="rId64"/>
    <p:sldId id="332" r:id="rId65"/>
    <p:sldId id="333" r:id="rId66"/>
    <p:sldId id="504" r:id="rId67"/>
    <p:sldId id="329" r:id="rId68"/>
    <p:sldId id="485" r:id="rId69"/>
    <p:sldId id="334" r:id="rId70"/>
    <p:sldId id="378" r:id="rId71"/>
    <p:sldId id="379" r:id="rId72"/>
    <p:sldId id="380" r:id="rId73"/>
    <p:sldId id="381" r:id="rId74"/>
    <p:sldId id="382" r:id="rId75"/>
    <p:sldId id="383" r:id="rId76"/>
    <p:sldId id="384" r:id="rId77"/>
    <p:sldId id="385" r:id="rId78"/>
    <p:sldId id="505" r:id="rId79"/>
    <p:sldId id="506" r:id="rId80"/>
    <p:sldId id="507" r:id="rId81"/>
    <p:sldId id="508" r:id="rId82"/>
    <p:sldId id="336" r:id="rId83"/>
    <p:sldId id="387" r:id="rId84"/>
    <p:sldId id="395" r:id="rId85"/>
    <p:sldId id="388" r:id="rId86"/>
    <p:sldId id="389" r:id="rId87"/>
    <p:sldId id="390" r:id="rId88"/>
    <p:sldId id="391" r:id="rId89"/>
    <p:sldId id="392" r:id="rId90"/>
    <p:sldId id="393" r:id="rId91"/>
    <p:sldId id="338" r:id="rId92"/>
    <p:sldId id="396" r:id="rId93"/>
    <p:sldId id="397" r:id="rId94"/>
    <p:sldId id="398" r:id="rId95"/>
    <p:sldId id="400" r:id="rId96"/>
    <p:sldId id="428" r:id="rId97"/>
    <p:sldId id="429" r:id="rId98"/>
    <p:sldId id="430" r:id="rId99"/>
    <p:sldId id="427" r:id="rId100"/>
    <p:sldId id="406" r:id="rId101"/>
    <p:sldId id="410" r:id="rId102"/>
    <p:sldId id="452" r:id="rId103"/>
    <p:sldId id="411" r:id="rId104"/>
    <p:sldId id="412" r:id="rId105"/>
    <p:sldId id="413" r:id="rId106"/>
    <p:sldId id="414" r:id="rId107"/>
    <p:sldId id="415" r:id="rId108"/>
    <p:sldId id="405" r:id="rId109"/>
    <p:sldId id="436" r:id="rId110"/>
    <p:sldId id="416" r:id="rId111"/>
    <p:sldId id="404" r:id="rId112"/>
    <p:sldId id="417" r:id="rId113"/>
    <p:sldId id="418" r:id="rId114"/>
    <p:sldId id="419" r:id="rId115"/>
    <p:sldId id="420" r:id="rId116"/>
    <p:sldId id="421" r:id="rId117"/>
    <p:sldId id="431" r:id="rId118"/>
    <p:sldId id="403" r:id="rId119"/>
    <p:sldId id="401" r:id="rId120"/>
    <p:sldId id="402" r:id="rId121"/>
    <p:sldId id="451" r:id="rId122"/>
    <p:sldId id="423" r:id="rId123"/>
    <p:sldId id="450" r:id="rId124"/>
    <p:sldId id="479" r:id="rId125"/>
    <p:sldId id="480" r:id="rId126"/>
    <p:sldId id="447" r:id="rId127"/>
    <p:sldId id="340" r:id="rId128"/>
    <p:sldId id="341" r:id="rId129"/>
    <p:sldId id="453" r:id="rId130"/>
    <p:sldId id="454" r:id="rId131"/>
    <p:sldId id="455" r:id="rId132"/>
    <p:sldId id="456" r:id="rId133"/>
    <p:sldId id="457" r:id="rId134"/>
    <p:sldId id="458" r:id="rId135"/>
    <p:sldId id="459" r:id="rId136"/>
    <p:sldId id="461" r:id="rId137"/>
    <p:sldId id="462" r:id="rId138"/>
    <p:sldId id="463" r:id="rId139"/>
    <p:sldId id="464" r:id="rId140"/>
    <p:sldId id="465" r:id="rId141"/>
    <p:sldId id="466" r:id="rId142"/>
    <p:sldId id="467" r:id="rId143"/>
    <p:sldId id="470" r:id="rId144"/>
    <p:sldId id="477" r:id="rId145"/>
    <p:sldId id="478" r:id="rId146"/>
    <p:sldId id="472" r:id="rId147"/>
    <p:sldId id="473" r:id="rId148"/>
    <p:sldId id="474" r:id="rId149"/>
    <p:sldId id="475" r:id="rId150"/>
    <p:sldId id="476" r:id="rId151"/>
    <p:sldId id="342" r:id="rId152"/>
    <p:sldId id="446" r:id="rId1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00"/>
    <p:restoredTop sz="94966"/>
  </p:normalViewPr>
  <p:slideViewPr>
    <p:cSldViewPr snapToGrid="0" snapToObjects="1">
      <p:cViewPr varScale="1">
        <p:scale>
          <a:sx n="121" d="100"/>
          <a:sy n="121" d="100"/>
        </p:scale>
        <p:origin x="5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1B052-F350-6C49-8540-DBABB9517F3C}" type="datetimeFigureOut">
              <a:rPr lang="en-US" smtClean="0"/>
              <a:t>9/10/25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7592C-5757-414F-837F-C7B2A1277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24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7592C-5757-414F-837F-C7B2A1277D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36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7592C-5757-414F-837F-C7B2A1277D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90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7592C-5757-414F-837F-C7B2A1277D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55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7592C-5757-414F-837F-C7B2A1277DA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08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7592C-5757-414F-837F-C7B2A1277DA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62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7592C-5757-414F-837F-C7B2A1277DA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11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7592C-5757-414F-837F-C7B2A1277DA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2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7592C-5757-414F-837F-C7B2A1277DA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76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B8541-33F1-3B43-97A9-16C94C395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8A761-097B-E341-8B36-B14B3F4FA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15E97-5409-CD48-9965-2116F007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0C778-9AA3-A743-99B8-1D518C373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01A43-8629-1246-9EE4-D603AD38F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9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26C65-DDDA-0E4D-A6DC-AE7AB59E4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F1B49E-E508-9B4B-BDEE-6D50697C0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49EEA-EA1C-7646-99AC-3A0223927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03179-E549-204A-AA81-EEF7C93A6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69AD9-97CE-3D48-9E51-A2E4C86AA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78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411BB3-78FF-FC48-914D-4E0987A135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C6EC77-646E-214A-BF29-5460744BF2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E0E24-D0B6-504D-BFEC-786D6092F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3EB5B-1168-A84B-888B-508EA9A37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1BEA7-3C35-E842-A920-13A099C42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9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25705-A638-F34C-A8CC-D32770BF1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45A4F-A27A-4240-9F19-63D525674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3C196-ADC3-714A-8EE6-F8DDB0AFC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EBFC4-2634-8645-98CC-B1F37E9DF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98A1C-B0B0-364E-B25F-E9304D847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04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FA50F-4324-5C4E-B01B-97021792D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7E194-D78F-AB4D-84E1-DF0C41F03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3B318-2D8A-CD4D-9A10-1B6DAADD6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257D9-8B3C-1945-9B15-BDE1EACEC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AA415-26CC-7449-A8C5-670C3E2D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2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65588-E7DE-8749-874E-4CBE93AFA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729E8-84DA-8642-AC0E-46E821448A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C14C91-5FB0-514F-A5CE-B70E272D6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0DF8BB-3242-FB44-B5FA-ED92CB4A7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9C2143-F8CB-9148-8117-188EA7D60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42A7B-B655-7543-A3D9-BB0662AE8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74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62902-3371-6B41-928A-89D082EB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9BF00-7D13-7E44-8484-E16DCF660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05B1E-F4E3-8A49-A76D-56EF85F06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66F031-FF27-5C4E-B3BE-857218696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A15255-E64F-B544-8223-503C17ECD1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11B177-F03E-FB4E-8CBB-5A2FD3547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499ED0-35B7-C644-8936-E1E6E4BC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D9463A-8C96-644D-8C20-E07CA5F61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29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E1D63-45D9-724C-88CB-5A43279F8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716509-221A-A241-9BA0-9D8E24A1C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46868-B2F3-9043-8E58-3BEFACC7B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3FCDBF-BDED-E04F-9D10-4E2240480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56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31E256-0F26-6649-BC1C-B5EB8552E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0535BB-423B-F440-AEA2-84108E650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40168-BBEF-AA49-BD04-7FDFA84AD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3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7401F-6C4A-1B4F-82FC-20E41990C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F7B3C-EBD8-6940-8EBE-2B285B35F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9908F0-3B92-5848-82FE-FA513F27E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FB407-FF9C-6F42-90A7-0E4BC81D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E9ADAF-68F7-D54C-87EF-4232FF46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07F8A-F17F-9E44-84CF-720EABAB6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0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6D791-61E9-024B-9DAF-CAA2686DC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9D3001-8FF0-C748-8125-A87698C06F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45994-0675-0441-AD4A-57E6C815B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D4F86-981B-E34F-80F1-22076E334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C0FBC-1190-0F44-8791-AFD8B5CBE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2D80A9-E691-8F42-9BC2-B971AF15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87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0B1CFC-4019-7A4E-B899-316461D50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DB14D-7FD0-4A40-8EB8-6E06B06A4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19CE6-0C8F-9842-A391-6243578D6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Fall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E2A4E-F8A6-8C47-AD5D-E8246414A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97B10-9E66-2F46-881A-E78CF41F9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A2060099-932A-9345-A983-616282D955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1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6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6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s.utexas.edu/~pstone/Papers/bib2html-links/ICML16-khandelwal.slides.pdf" TargetMode="External"/><Relationship Id="rId3" Type="http://schemas.openxmlformats.org/officeDocument/2006/relationships/image" Target="../media/image73.png"/><Relationship Id="rId7" Type="http://schemas.openxmlformats.org/officeDocument/2006/relationships/image" Target="../media/image7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7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https://multithreaded.stitchfix.com/blog/2020/08/05/bandits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banditalgs.com/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31EF-614D-7C44-A332-3B6DC63E1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/>
          <a:lstStyle/>
          <a:p>
            <a:r>
              <a:rPr lang="en-US" dirty="0">
                <a:latin typeface="Lato" panose="020F0502020204030203" pitchFamily="34" charset="77"/>
                <a:ea typeface="Palatino" pitchFamily="2" charset="77"/>
              </a:rPr>
              <a:t>Online Planning in MDPs: Monte Carlo Methods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C6F84F-8776-DB4C-9A17-87C813F07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Lato" panose="020F0502020204030203" pitchFamily="34" charset="77"/>
                <a:ea typeface="Palatino" pitchFamily="2" charset="77"/>
              </a:rPr>
              <a:t>Tom Silver</a:t>
            </a:r>
          </a:p>
          <a:p>
            <a:r>
              <a:rPr lang="en-US" dirty="0">
                <a:latin typeface="Lato" panose="020F0502020204030203" pitchFamily="34" charset="77"/>
                <a:ea typeface="Palatino" pitchFamily="2" charset="77"/>
              </a:rPr>
              <a:t>Machine Learning for Robot Planning</a:t>
            </a:r>
          </a:p>
          <a:p>
            <a:r>
              <a:rPr lang="en-US" dirty="0">
                <a:latin typeface="Lato" panose="020F0502020204030203" pitchFamily="34" charset="77"/>
                <a:ea typeface="Palatino" pitchFamily="2" charset="77"/>
              </a:rPr>
              <a:t>Princeton University</a:t>
            </a:r>
          </a:p>
          <a:p>
            <a:r>
              <a:rPr lang="en-US" dirty="0">
                <a:latin typeface="Lato" panose="020F0502020204030203" pitchFamily="34" charset="77"/>
                <a:ea typeface="Palatino" pitchFamily="2" charset="77"/>
              </a:rPr>
              <a:t>Fall 2025</a:t>
            </a:r>
          </a:p>
        </p:txBody>
      </p:sp>
    </p:spTree>
    <p:extLst>
      <p:ext uri="{BB962C8B-B14F-4D97-AF65-F5344CB8AC3E}">
        <p14:creationId xmlns:p14="http://schemas.microsoft.com/office/powerpoint/2010/main" val="4071087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E2C2A-6C91-6043-BC25-8764A3EA0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Simulator Access to MDPs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19B5AA-7874-6142-A2FA-F4717D2F65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Possible next states may be too big to enumerate.</a:t>
                </a:r>
              </a:p>
              <a:p>
                <a:pPr lvl="1"/>
                <a:r>
                  <a:rPr lang="en-US" dirty="0"/>
                  <a:t>Example: server farm with 100 servers,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sup>
                    </m:sSup>
                  </m:oMath>
                </a14:m>
                <a:r>
                  <a:rPr lang="en-US" dirty="0"/>
                  <a:t> next possible states</a:t>
                </a:r>
              </a:p>
              <a:p>
                <a:r>
                  <a:rPr lang="en-US" dirty="0"/>
                  <a:t>Even if we can’t enumerate, it may be possible to efficiently sample next states from the transition model, given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Example: flip a coin 100 times to sample a next state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b="1" dirty="0"/>
                  <a:t>Simulator access</a:t>
                </a:r>
                <a:r>
                  <a:rPr lang="en-US" dirty="0"/>
                  <a:t> (a.k.a. </a:t>
                </a:r>
                <a:r>
                  <a:rPr lang="en-US" i="1" dirty="0"/>
                  <a:t>generative access</a:t>
                </a:r>
                <a:r>
                  <a:rPr lang="en-US" dirty="0"/>
                  <a:t>) to an MDP:</a:t>
                </a:r>
              </a:p>
              <a:p>
                <a:pPr marL="0" indent="0" algn="ctr">
                  <a:buNone/>
                </a:pPr>
                <a:r>
                  <a:rPr lang="en-US" i="1" dirty="0"/>
                  <a:t>We can only sample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(⋅∣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i="1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19B5AA-7874-6142-A2FA-F4717D2F65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78168-F1D9-311C-C668-3E79342E6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F891B5-F20E-1F5D-5CB4-614FC4CF4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7513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0AE1-9796-2D40-AB03-933C1966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(MCTS)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37AF1C-0BEC-AC49-A5B9-050A537DBD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MCTS starts by initializing AODAG,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Then, repeat until time runs out: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Selection</a:t>
                </a:r>
                <a:r>
                  <a:rPr lang="en-US" dirty="0"/>
                  <a:t>: Pick a leaf (action) node to explore.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37AF1C-0BEC-AC49-A5B9-050A537DBD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219540-BFA1-17EB-C56D-6B1C05935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A033C3-372F-755D-8135-D0FDAB288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2871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0AE1-9796-2D40-AB03-933C1966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(MCTS)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37AF1C-0BEC-AC49-A5B9-050A537DBD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MCTS starts by initializing AODAG,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Then, repeat until time runs out: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Selection</a:t>
                </a:r>
                <a:r>
                  <a:rPr lang="en-US" dirty="0"/>
                  <a:t>: Pick a leaf (action) node to explore.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37AF1C-0BEC-AC49-A5B9-050A537DBD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BBDCFF0B-E106-E14F-A854-DA875C9744B6}"/>
              </a:ext>
            </a:extLst>
          </p:cNvPr>
          <p:cNvSpPr/>
          <p:nvPr/>
        </p:nvSpPr>
        <p:spPr>
          <a:xfrm>
            <a:off x="1403385" y="3929449"/>
            <a:ext cx="6500394" cy="2247514"/>
          </a:xfrm>
          <a:prstGeom prst="wedgeRectCallout">
            <a:avLst>
              <a:gd name="adj1" fmla="val -57267"/>
              <a:gd name="adj2" fmla="val 727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u="sng" dirty="0">
                <a:latin typeface="Lato" panose="020F0502020204030203" pitchFamily="34" charset="77"/>
              </a:rPr>
              <a:t>Pick the leaf as follows: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Lato" panose="020F0502020204030203" pitchFamily="34" charset="77"/>
              </a:rPr>
              <a:t>Start at the root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Lato" panose="020F0502020204030203" pitchFamily="34" charset="77"/>
              </a:rPr>
              <a:t>Select an action (using </a:t>
            </a:r>
            <a:r>
              <a:rPr lang="en-US" sz="2800" i="1" dirty="0">
                <a:latin typeface="Lato" panose="020F0502020204030203" pitchFamily="34" charset="77"/>
              </a:rPr>
              <a:t>tree policy</a:t>
            </a:r>
            <a:r>
              <a:rPr lang="en-US" sz="2800" dirty="0">
                <a:latin typeface="Lato" panose="020F0502020204030203" pitchFamily="34" charset="77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Lato" panose="020F0502020204030203" pitchFamily="34" charset="77"/>
              </a:rPr>
              <a:t>Sample a next state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Lato" panose="020F0502020204030203" pitchFamily="34" charset="77"/>
              </a:rPr>
              <a:t>Repeat 2-3 until a leaf is reached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6A3795-A4E0-4A84-98B8-E5BA61E19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A5348-2BD6-6098-5EA3-0B0FEF46B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8137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0AE1-9796-2D40-AB03-933C1966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(MCTS)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37AF1C-0BEC-AC49-A5B9-050A537DBD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MCTS starts by initializing AODAG,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Then, repeat until time runs out: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Selection</a:t>
                </a:r>
                <a:r>
                  <a:rPr lang="en-US" dirty="0"/>
                  <a:t>: Pick a leaf (action) node to explore.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37AF1C-0BEC-AC49-A5B9-050A537DBD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BBDCFF0B-E106-E14F-A854-DA875C9744B6}"/>
              </a:ext>
            </a:extLst>
          </p:cNvPr>
          <p:cNvSpPr/>
          <p:nvPr/>
        </p:nvSpPr>
        <p:spPr>
          <a:xfrm>
            <a:off x="1403385" y="3929449"/>
            <a:ext cx="6500394" cy="2247514"/>
          </a:xfrm>
          <a:prstGeom prst="wedgeRectCallout">
            <a:avLst>
              <a:gd name="adj1" fmla="val -57267"/>
              <a:gd name="adj2" fmla="val 727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u="sng" dirty="0">
                <a:latin typeface="Lato" panose="020F0502020204030203" pitchFamily="34" charset="77"/>
              </a:rPr>
              <a:t>Pick the leaf as follows: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Lato" panose="020F0502020204030203" pitchFamily="34" charset="77"/>
              </a:rPr>
              <a:t>Start at the root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Lato" panose="020F0502020204030203" pitchFamily="34" charset="77"/>
              </a:rPr>
              <a:t>Select an action (using </a:t>
            </a:r>
            <a:r>
              <a:rPr lang="en-US" sz="2800" i="1" dirty="0">
                <a:latin typeface="Lato" panose="020F0502020204030203" pitchFamily="34" charset="77"/>
              </a:rPr>
              <a:t>tree policy</a:t>
            </a:r>
            <a:r>
              <a:rPr lang="en-US" sz="2800" dirty="0">
                <a:latin typeface="Lato" panose="020F0502020204030203" pitchFamily="34" charset="77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Lato" panose="020F0502020204030203" pitchFamily="34" charset="77"/>
              </a:rPr>
              <a:t>Sample a next state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Lato" panose="020F0502020204030203" pitchFamily="34" charset="77"/>
              </a:rPr>
              <a:t>Repeat 2-3 until a leaf is reached</a:t>
            </a:r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09509F29-167C-194C-941E-5A2E6CEEAA40}"/>
              </a:ext>
            </a:extLst>
          </p:cNvPr>
          <p:cNvSpPr/>
          <p:nvPr/>
        </p:nvSpPr>
        <p:spPr>
          <a:xfrm>
            <a:off x="8196739" y="4831192"/>
            <a:ext cx="2105934" cy="444028"/>
          </a:xfrm>
          <a:prstGeom prst="wedgeRectCallout">
            <a:avLst>
              <a:gd name="adj1" fmla="val -57267"/>
              <a:gd name="adj2" fmla="val 727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Lato" panose="020F0502020204030203" pitchFamily="34" charset="77"/>
              </a:rPr>
              <a:t>Use MAB ideas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E96FE5-CDF9-DA7B-58CA-ADFE52F5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7E895-C693-11F4-56F1-8410DAFE9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3779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4F6AF55-AF98-0F47-AE3D-31E63F2AE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63" y="381247"/>
            <a:ext cx="7071157" cy="609550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4F500C-B33E-F963-10BF-83BCD45C7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28927-473B-503F-23FD-36FECCEDF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8476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0CDD84B7-609C-5549-B40C-C91480606006}"/>
              </a:ext>
            </a:extLst>
          </p:cNvPr>
          <p:cNvSpPr/>
          <p:nvPr/>
        </p:nvSpPr>
        <p:spPr>
          <a:xfrm>
            <a:off x="6446679" y="181583"/>
            <a:ext cx="1089383" cy="1040525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3507AC7-83ED-4742-B4EF-C1E51BC0D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63" y="381247"/>
            <a:ext cx="7071157" cy="609550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8C73F9-28E6-93E5-00CC-5168A2FC1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FABC5-C48A-46D9-5DBB-D95294E4B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6353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0CDD84B7-609C-5549-B40C-C91480606006}"/>
              </a:ext>
            </a:extLst>
          </p:cNvPr>
          <p:cNvSpPr/>
          <p:nvPr/>
        </p:nvSpPr>
        <p:spPr>
          <a:xfrm>
            <a:off x="5371641" y="1108340"/>
            <a:ext cx="1089383" cy="1040525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8B8AF293-DD50-9E40-A0C0-63CABA231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63" y="381247"/>
            <a:ext cx="7071157" cy="609550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428799-2998-EC27-D5B2-AE5030EEF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2C11E-CC29-B536-57EA-4BD71ECAB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9506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0CDD84B7-609C-5549-B40C-C91480606006}"/>
              </a:ext>
            </a:extLst>
          </p:cNvPr>
          <p:cNvSpPr/>
          <p:nvPr/>
        </p:nvSpPr>
        <p:spPr>
          <a:xfrm>
            <a:off x="4444885" y="2232805"/>
            <a:ext cx="1089383" cy="1040525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3E026D4-B7FE-BE49-A5E4-414224DAE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63" y="381247"/>
            <a:ext cx="7071157" cy="609550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6BE2BC-9BCC-3CF0-B14D-43EBB244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DAB5AD-57ED-E209-4CE2-CA07756CD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7134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B228798-CB14-FE4B-9512-60E37F69F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63" y="381247"/>
            <a:ext cx="7071157" cy="609550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CDD84B7-609C-5549-B40C-C91480606006}"/>
              </a:ext>
            </a:extLst>
          </p:cNvPr>
          <p:cNvSpPr/>
          <p:nvPr/>
        </p:nvSpPr>
        <p:spPr>
          <a:xfrm>
            <a:off x="5117241" y="3332557"/>
            <a:ext cx="1089383" cy="1040525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281CB8-DD10-3458-E9E7-FA2935BA8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C96EB-198E-D12C-09F9-B43B38039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056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0AE1-9796-2D40-AB03-933C1966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(MCTS)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37AF1C-0BEC-AC49-A5B9-050A537DBD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MCTS starts by initializing AODAG,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Then, repeat until time runs out: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Selection</a:t>
                </a:r>
                <a:r>
                  <a:rPr lang="en-US" dirty="0"/>
                  <a:t>: Pick a leaf (action) node to explore.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Expansion:</a:t>
                </a:r>
                <a:r>
                  <a:rPr lang="en-US" dirty="0"/>
                  <a:t> Sample a next state. Create a new state node and new child action nodes, one per possible action.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37AF1C-0BEC-AC49-A5B9-050A537DBD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58A7F3-5BF2-280D-F4A9-589226E3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8E1883-7519-B4FA-D4C1-D7CE89A23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8826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0CDD84B7-609C-5549-B40C-C91480606006}"/>
              </a:ext>
            </a:extLst>
          </p:cNvPr>
          <p:cNvSpPr/>
          <p:nvPr/>
        </p:nvSpPr>
        <p:spPr>
          <a:xfrm>
            <a:off x="5117241" y="3332557"/>
            <a:ext cx="1089383" cy="1040525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0268E0F-3361-0F49-AA23-C88A40B64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63" y="381247"/>
            <a:ext cx="7071157" cy="609550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A9BF08-0DD2-F5EC-5ACD-9FF0C79F9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F56D5-25D5-FFE4-9D79-0837A1749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51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E2C2A-6C91-6043-BC25-8764A3EA0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Simulator Access to MDPs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19B5AA-7874-6142-A2FA-F4717D2F65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Possible next states may be too big to enumerate.</a:t>
                </a:r>
              </a:p>
              <a:p>
                <a:pPr lvl="1"/>
                <a:r>
                  <a:rPr lang="en-US" dirty="0"/>
                  <a:t>Example: server farm with 100 servers,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sup>
                    </m:sSup>
                  </m:oMath>
                </a14:m>
                <a:r>
                  <a:rPr lang="en-US" dirty="0"/>
                  <a:t> next possible states</a:t>
                </a:r>
              </a:p>
              <a:p>
                <a:r>
                  <a:rPr lang="en-US" dirty="0"/>
                  <a:t>Even if we can’t enumerate, it may be possible to efficiently sample next states from the transition model, given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Example: flip a coin 100 times to sample a next state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b="1" dirty="0"/>
                  <a:t>Simulator access</a:t>
                </a:r>
                <a:r>
                  <a:rPr lang="en-US" dirty="0"/>
                  <a:t> (a.k.a. </a:t>
                </a:r>
                <a:r>
                  <a:rPr lang="en-US" i="1" dirty="0"/>
                  <a:t>generative access</a:t>
                </a:r>
                <a:r>
                  <a:rPr lang="en-US" dirty="0"/>
                  <a:t>) to an MDP:</a:t>
                </a:r>
              </a:p>
              <a:p>
                <a:pPr marL="0" indent="0" algn="ctr">
                  <a:buNone/>
                </a:pPr>
                <a:r>
                  <a:rPr lang="en-US" i="1" dirty="0"/>
                  <a:t>We can only sample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(⋅∣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i="1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19B5AA-7874-6142-A2FA-F4717D2F65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D4B55B03-6BC6-9F42-A6EA-16785C852D61}"/>
              </a:ext>
            </a:extLst>
          </p:cNvPr>
          <p:cNvSpPr/>
          <p:nvPr/>
        </p:nvSpPr>
        <p:spPr>
          <a:xfrm>
            <a:off x="2331620" y="5525697"/>
            <a:ext cx="7528760" cy="630195"/>
          </a:xfrm>
          <a:prstGeom prst="wedgeRectCallout">
            <a:avLst>
              <a:gd name="adj1" fmla="val -6680"/>
              <a:gd name="adj2" fmla="val 6413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Lato" panose="020F0502020204030203" pitchFamily="34" charset="77"/>
              </a:rPr>
              <a:t>We’re going to need some new planning algorithms…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099AE-1800-FAC0-5B46-E05533DED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B351D-E369-56A0-2EDE-F4CE83FC6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1972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B9E9D68-09F0-4D46-9858-236A63294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63" y="381247"/>
            <a:ext cx="7071157" cy="609550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1C08977-CF6C-F24F-9BDB-E1F664B20065}"/>
              </a:ext>
            </a:extLst>
          </p:cNvPr>
          <p:cNvSpPr/>
          <p:nvPr/>
        </p:nvSpPr>
        <p:spPr>
          <a:xfrm>
            <a:off x="4444888" y="4591126"/>
            <a:ext cx="2314260" cy="2210467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FDC068-7535-BF62-9A22-7F7A0539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1AA287-7A0E-3ABE-1FD2-622E1398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7097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0AE1-9796-2D40-AB03-933C1966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(MCTS)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37AF1C-0BEC-AC49-A5B9-050A537DBD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MCTS starts by initializing AODAG,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Then, repeat until time runs out: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Selection</a:t>
                </a:r>
                <a:r>
                  <a:rPr lang="en-US" dirty="0"/>
                  <a:t>: Pick a leaf (action) node to explore.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Expansion:</a:t>
                </a:r>
                <a:r>
                  <a:rPr lang="en-US" dirty="0"/>
                  <a:t> Sample a next state. Create a new state node and new child action nodes, one per possible action.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Simulation</a:t>
                </a:r>
                <a:r>
                  <a:rPr lang="en-US" dirty="0"/>
                  <a:t>: Calculate a heuristic value for the new state node using </a:t>
                </a:r>
                <a:r>
                  <a:rPr lang="en-US" i="1" dirty="0"/>
                  <a:t>rollouts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37AF1C-0BEC-AC49-A5B9-050A537DBD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5B36EB-4CC4-3160-EB19-50BA2873E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D2EC8-8890-1092-C83C-C2066B65E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6894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95B2706-6359-6747-80E9-202D26DC9438}"/>
              </a:ext>
            </a:extLst>
          </p:cNvPr>
          <p:cNvSpPr/>
          <p:nvPr/>
        </p:nvSpPr>
        <p:spPr>
          <a:xfrm>
            <a:off x="5300322" y="4694703"/>
            <a:ext cx="930434" cy="888705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767E20D-FE9D-BA41-8D24-17B6F4A7A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63" y="381247"/>
            <a:ext cx="7071157" cy="609550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48E2DE-4D50-1327-A9F0-85B661C4B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0594CA-BC88-C437-F04B-BF1501952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398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984F575-07AC-2945-BA31-16E54295A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995" y="222421"/>
            <a:ext cx="4159536" cy="35856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06DE499-886F-2441-93C1-213FD5384666}"/>
              </a:ext>
            </a:extLst>
          </p:cNvPr>
          <p:cNvSpPr/>
          <p:nvPr/>
        </p:nvSpPr>
        <p:spPr>
          <a:xfrm>
            <a:off x="5315092" y="2767047"/>
            <a:ext cx="503515" cy="48093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88E6D5-F232-EF48-A6B8-A2FDC4BCB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B6EE36-E238-FC34-EBD3-97823310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0119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3D81B634-1FBC-2146-8846-E8A5B0B68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234" y="216118"/>
            <a:ext cx="5529940" cy="694038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2983614-4E53-3B4B-AAD6-AE1F529A18C5}"/>
              </a:ext>
            </a:extLst>
          </p:cNvPr>
          <p:cNvSpPr/>
          <p:nvPr/>
        </p:nvSpPr>
        <p:spPr>
          <a:xfrm>
            <a:off x="5315092" y="2767047"/>
            <a:ext cx="503515" cy="48093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3A8BCC-E2F6-13BD-64A9-19B85A8C9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0C8B-1F11-C432-1832-1CFBDBEAA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6859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A5EF3F92-DFD5-DD40-B441-B08B5C62D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109" y="240832"/>
            <a:ext cx="54729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1828897-2FB0-DC4C-9749-E4AE8E6CDA22}"/>
              </a:ext>
            </a:extLst>
          </p:cNvPr>
          <p:cNvSpPr/>
          <p:nvPr/>
        </p:nvSpPr>
        <p:spPr>
          <a:xfrm>
            <a:off x="5315092" y="2767047"/>
            <a:ext cx="503515" cy="48093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2E06A9-CB08-F9E4-C330-4AC9B052D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725B1-28F1-CFBC-1E4D-59378A88B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366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413C32B6-49B3-D84E-A3D5-7FC4B2ABC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637" y="240832"/>
            <a:ext cx="5479372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31D98BA-BC42-3943-B112-9FD00994587F}"/>
              </a:ext>
            </a:extLst>
          </p:cNvPr>
          <p:cNvSpPr/>
          <p:nvPr/>
        </p:nvSpPr>
        <p:spPr>
          <a:xfrm>
            <a:off x="5315092" y="2767047"/>
            <a:ext cx="503515" cy="48093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3660FB-75F1-A8C4-F38F-9105B020E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2DFA8B-6E63-29CF-B67A-1B084CDB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5980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C46356-D13D-7C47-8541-ADF5AEC30263}"/>
                  </a:ext>
                </a:extLst>
              </p:cNvPr>
              <p:cNvSpPr txBox="1"/>
              <p:nvPr/>
            </p:nvSpPr>
            <p:spPr>
              <a:xfrm>
                <a:off x="5566849" y="4456888"/>
                <a:ext cx="617747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Lato" panose="020F0502020204030203" pitchFamily="34" charset="77"/>
                  </a:rPr>
                  <a:t>Notation: let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3200" dirty="0">
                    <a:latin typeface="Lato" panose="020F0502020204030203" pitchFamily="34" charset="77"/>
                  </a:rPr>
                  <a:t> denote the estimated heuristic from rollouts.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C46356-D13D-7C47-8541-ADF5AEC30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849" y="4456888"/>
                <a:ext cx="6177471" cy="1077218"/>
              </a:xfrm>
              <a:prstGeom prst="rect">
                <a:avLst/>
              </a:prstGeom>
              <a:blipFill>
                <a:blip r:embed="rId2"/>
                <a:stretch>
                  <a:fillRect l="-2464" t="-8140" r="-616" b="-17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09CA44A1-E696-4B41-AC71-D77B421207AF}"/>
              </a:ext>
            </a:extLst>
          </p:cNvPr>
          <p:cNvSpPr/>
          <p:nvPr/>
        </p:nvSpPr>
        <p:spPr>
          <a:xfrm>
            <a:off x="5315092" y="2767047"/>
            <a:ext cx="503515" cy="480932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5EE6A639-474D-0044-A976-73A72FEA9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637" y="240832"/>
            <a:ext cx="5479372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97A007-898E-07FC-F6C9-6829A7643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A80B7-749C-8152-D27D-81FC81A96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386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0AE1-9796-2D40-AB03-933C1966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(MCTS)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37AF1C-0BEC-AC49-A5B9-050A537DBD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MCTS starts by initializing AODAG,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Then, repeat until time runs out: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Selection</a:t>
                </a:r>
                <a:r>
                  <a:rPr lang="en-US" dirty="0"/>
                  <a:t>: Pick a leaf (action) node to explore.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Expansion:</a:t>
                </a:r>
                <a:r>
                  <a:rPr lang="en-US" dirty="0"/>
                  <a:t> Sample a next state. Create a new state node and new child action nodes, one per possible action.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Simulation</a:t>
                </a:r>
                <a:r>
                  <a:rPr lang="en-US" dirty="0"/>
                  <a:t>: Calculate a heuristic value for the new state node using </a:t>
                </a:r>
                <a:r>
                  <a:rPr lang="en-US" i="1" dirty="0"/>
                  <a:t>rollouts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37AF1C-0BEC-AC49-A5B9-050A537DBD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086D3086-C3FA-074C-816A-43E07A6439E7}"/>
              </a:ext>
            </a:extLst>
          </p:cNvPr>
          <p:cNvSpPr/>
          <p:nvPr/>
        </p:nvSpPr>
        <p:spPr>
          <a:xfrm>
            <a:off x="5131291" y="4872082"/>
            <a:ext cx="5870386" cy="810219"/>
          </a:xfrm>
          <a:prstGeom prst="wedgeRectCallout">
            <a:avLst>
              <a:gd name="adj1" fmla="val -54702"/>
              <a:gd name="adj2" fmla="val 491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Lato" panose="020F0502020204030203" pitchFamily="34" charset="77"/>
              </a:rPr>
              <a:t>But if you have a heuristic, maybe use that instead!</a:t>
            </a:r>
          </a:p>
          <a:p>
            <a:pPr algn="ctr"/>
            <a:r>
              <a:rPr lang="en-US" sz="2000" dirty="0">
                <a:latin typeface="Lato" panose="020F0502020204030203" pitchFamily="34" charset="77"/>
              </a:rPr>
              <a:t>But, good to be </a:t>
            </a:r>
            <a:r>
              <a:rPr lang="en-US" sz="2000" i="1" dirty="0">
                <a:latin typeface="Lato" panose="020F0502020204030203" pitchFamily="34" charset="77"/>
              </a:rPr>
              <a:t>admissible</a:t>
            </a:r>
            <a:r>
              <a:rPr lang="en-US" sz="2000" dirty="0">
                <a:latin typeface="Lato" panose="020F0502020204030203" pitchFamily="34" charset="77"/>
              </a:rPr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4E1BB-FC1C-AD48-000A-9F8890AEE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49928-9F0C-69D0-AC07-6F71CCE1D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8510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0AE1-9796-2D40-AB03-933C1966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(MCTS)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37AF1C-0BEC-AC49-A5B9-050A537DBD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MCTS starts by initializing AODAG,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Then, repeat until time runs out: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Selection</a:t>
                </a:r>
                <a:r>
                  <a:rPr lang="en-US" dirty="0"/>
                  <a:t>: Pick a leaf (action) node to explore.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Expansion:</a:t>
                </a:r>
                <a:r>
                  <a:rPr lang="en-US" dirty="0"/>
                  <a:t> Sample a next state. Create a new state node and new child action nodes, one per possible action.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Simulation</a:t>
                </a:r>
                <a:r>
                  <a:rPr lang="en-US" dirty="0"/>
                  <a:t>: Calculate a heuristic value for the new state node using </a:t>
                </a:r>
                <a:r>
                  <a:rPr lang="en-US" i="1" dirty="0"/>
                  <a:t>rollouts</a:t>
                </a:r>
                <a:r>
                  <a:rPr lang="en-US" dirty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Backpropagation:</a:t>
                </a:r>
                <a:r>
                  <a:rPr lang="en-US" dirty="0"/>
                  <a:t> Update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for the selected state and action and all ancestors.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37AF1C-0BEC-AC49-A5B9-050A537DBD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 b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28546A-E501-7780-AB98-2BA94B15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AB326-59DF-75E0-B12D-4FEEE4FC9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B87F-45C6-3C4B-AE24-0B955E23F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Bellman Backups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D9607-40D6-CA49-AA47-3920C8173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replace full Bellman backup with </a:t>
            </a:r>
            <a:r>
              <a:rPr lang="en-US" b="1" dirty="0"/>
              <a:t>Monte Carlo (MC) Bellman backup</a:t>
            </a:r>
            <a:r>
              <a:rPr lang="en-US" dirty="0"/>
              <a:t>, which samples next states instead.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FC6C7-98CD-6724-1FA5-ACD5CBCDE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DAAC6F-3DB8-49E0-6583-F22184A23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1685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0AE1-9796-2D40-AB03-933C1966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(MCTS)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37AF1C-0BEC-AC49-A5B9-050A537DBD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MCTS starts by initializing AODAG,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Then, repeat until time runs out: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Selection</a:t>
                </a:r>
                <a:r>
                  <a:rPr lang="en-US" dirty="0"/>
                  <a:t>: Pick a leaf (action) node to explore.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Expansion:</a:t>
                </a:r>
                <a:r>
                  <a:rPr lang="en-US" dirty="0"/>
                  <a:t> Sample a next state. Create a new state node and new child action nodes, one per possible action.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Simulation</a:t>
                </a:r>
                <a:r>
                  <a:rPr lang="en-US" dirty="0"/>
                  <a:t>: Calculate a heuristic value for the new state node using </a:t>
                </a:r>
                <a:r>
                  <a:rPr lang="en-US" i="1" dirty="0"/>
                  <a:t>rollouts</a:t>
                </a:r>
                <a:r>
                  <a:rPr lang="en-US" dirty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Backpropagation:</a:t>
                </a:r>
                <a:r>
                  <a:rPr lang="en-US" dirty="0"/>
                  <a:t> Update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for the selected state and action and all ancestors.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37AF1C-0BEC-AC49-A5B9-050A537DBD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 b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327C6221-2624-FE4F-B530-E5129E541F48}"/>
              </a:ext>
            </a:extLst>
          </p:cNvPr>
          <p:cNvSpPr/>
          <p:nvPr/>
        </p:nvSpPr>
        <p:spPr>
          <a:xfrm>
            <a:off x="7761607" y="5705432"/>
            <a:ext cx="2670225" cy="833480"/>
          </a:xfrm>
          <a:prstGeom prst="wedgeRectCallout">
            <a:avLst>
              <a:gd name="adj1" fmla="val -57267"/>
              <a:gd name="adj2" fmla="val 727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Lato" panose="020F0502020204030203" pitchFamily="34" charset="77"/>
              </a:rPr>
              <a:t>Not neural network backprop!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993EEB-40FF-5DC7-8651-08B48508F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C3C0D-DB46-9F5F-6C82-A65BE90FD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0718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237E3-0DD9-4D42-9D7A-C1F637D6C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MCTS Backpropagation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FCE4E2-D8DA-0D40-BCF0-A631DD4830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will be the average of all cumulative rewards seen during planning, when starting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at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and taking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.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And,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should be the visitation counts.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Backpropagation: given one new trajectory, update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FCE4E2-D8DA-0D40-BCF0-A631DD4830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93D3EF-BE79-9227-82AF-692C9EFFA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DC47F-B8A1-F582-6853-190721452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6596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6BF359A-C9A7-184D-9295-1808B60F5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63" y="381247"/>
            <a:ext cx="7071157" cy="609550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95B2706-6359-6747-80E9-202D26DC9438}"/>
              </a:ext>
            </a:extLst>
          </p:cNvPr>
          <p:cNvSpPr/>
          <p:nvPr/>
        </p:nvSpPr>
        <p:spPr>
          <a:xfrm>
            <a:off x="5062449" y="3429000"/>
            <a:ext cx="930434" cy="888705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BD104E7-5285-9D45-957A-BF2FB3CF6260}"/>
                  </a:ext>
                </a:extLst>
              </p:cNvPr>
              <p:cNvSpPr txBox="1"/>
              <p:nvPr/>
            </p:nvSpPr>
            <p:spPr>
              <a:xfrm>
                <a:off x="395417" y="556054"/>
                <a:ext cx="3931269" cy="9681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ato" panose="020F0502020204030203" pitchFamily="34" charset="77"/>
                  </a:rPr>
                  <a:t>Updating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′, 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←1</m:t>
                    </m:r>
                  </m:oMath>
                </a14:m>
                <a:endParaRPr lang="en-US" sz="2800" dirty="0">
                  <a:latin typeface="Lato" panose="020F0502020204030203" pitchFamily="34" charset="77"/>
                </a:endParaRPr>
              </a:p>
              <a:p>
                <a:r>
                  <a:rPr lang="en-US" sz="2800" dirty="0">
                    <a:latin typeface="Lato" panose="020F0502020204030203" pitchFamily="34" charset="77"/>
                  </a:rPr>
                  <a:t>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d>
                      <m:d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′, </m:t>
                        </m:r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800" dirty="0">
                    <a:latin typeface="Lato" panose="020F0502020204030203" pitchFamily="34" charset="77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BD104E7-5285-9D45-957A-BF2FB3CF6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417" y="556054"/>
                <a:ext cx="3931269" cy="968150"/>
              </a:xfrm>
              <a:prstGeom prst="rect">
                <a:avLst/>
              </a:prstGeom>
              <a:blipFill>
                <a:blip r:embed="rId3"/>
                <a:stretch>
                  <a:fillRect l="-3226" t="-7692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78F83DB-DD21-634B-BC19-D6D940757E7E}"/>
                  </a:ext>
                </a:extLst>
              </p:cNvPr>
              <p:cNvSpPr/>
              <p:nvPr/>
            </p:nvSpPr>
            <p:spPr>
              <a:xfrm>
                <a:off x="5568004" y="3663972"/>
                <a:ext cx="4363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78F83DB-DD21-634B-BC19-D6D940757E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8004" y="3663972"/>
                <a:ext cx="43633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551161-BAB5-A148-9704-D83D306514D4}"/>
                  </a:ext>
                </a:extLst>
              </p:cNvPr>
              <p:cNvSpPr txBox="1"/>
              <p:nvPr/>
            </p:nvSpPr>
            <p:spPr>
              <a:xfrm>
                <a:off x="6810334" y="383060"/>
                <a:ext cx="4185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551161-BAB5-A148-9704-D83D30651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0334" y="383060"/>
                <a:ext cx="41857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F59687C-5CE9-6149-8987-59529F4DA828}"/>
                  </a:ext>
                </a:extLst>
              </p:cNvPr>
              <p:cNvSpPr/>
              <p:nvPr/>
            </p:nvSpPr>
            <p:spPr>
              <a:xfrm>
                <a:off x="5790319" y="1427399"/>
                <a:ext cx="38266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F59687C-5CE9-6149-8987-59529F4DA8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319" y="1427399"/>
                <a:ext cx="38266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CF7AED-2349-9E45-A568-EC74245B913B}"/>
                  </a:ext>
                </a:extLst>
              </p:cNvPr>
              <p:cNvSpPr txBox="1"/>
              <p:nvPr/>
            </p:nvSpPr>
            <p:spPr>
              <a:xfrm>
                <a:off x="4865888" y="2498338"/>
                <a:ext cx="5197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CF7AED-2349-9E45-A568-EC74245B9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888" y="2498338"/>
                <a:ext cx="519758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6E876D-C17D-022C-A9DE-0176DD3DD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9840F-5153-8B53-997B-F1F74A7EB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4287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B5EA7D2E-4395-9242-9AB8-1809DEE46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63" y="381247"/>
            <a:ext cx="7071157" cy="609550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95B2706-6359-6747-80E9-202D26DC9438}"/>
              </a:ext>
            </a:extLst>
          </p:cNvPr>
          <p:cNvSpPr/>
          <p:nvPr/>
        </p:nvSpPr>
        <p:spPr>
          <a:xfrm>
            <a:off x="5197620" y="1192427"/>
            <a:ext cx="930434" cy="888705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800B6-BB49-F84D-81FD-5D8FC4D0A3A6}"/>
                  </a:ext>
                </a:extLst>
              </p:cNvPr>
              <p:cNvSpPr txBox="1"/>
              <p:nvPr/>
            </p:nvSpPr>
            <p:spPr>
              <a:xfrm>
                <a:off x="428053" y="4231746"/>
                <a:ext cx="11049244" cy="707886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Lato" panose="020F0502020204030203" pitchFamily="34" charset="77"/>
                  </a:rPr>
                  <a:t>Updating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4000" b="0" dirty="0">
                  <a:latin typeface="Lato" panose="020F0502020204030203" pitchFamily="34" charset="77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800B6-BB49-F84D-81FD-5D8FC4D0A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053" y="4231746"/>
                <a:ext cx="11049244" cy="707886"/>
              </a:xfrm>
              <a:prstGeom prst="rect">
                <a:avLst/>
              </a:prstGeom>
              <a:blipFill>
                <a:blip r:embed="rId3"/>
                <a:stretch>
                  <a:fillRect l="-1950" t="-13793" b="-3275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61E1EE-3969-F940-A844-20AB86D2774D}"/>
                  </a:ext>
                </a:extLst>
              </p:cNvPr>
              <p:cNvSpPr txBox="1"/>
              <p:nvPr/>
            </p:nvSpPr>
            <p:spPr>
              <a:xfrm>
                <a:off x="6810334" y="383060"/>
                <a:ext cx="4185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61E1EE-3969-F940-A844-20AB86D27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0334" y="383060"/>
                <a:ext cx="41857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DBAF7C2-5A92-034E-9DCA-86B905F58DBD}"/>
                  </a:ext>
                </a:extLst>
              </p:cNvPr>
              <p:cNvSpPr/>
              <p:nvPr/>
            </p:nvSpPr>
            <p:spPr>
              <a:xfrm>
                <a:off x="5790319" y="1427399"/>
                <a:ext cx="38266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DBAF7C2-5A92-034E-9DCA-86B905F58D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319" y="1427399"/>
                <a:ext cx="38266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346219-2888-A743-BD83-02A7EB35F753}"/>
                  </a:ext>
                </a:extLst>
              </p:cNvPr>
              <p:cNvSpPr txBox="1"/>
              <p:nvPr/>
            </p:nvSpPr>
            <p:spPr>
              <a:xfrm>
                <a:off x="4841174" y="2496603"/>
                <a:ext cx="5197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346219-2888-A743-BD83-02A7EB35F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174" y="2496603"/>
                <a:ext cx="519758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DBFBBE5-F78F-6940-A40B-B81945447B23}"/>
                  </a:ext>
                </a:extLst>
              </p:cNvPr>
              <p:cNvSpPr/>
              <p:nvPr/>
            </p:nvSpPr>
            <p:spPr>
              <a:xfrm>
                <a:off x="5568004" y="3663972"/>
                <a:ext cx="4363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DBFBBE5-F78F-6940-A40B-B81945447B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8004" y="3663972"/>
                <a:ext cx="43633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F5A3FB-4766-E685-D0A4-B68294BF0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C48839-85EC-6959-E0E1-65F7406FD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4922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B5EA7D2E-4395-9242-9AB8-1809DEE46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63" y="381247"/>
            <a:ext cx="7071157" cy="609550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95B2706-6359-6747-80E9-202D26DC9438}"/>
              </a:ext>
            </a:extLst>
          </p:cNvPr>
          <p:cNvSpPr/>
          <p:nvPr/>
        </p:nvSpPr>
        <p:spPr>
          <a:xfrm>
            <a:off x="5197620" y="1192427"/>
            <a:ext cx="930434" cy="888705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800B6-BB49-F84D-81FD-5D8FC4D0A3A6}"/>
                  </a:ext>
                </a:extLst>
              </p:cNvPr>
              <p:cNvSpPr txBox="1"/>
              <p:nvPr/>
            </p:nvSpPr>
            <p:spPr>
              <a:xfrm>
                <a:off x="428053" y="4231746"/>
                <a:ext cx="11049244" cy="176971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Lato" panose="020F0502020204030203" pitchFamily="34" charset="77"/>
                  </a:rPr>
                  <a:t>Updating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4000" b="0" dirty="0">
                  <a:latin typeface="Lato" panose="020F0502020204030203" pitchFamily="34" charset="77"/>
                </a:endParaRPr>
              </a:p>
              <a:p>
                <a:r>
                  <a:rPr lang="en-US" sz="4000" dirty="0">
                    <a:latin typeface="Lato" panose="020F0502020204030203" pitchFamily="34" charset="77"/>
                  </a:rPr>
                  <a:t>and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4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acc>
                    <m:d>
                      <m:dPr>
                        <m:ctrlPr>
                          <a:rPr lang="en-US" sz="4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4000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4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4000" i="1" dirty="0">
                        <a:latin typeface="Cambria Math" panose="02040503050406030204" pitchFamily="18" charset="0"/>
                      </a:rPr>
                      <m:t>←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4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0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0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40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4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acc>
                          <m:accPr>
                            <m:chr m:val="̂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40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0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40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acc>
                        <m:d>
                          <m:dPr>
                            <m:ctrlPr>
                              <a:rPr lang="en-US" sz="4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4000" i="1" dirty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40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4000" i="1" dirty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1" dirty="0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US" sz="4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dirty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4000" i="1" dirty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40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4000" i="1" dirty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sz="4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4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sz="4000" i="1" dirty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1" dirty="0">
                            <a:latin typeface="Cambria Math" panose="02040503050406030204" pitchFamily="18" charset="0"/>
                          </a:rPr>
                          <m:t>𝛾</m:t>
                        </m:r>
                        <m:acc>
                          <m:accPr>
                            <m:chr m:val="̂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4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4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d>
                          <m:dPr>
                            <m:ctrlPr>
                              <a:rPr lang="en-US" sz="4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4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4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4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den>
                    </m:f>
                  </m:oMath>
                </a14:m>
                <a:endParaRPr lang="en-US" sz="4000" dirty="0">
                  <a:latin typeface="Lato" panose="020F0502020204030203" pitchFamily="34" charset="77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800B6-BB49-F84D-81FD-5D8FC4D0A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053" y="4231746"/>
                <a:ext cx="11049244" cy="1769715"/>
              </a:xfrm>
              <a:prstGeom prst="rect">
                <a:avLst/>
              </a:prstGeom>
              <a:blipFill>
                <a:blip r:embed="rId3"/>
                <a:stretch>
                  <a:fillRect l="-1950" t="-5674" b="-141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61E1EE-3969-F940-A844-20AB86D2774D}"/>
                  </a:ext>
                </a:extLst>
              </p:cNvPr>
              <p:cNvSpPr txBox="1"/>
              <p:nvPr/>
            </p:nvSpPr>
            <p:spPr>
              <a:xfrm>
                <a:off x="6810334" y="383060"/>
                <a:ext cx="4185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61E1EE-3969-F940-A844-20AB86D27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0334" y="383060"/>
                <a:ext cx="41857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DBAF7C2-5A92-034E-9DCA-86B905F58DBD}"/>
                  </a:ext>
                </a:extLst>
              </p:cNvPr>
              <p:cNvSpPr/>
              <p:nvPr/>
            </p:nvSpPr>
            <p:spPr>
              <a:xfrm>
                <a:off x="5790319" y="1427399"/>
                <a:ext cx="38266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DBAF7C2-5A92-034E-9DCA-86B905F58D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319" y="1427399"/>
                <a:ext cx="38266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346219-2888-A743-BD83-02A7EB35F753}"/>
                  </a:ext>
                </a:extLst>
              </p:cNvPr>
              <p:cNvSpPr txBox="1"/>
              <p:nvPr/>
            </p:nvSpPr>
            <p:spPr>
              <a:xfrm>
                <a:off x="4841174" y="2496603"/>
                <a:ext cx="5197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346219-2888-A743-BD83-02A7EB35F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174" y="2496603"/>
                <a:ext cx="519758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3D8FF55C-6E8A-244E-874C-E811E88B8E3F}"/>
              </a:ext>
            </a:extLst>
          </p:cNvPr>
          <p:cNvSpPr/>
          <p:nvPr/>
        </p:nvSpPr>
        <p:spPr>
          <a:xfrm>
            <a:off x="7882589" y="6015237"/>
            <a:ext cx="1997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Lato" panose="020F0502020204030203" pitchFamily="34" charset="77"/>
              </a:rPr>
              <a:t>Running average!</a:t>
            </a:r>
            <a:endParaRPr lang="en-US" dirty="0">
              <a:latin typeface="Lato" panose="020F0502020204030203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DBFBBE5-F78F-6940-A40B-B81945447B23}"/>
                  </a:ext>
                </a:extLst>
              </p:cNvPr>
              <p:cNvSpPr/>
              <p:nvPr/>
            </p:nvSpPr>
            <p:spPr>
              <a:xfrm>
                <a:off x="5568004" y="3663972"/>
                <a:ext cx="4363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DBFBBE5-F78F-6940-A40B-B81945447B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8004" y="3663972"/>
                <a:ext cx="43633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1F3CFF-3368-7E82-7D9A-2C5AF42CD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899D09-C7A0-6229-C1A1-946A15DA0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48513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B5EA7D2E-4395-9242-9AB8-1809DEE46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63" y="381247"/>
            <a:ext cx="7071157" cy="609550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95B2706-6359-6747-80E9-202D26DC9438}"/>
              </a:ext>
            </a:extLst>
          </p:cNvPr>
          <p:cNvSpPr/>
          <p:nvPr/>
        </p:nvSpPr>
        <p:spPr>
          <a:xfrm>
            <a:off x="5197620" y="1192427"/>
            <a:ext cx="930434" cy="888705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800B6-BB49-F84D-81FD-5D8FC4D0A3A6}"/>
                  </a:ext>
                </a:extLst>
              </p:cNvPr>
              <p:cNvSpPr txBox="1"/>
              <p:nvPr/>
            </p:nvSpPr>
            <p:spPr>
              <a:xfrm>
                <a:off x="428053" y="4231746"/>
                <a:ext cx="11049244" cy="176971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Lato" panose="020F0502020204030203" pitchFamily="34" charset="77"/>
                  </a:rPr>
                  <a:t>Updating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4000" b="0" dirty="0">
                  <a:latin typeface="Lato" panose="020F0502020204030203" pitchFamily="34" charset="77"/>
                </a:endParaRPr>
              </a:p>
              <a:p>
                <a:r>
                  <a:rPr lang="en-US" sz="4000" dirty="0">
                    <a:latin typeface="Lato" panose="020F0502020204030203" pitchFamily="34" charset="77"/>
                  </a:rPr>
                  <a:t>and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4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acc>
                    <m:d>
                      <m:dPr>
                        <m:ctrlPr>
                          <a:rPr lang="en-US" sz="4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4000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4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4000" i="1" dirty="0">
                        <a:latin typeface="Cambria Math" panose="02040503050406030204" pitchFamily="18" charset="0"/>
                      </a:rPr>
                      <m:t>←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4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0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0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40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4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acc>
                          <m:accPr>
                            <m:chr m:val="̂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40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0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40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acc>
                        <m:d>
                          <m:dPr>
                            <m:ctrlPr>
                              <a:rPr lang="en-US" sz="4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4000" i="1" dirty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40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4000" i="1" dirty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1" dirty="0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US" sz="4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dirty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4000" i="1" dirty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40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4000" i="1" dirty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sz="4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4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sz="4000" i="1" dirty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1" dirty="0">
                            <a:latin typeface="Cambria Math" panose="02040503050406030204" pitchFamily="18" charset="0"/>
                          </a:rPr>
                          <m:t>𝛾</m:t>
                        </m:r>
                        <m:acc>
                          <m:accPr>
                            <m:chr m:val="̂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4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4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d>
                          <m:dPr>
                            <m:ctrlPr>
                              <a:rPr lang="en-US" sz="4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4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4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0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4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den>
                    </m:f>
                  </m:oMath>
                </a14:m>
                <a:endParaRPr lang="en-US" sz="4000" dirty="0">
                  <a:latin typeface="Lato" panose="020F0502020204030203" pitchFamily="34" charset="77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800B6-BB49-F84D-81FD-5D8FC4D0A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053" y="4231746"/>
                <a:ext cx="11049244" cy="1769715"/>
              </a:xfrm>
              <a:prstGeom prst="rect">
                <a:avLst/>
              </a:prstGeom>
              <a:blipFill>
                <a:blip r:embed="rId3"/>
                <a:stretch>
                  <a:fillRect l="-1950" t="-5674" b="-141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61E1EE-3969-F940-A844-20AB86D2774D}"/>
                  </a:ext>
                </a:extLst>
              </p:cNvPr>
              <p:cNvSpPr txBox="1"/>
              <p:nvPr/>
            </p:nvSpPr>
            <p:spPr>
              <a:xfrm>
                <a:off x="6810334" y="383060"/>
                <a:ext cx="4185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61E1EE-3969-F940-A844-20AB86D27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0334" y="383060"/>
                <a:ext cx="41857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DBAF7C2-5A92-034E-9DCA-86B905F58DBD}"/>
                  </a:ext>
                </a:extLst>
              </p:cNvPr>
              <p:cNvSpPr/>
              <p:nvPr/>
            </p:nvSpPr>
            <p:spPr>
              <a:xfrm>
                <a:off x="5790319" y="1427399"/>
                <a:ext cx="38266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DBAF7C2-5A92-034E-9DCA-86B905F58D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319" y="1427399"/>
                <a:ext cx="38266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346219-2888-A743-BD83-02A7EB35F753}"/>
                  </a:ext>
                </a:extLst>
              </p:cNvPr>
              <p:cNvSpPr txBox="1"/>
              <p:nvPr/>
            </p:nvSpPr>
            <p:spPr>
              <a:xfrm>
                <a:off x="4841174" y="2496603"/>
                <a:ext cx="5197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346219-2888-A743-BD83-02A7EB35F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174" y="2496603"/>
                <a:ext cx="519758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739B59F-6BEF-B047-A956-3A7C732ABFFA}"/>
                  </a:ext>
                </a:extLst>
              </p:cNvPr>
              <p:cNvSpPr txBox="1"/>
              <p:nvPr/>
            </p:nvSpPr>
            <p:spPr>
              <a:xfrm>
                <a:off x="203316" y="176764"/>
                <a:ext cx="3689131" cy="203132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Lato" panose="020F0502020204030203" pitchFamily="34" charset="77"/>
                  </a:rPr>
                  <a:t>Running average? Why not max?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Lato" panose="020F0502020204030203" pitchFamily="34" charset="77"/>
                  </a:rPr>
                  <a:t>Taking a max instead is an option, but less standard [1]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Lato" panose="020F0502020204030203" pitchFamily="34" charset="77"/>
                  </a:rPr>
                  <a:t>As number of trajectories increases, and tree policy gets more exploit-y, it will be that running average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>
                    <a:latin typeface="Lato" panose="020F0502020204030203" pitchFamily="34" charset="77"/>
                  </a:rPr>
                  <a:t> max.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739B59F-6BEF-B047-A956-3A7C732AB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16" y="176764"/>
                <a:ext cx="3689131" cy="2031325"/>
              </a:xfrm>
              <a:prstGeom prst="rect">
                <a:avLst/>
              </a:prstGeom>
              <a:blipFill>
                <a:blip r:embed="rId7"/>
                <a:stretch>
                  <a:fillRect l="-1024" t="-617" b="-308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69987444-E119-6848-BDCE-CA9F8A349574}"/>
              </a:ext>
            </a:extLst>
          </p:cNvPr>
          <p:cNvSpPr/>
          <p:nvPr/>
        </p:nvSpPr>
        <p:spPr>
          <a:xfrm>
            <a:off x="0" y="6604291"/>
            <a:ext cx="72027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Lato" panose="020F0502020204030203" pitchFamily="34" charset="77"/>
              </a:rPr>
              <a:t>[1]  </a:t>
            </a:r>
            <a:r>
              <a:rPr lang="en-US" sz="1100" dirty="0">
                <a:latin typeface="Lato" panose="020F0502020204030203" pitchFamily="34" charset="77"/>
                <a:hlinkClick r:id="rId8"/>
              </a:rPr>
              <a:t>https://www.cs.utexas.edu/~pstone/Papers/bib2html-links/ICML16-khandelwal.slides.pdf</a:t>
            </a:r>
            <a:endParaRPr lang="en-US" sz="1100" dirty="0">
              <a:latin typeface="Lato" panose="020F0502020204030203" pitchFamily="34" charset="77"/>
            </a:endParaRPr>
          </a:p>
          <a:p>
            <a:endParaRPr lang="en-US" sz="1100" dirty="0">
              <a:latin typeface="Lato" panose="020F0502020204030203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DBFBBE5-F78F-6940-A40B-B81945447B23}"/>
                  </a:ext>
                </a:extLst>
              </p:cNvPr>
              <p:cNvSpPr/>
              <p:nvPr/>
            </p:nvSpPr>
            <p:spPr>
              <a:xfrm>
                <a:off x="5568004" y="3663972"/>
                <a:ext cx="4363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DBFBBE5-F78F-6940-A40B-B81945447B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8004" y="3663972"/>
                <a:ext cx="43633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32F77-E931-7F37-C73A-F79A46928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D1F63B-1876-294E-44F3-7A4A1C6F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125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5E8139-1DE9-1C38-D454-7BFDA5799B1F}"/>
              </a:ext>
            </a:extLst>
          </p:cNvPr>
          <p:cNvSpPr/>
          <p:nvPr/>
        </p:nvSpPr>
        <p:spPr>
          <a:xfrm>
            <a:off x="7882589" y="6015237"/>
            <a:ext cx="1997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Lato" panose="020F0502020204030203" pitchFamily="34" charset="77"/>
              </a:rPr>
              <a:t>Running average!</a:t>
            </a:r>
            <a:endParaRPr lang="en-US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1393148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19EE4-B5DE-1A4F-AE70-B00EF6F76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MCTS 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B69BD2-D256-0F42-87CE-4B20E68FE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53" y="1676843"/>
            <a:ext cx="9833973" cy="43251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3AADAE-12D7-C84B-B89F-5FAACD0FFDA1}"/>
              </a:ext>
            </a:extLst>
          </p:cNvPr>
          <p:cNvSpPr txBox="1"/>
          <p:nvPr/>
        </p:nvSpPr>
        <p:spPr>
          <a:xfrm>
            <a:off x="3268142" y="5978593"/>
            <a:ext cx="5655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Lato" panose="020F0502020204030203" pitchFamily="34" charset="77"/>
              </a:rPr>
              <a:t>“A Survey of Monte Carlo Tree Search Methods.” Browne et al. (2012).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6951D7-BC0E-16E8-265A-5E1406E40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0A1F6-CD4A-8064-846F-54BF5173A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7766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4AA1106-C7BE-D14A-82A6-2546259D0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251"/>
            <a:ext cx="12192000" cy="408149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DBCFA1-4FD6-9DBB-184E-C4E1B2603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D1ED2-2999-DDA0-6654-9C6E6C6C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7277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869258C-17B8-0444-AE93-32CB80622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38" y="0"/>
            <a:ext cx="11782524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0BB2FA-21FD-1F3D-E462-CC5CD7B69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8F16F8-349A-F2B9-AC03-619A59AD6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2020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7BCAC76E-6B56-B949-8A96-16BBED05B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51" y="1285061"/>
            <a:ext cx="4974199" cy="4287877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862DB4-F05C-2540-BF60-31B3035C0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164" y="1090748"/>
            <a:ext cx="6373784" cy="37098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D705DDE-02C8-1945-932D-88816FAF5E13}"/>
              </a:ext>
            </a:extLst>
          </p:cNvPr>
          <p:cNvSpPr/>
          <p:nvPr/>
        </p:nvSpPr>
        <p:spPr>
          <a:xfrm>
            <a:off x="3697499" y="1132788"/>
            <a:ext cx="766325" cy="73195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49D855-856E-6F4B-8CE8-AA7B92964463}"/>
              </a:ext>
            </a:extLst>
          </p:cNvPr>
          <p:cNvSpPr/>
          <p:nvPr/>
        </p:nvSpPr>
        <p:spPr>
          <a:xfrm>
            <a:off x="6308934" y="1417263"/>
            <a:ext cx="357350" cy="31168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E58C3F-70FD-86AE-3413-931755719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423597-8F21-795D-6C4A-F28662A7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57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B87F-45C6-3C4B-AE24-0B955E23F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Bellman Backups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D9607-40D6-CA49-AA47-3920C8173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replace full Bellman backup with </a:t>
            </a:r>
            <a:r>
              <a:rPr lang="en-US" b="1" dirty="0"/>
              <a:t>Monte Carlo (MC) Bellman backup</a:t>
            </a:r>
            <a:r>
              <a:rPr lang="en-US" dirty="0"/>
              <a:t>, which samples next states instead.</a:t>
            </a:r>
          </a:p>
          <a:p>
            <a:r>
              <a:rPr lang="en-US" dirty="0"/>
              <a:t>Another view: we're approximating the transition distribution with a sampling distribution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D3E330-20D5-EC85-25ED-4D1C346E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5852F-CC13-5323-AFF3-5ACB88444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0006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862DB4-F05C-2540-BF60-31B3035C0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164" y="1090748"/>
            <a:ext cx="6373784" cy="37098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D705DDE-02C8-1945-932D-88816FAF5E13}"/>
              </a:ext>
            </a:extLst>
          </p:cNvPr>
          <p:cNvSpPr/>
          <p:nvPr/>
        </p:nvSpPr>
        <p:spPr>
          <a:xfrm>
            <a:off x="3697499" y="1132788"/>
            <a:ext cx="766325" cy="73195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49D855-856E-6F4B-8CE8-AA7B92964463}"/>
              </a:ext>
            </a:extLst>
          </p:cNvPr>
          <p:cNvSpPr/>
          <p:nvPr/>
        </p:nvSpPr>
        <p:spPr>
          <a:xfrm>
            <a:off x="5927834" y="1965434"/>
            <a:ext cx="3037489" cy="23201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C7ED9D-37A0-274C-95DD-B9D7D0EB86F0}"/>
              </a:ext>
            </a:extLst>
          </p:cNvPr>
          <p:cNvSpPr txBox="1"/>
          <p:nvPr/>
        </p:nvSpPr>
        <p:spPr>
          <a:xfrm>
            <a:off x="9038896" y="1896274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 panose="020F0502020204030203" pitchFamily="34" charset="77"/>
              </a:rPr>
              <a:t>False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8D43AB4-DE86-334F-84E0-E6B72D0C0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1" y="1285061"/>
            <a:ext cx="4974199" cy="428787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719AF4-3D50-1762-55AB-A803B1B1C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692A2A-1B79-4E77-5D2B-82EB3BA99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8198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862DB4-F05C-2540-BF60-31B3035C0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164" y="1090748"/>
            <a:ext cx="6373784" cy="37098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D705DDE-02C8-1945-932D-88816FAF5E13}"/>
              </a:ext>
            </a:extLst>
          </p:cNvPr>
          <p:cNvSpPr/>
          <p:nvPr/>
        </p:nvSpPr>
        <p:spPr>
          <a:xfrm>
            <a:off x="2898713" y="1794940"/>
            <a:ext cx="766325" cy="73195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49D855-856E-6F4B-8CE8-AA7B92964463}"/>
              </a:ext>
            </a:extLst>
          </p:cNvPr>
          <p:cNvSpPr/>
          <p:nvPr/>
        </p:nvSpPr>
        <p:spPr>
          <a:xfrm>
            <a:off x="5927835" y="3090042"/>
            <a:ext cx="2984938" cy="23122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4305DE3-02E3-8A48-AB0A-195AFB40A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1" y="1285061"/>
            <a:ext cx="4974199" cy="428787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F16FFA-B283-460F-83FE-88EB235EF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97F726-CC60-2850-62C8-512E6DC1A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5257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862DB4-F05C-2540-BF60-31B3035C0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164" y="1090748"/>
            <a:ext cx="6373784" cy="37098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D705DDE-02C8-1945-932D-88816FAF5E13}"/>
              </a:ext>
            </a:extLst>
          </p:cNvPr>
          <p:cNvSpPr/>
          <p:nvPr/>
        </p:nvSpPr>
        <p:spPr>
          <a:xfrm>
            <a:off x="2257582" y="2589314"/>
            <a:ext cx="766325" cy="73195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49D855-856E-6F4B-8CE8-AA7B92964463}"/>
              </a:ext>
            </a:extLst>
          </p:cNvPr>
          <p:cNvSpPr/>
          <p:nvPr/>
        </p:nvSpPr>
        <p:spPr>
          <a:xfrm>
            <a:off x="5927835" y="3313385"/>
            <a:ext cx="1303946" cy="23911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4BAE7FC-BDFE-AC41-8D7F-7487A9E49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1" y="1285061"/>
            <a:ext cx="4974199" cy="428787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5E3545-35E1-DBAD-2BA9-1B76A09FD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9A769D-0A67-E1F2-9BCB-ED6D39F5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2730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862DB4-F05C-2540-BF60-31B3035C0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164" y="1090748"/>
            <a:ext cx="6373784" cy="37098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D705DDE-02C8-1945-932D-88816FAF5E13}"/>
              </a:ext>
            </a:extLst>
          </p:cNvPr>
          <p:cNvSpPr/>
          <p:nvPr/>
        </p:nvSpPr>
        <p:spPr>
          <a:xfrm>
            <a:off x="2257582" y="2589314"/>
            <a:ext cx="766325" cy="73195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49D855-856E-6F4B-8CE8-AA7B92964463}"/>
              </a:ext>
            </a:extLst>
          </p:cNvPr>
          <p:cNvSpPr/>
          <p:nvPr/>
        </p:nvSpPr>
        <p:spPr>
          <a:xfrm>
            <a:off x="7861739" y="3544614"/>
            <a:ext cx="3016468" cy="20758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2F5FE63-6CE5-B54F-B684-77EB854B0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1" y="1285061"/>
            <a:ext cx="4974199" cy="428787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0D420E-178F-12B8-7A3C-9FACAC4EB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DD4CEC-99F0-B9DC-D8CB-B8F292F2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5098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862DB4-F05C-2540-BF60-31B3035C0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164" y="1090748"/>
            <a:ext cx="6373784" cy="37098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D705DDE-02C8-1945-932D-88816FAF5E13}"/>
              </a:ext>
            </a:extLst>
          </p:cNvPr>
          <p:cNvSpPr/>
          <p:nvPr/>
        </p:nvSpPr>
        <p:spPr>
          <a:xfrm>
            <a:off x="2257582" y="2589314"/>
            <a:ext cx="766325" cy="73195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49D855-856E-6F4B-8CE8-AA7B92964463}"/>
              </a:ext>
            </a:extLst>
          </p:cNvPr>
          <p:cNvSpPr/>
          <p:nvPr/>
        </p:nvSpPr>
        <p:spPr>
          <a:xfrm>
            <a:off x="5548164" y="1453055"/>
            <a:ext cx="2670926" cy="21809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BBEB580-2636-004F-AA98-1BC2F794E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1" y="1285061"/>
            <a:ext cx="4974199" cy="428787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770DFB-7FF3-C3ED-E9A4-85CA0A659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854BD9-0FB8-88AF-37F7-C77EEB2B9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8237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862DB4-F05C-2540-BF60-31B3035C0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164" y="1090748"/>
            <a:ext cx="6373784" cy="37098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D705DDE-02C8-1945-932D-88816FAF5E13}"/>
              </a:ext>
            </a:extLst>
          </p:cNvPr>
          <p:cNvSpPr/>
          <p:nvPr/>
        </p:nvSpPr>
        <p:spPr>
          <a:xfrm>
            <a:off x="2257582" y="2589314"/>
            <a:ext cx="766325" cy="73195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246A26-8F24-4E41-9E79-B4F49FEEB76C}"/>
              </a:ext>
            </a:extLst>
          </p:cNvPr>
          <p:cNvSpPr/>
          <p:nvPr/>
        </p:nvSpPr>
        <p:spPr>
          <a:xfrm>
            <a:off x="5927834" y="1965434"/>
            <a:ext cx="3037489" cy="23201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F7D94E-26F7-1C4C-A18F-7024B2C7A181}"/>
              </a:ext>
            </a:extLst>
          </p:cNvPr>
          <p:cNvSpPr txBox="1"/>
          <p:nvPr/>
        </p:nvSpPr>
        <p:spPr>
          <a:xfrm>
            <a:off x="9038896" y="1896274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False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6615877C-4B77-2948-BB1B-2BB015E02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1" y="1285061"/>
            <a:ext cx="4974199" cy="428787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E20221-EB9D-FCE3-8A5E-A021C2154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C09B6F-B609-7CB3-DD22-C105C113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8664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862DB4-F05C-2540-BF60-31B3035C0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164" y="1090748"/>
            <a:ext cx="6373784" cy="37098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D705DDE-02C8-1945-932D-88816FAF5E13}"/>
              </a:ext>
            </a:extLst>
          </p:cNvPr>
          <p:cNvSpPr/>
          <p:nvPr/>
        </p:nvSpPr>
        <p:spPr>
          <a:xfrm>
            <a:off x="2746641" y="3363313"/>
            <a:ext cx="766325" cy="73195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246A26-8F24-4E41-9E79-B4F49FEEB76C}"/>
              </a:ext>
            </a:extLst>
          </p:cNvPr>
          <p:cNvSpPr/>
          <p:nvPr/>
        </p:nvSpPr>
        <p:spPr>
          <a:xfrm>
            <a:off x="5917324" y="3089253"/>
            <a:ext cx="3037489" cy="23201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CB4611B-2D71-E646-B933-C93DD012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1" y="1285061"/>
            <a:ext cx="4974199" cy="428787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B1B1B2-A93C-E543-B465-E4B32106E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4F4374-E7C3-A53C-B51B-1A3EED206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4658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D636821-4E14-154C-A7D6-844B59A6A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52" y="1285059"/>
            <a:ext cx="4974202" cy="428788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862DB4-F05C-2540-BF60-31B3035C0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164" y="1090748"/>
            <a:ext cx="6373784" cy="37098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D705DDE-02C8-1945-932D-88816FAF5E13}"/>
              </a:ext>
            </a:extLst>
          </p:cNvPr>
          <p:cNvSpPr/>
          <p:nvPr/>
        </p:nvSpPr>
        <p:spPr>
          <a:xfrm>
            <a:off x="2830724" y="4224715"/>
            <a:ext cx="766325" cy="73195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246A26-8F24-4E41-9E79-B4F49FEEB76C}"/>
              </a:ext>
            </a:extLst>
          </p:cNvPr>
          <p:cNvSpPr/>
          <p:nvPr/>
        </p:nvSpPr>
        <p:spPr>
          <a:xfrm>
            <a:off x="5979046" y="3312991"/>
            <a:ext cx="1220542" cy="23950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46EE47-7E91-EE7C-0D81-6E656684D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64BCF6-0566-22BF-AF92-D1A975F9C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5552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862DB4-F05C-2540-BF60-31B3035C0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164" y="1090748"/>
            <a:ext cx="6373784" cy="37098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D705DDE-02C8-1945-932D-88816FAF5E13}"/>
              </a:ext>
            </a:extLst>
          </p:cNvPr>
          <p:cNvSpPr/>
          <p:nvPr/>
        </p:nvSpPr>
        <p:spPr>
          <a:xfrm>
            <a:off x="2830724" y="4224715"/>
            <a:ext cx="766325" cy="73195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246A26-8F24-4E41-9E79-B4F49FEEB76C}"/>
              </a:ext>
            </a:extLst>
          </p:cNvPr>
          <p:cNvSpPr/>
          <p:nvPr/>
        </p:nvSpPr>
        <p:spPr>
          <a:xfrm>
            <a:off x="7849887" y="3533708"/>
            <a:ext cx="3038829" cy="23950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23EC619-5D51-FD44-8E4E-E44162AB2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2" y="1285059"/>
            <a:ext cx="4974202" cy="428788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99C5C6-DC58-E318-8854-4CEEB788A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7F81A1-69C0-6CA8-F869-A0854F155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7709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862DB4-F05C-2540-BF60-31B3035C0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164" y="1090748"/>
            <a:ext cx="6373784" cy="37098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D705DDE-02C8-1945-932D-88816FAF5E13}"/>
              </a:ext>
            </a:extLst>
          </p:cNvPr>
          <p:cNvSpPr/>
          <p:nvPr/>
        </p:nvSpPr>
        <p:spPr>
          <a:xfrm>
            <a:off x="2830724" y="4224715"/>
            <a:ext cx="766325" cy="73195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246A26-8F24-4E41-9E79-B4F49FEEB76C}"/>
              </a:ext>
            </a:extLst>
          </p:cNvPr>
          <p:cNvSpPr/>
          <p:nvPr/>
        </p:nvSpPr>
        <p:spPr>
          <a:xfrm>
            <a:off x="7849887" y="3533708"/>
            <a:ext cx="3038829" cy="23950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83040BA-C623-8042-94F7-2D9F9D4F3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2" y="1285059"/>
            <a:ext cx="4974202" cy="428788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CFA43E-FEA4-B66F-2E6D-2DBFB41F4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D4E23B-F942-073C-E705-BCB4BB694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05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B87F-45C6-3C4B-AE24-0B955E23F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Bellman Backups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D9607-40D6-CA49-AA47-3920C8173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replace full Bellman backup with </a:t>
            </a:r>
            <a:r>
              <a:rPr lang="en-US" b="1" dirty="0"/>
              <a:t>Monte Carlo (MC) Bellman backup</a:t>
            </a:r>
            <a:r>
              <a:rPr lang="en-US" dirty="0"/>
              <a:t>, which samples next states instead.</a:t>
            </a:r>
          </a:p>
          <a:p>
            <a:r>
              <a:rPr lang="en-US" dirty="0"/>
              <a:t>Another view: we're approximating the transition distribution with a sampling distribution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8BF162-14AF-7041-BDD9-1C0BFD28F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967" y="3591182"/>
            <a:ext cx="6952735" cy="3096140"/>
          </a:xfrm>
          <a:prstGeom prst="rect">
            <a:avLst/>
          </a:prstGeom>
        </p:spPr>
      </p:pic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681A9B31-D7A5-C648-942B-F672DBFEB976}"/>
              </a:ext>
            </a:extLst>
          </p:cNvPr>
          <p:cNvSpPr/>
          <p:nvPr/>
        </p:nvSpPr>
        <p:spPr>
          <a:xfrm>
            <a:off x="8552388" y="4337221"/>
            <a:ext cx="2801412" cy="1115284"/>
          </a:xfrm>
          <a:prstGeom prst="wedgeRectCallout">
            <a:avLst>
              <a:gd name="adj1" fmla="val -57846"/>
              <a:gd name="adj2" fmla="val 1871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Lato" panose="020F0502020204030203" pitchFamily="34" charset="77"/>
              </a:rPr>
              <a:t>Finite horizon case is analogous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F1A19-3B30-4781-C5FD-BF2D05D12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E3771-6A2C-1FB7-6E35-97E959BC0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8750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862DB4-F05C-2540-BF60-31B3035C0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164" y="1090748"/>
            <a:ext cx="6373784" cy="37098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D705DDE-02C8-1945-932D-88816FAF5E13}"/>
              </a:ext>
            </a:extLst>
          </p:cNvPr>
          <p:cNvSpPr/>
          <p:nvPr/>
        </p:nvSpPr>
        <p:spPr>
          <a:xfrm>
            <a:off x="2830724" y="4224715"/>
            <a:ext cx="766325" cy="73195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246A26-8F24-4E41-9E79-B4F49FEEB76C}"/>
              </a:ext>
            </a:extLst>
          </p:cNvPr>
          <p:cNvSpPr/>
          <p:nvPr/>
        </p:nvSpPr>
        <p:spPr>
          <a:xfrm>
            <a:off x="5548165" y="1442149"/>
            <a:ext cx="2681436" cy="23950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3981499A-83CC-6041-A80E-382877EB5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2" y="1285059"/>
            <a:ext cx="4974202" cy="428788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0A89B2-7E26-7E1B-697E-FA1D41455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2978E2-80D9-6FFE-2716-D5CECD3BF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5211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862DB4-F05C-2540-BF60-31B3035C0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164" y="1090748"/>
            <a:ext cx="6373784" cy="37098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D705DDE-02C8-1945-932D-88816FAF5E13}"/>
              </a:ext>
            </a:extLst>
          </p:cNvPr>
          <p:cNvSpPr/>
          <p:nvPr/>
        </p:nvSpPr>
        <p:spPr>
          <a:xfrm>
            <a:off x="2830724" y="4224715"/>
            <a:ext cx="766325" cy="73195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88B7B8-2614-0E48-8C96-C00F683DC1B0}"/>
              </a:ext>
            </a:extLst>
          </p:cNvPr>
          <p:cNvSpPr/>
          <p:nvPr/>
        </p:nvSpPr>
        <p:spPr>
          <a:xfrm>
            <a:off x="5927834" y="1965434"/>
            <a:ext cx="3037489" cy="23201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AB2CB4-DB3A-E149-A37E-AD5F311A22B4}"/>
              </a:ext>
            </a:extLst>
          </p:cNvPr>
          <p:cNvSpPr txBox="1"/>
          <p:nvPr/>
        </p:nvSpPr>
        <p:spPr>
          <a:xfrm>
            <a:off x="9038896" y="189627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 panose="020F0502020204030203" pitchFamily="34" charset="77"/>
              </a:rPr>
              <a:t>True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8A20EAA1-8EDC-8944-8054-9A6DF7966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2" y="1285059"/>
            <a:ext cx="4974202" cy="428788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50287C-8D8D-4593-E6B3-E5C0F759F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32591C-0EC9-E14F-C18C-60CF625BE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5726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4B18239-65AF-0D49-B2B8-383455F5B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52" y="1285060"/>
            <a:ext cx="4974202" cy="428788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862DB4-F05C-2540-BF60-31B3035C0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164" y="1090748"/>
            <a:ext cx="6373784" cy="37098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D705DDE-02C8-1945-932D-88816FAF5E13}"/>
              </a:ext>
            </a:extLst>
          </p:cNvPr>
          <p:cNvSpPr/>
          <p:nvPr/>
        </p:nvSpPr>
        <p:spPr>
          <a:xfrm>
            <a:off x="2284186" y="4960439"/>
            <a:ext cx="766325" cy="73195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88B7B8-2614-0E48-8C96-C00F683DC1B0}"/>
              </a:ext>
            </a:extLst>
          </p:cNvPr>
          <p:cNvSpPr/>
          <p:nvPr/>
        </p:nvSpPr>
        <p:spPr>
          <a:xfrm>
            <a:off x="6341042" y="2181127"/>
            <a:ext cx="1562739" cy="69870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A63FDB-487C-514D-BF63-E9D77B84BF7C}"/>
              </a:ext>
            </a:extLst>
          </p:cNvPr>
          <p:cNvSpPr/>
          <p:nvPr/>
        </p:nvSpPr>
        <p:spPr>
          <a:xfrm>
            <a:off x="3119759" y="4960439"/>
            <a:ext cx="766325" cy="73195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DD7B17-E44E-4F36-5B1A-B97807F62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850645-3D68-0E14-F178-2217A5F47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3368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A0A1CDD7-3C71-8F4E-9802-BDF343E5A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7779" y="1274551"/>
            <a:ext cx="6632437" cy="8324084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862DB4-F05C-2540-BF60-31B3035C0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164" y="1090748"/>
            <a:ext cx="6373784" cy="37098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88B7B8-2614-0E48-8C96-C00F683DC1B0}"/>
              </a:ext>
            </a:extLst>
          </p:cNvPr>
          <p:cNvSpPr/>
          <p:nvPr/>
        </p:nvSpPr>
        <p:spPr>
          <a:xfrm>
            <a:off x="6929621" y="2832768"/>
            <a:ext cx="2845000" cy="29931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A63FDB-487C-514D-BF63-E9D77B84BF7C}"/>
              </a:ext>
            </a:extLst>
          </p:cNvPr>
          <p:cNvSpPr/>
          <p:nvPr/>
        </p:nvSpPr>
        <p:spPr>
          <a:xfrm>
            <a:off x="2831330" y="4228483"/>
            <a:ext cx="766325" cy="73195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F9CEB3-941D-B3C4-AB17-1656E2C4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282D23-41F2-8D18-1F07-81049D778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2405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69995178-1135-8345-A882-E514A7395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8222" y="1274552"/>
            <a:ext cx="6642880" cy="8324083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862DB4-F05C-2540-BF60-31B3035C0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164" y="1090748"/>
            <a:ext cx="6373784" cy="37098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88B7B8-2614-0E48-8C96-C00F683DC1B0}"/>
              </a:ext>
            </a:extLst>
          </p:cNvPr>
          <p:cNvSpPr/>
          <p:nvPr/>
        </p:nvSpPr>
        <p:spPr>
          <a:xfrm>
            <a:off x="6929621" y="2832768"/>
            <a:ext cx="2845000" cy="29931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A63FDB-487C-514D-BF63-E9D77B84BF7C}"/>
              </a:ext>
            </a:extLst>
          </p:cNvPr>
          <p:cNvSpPr/>
          <p:nvPr/>
        </p:nvSpPr>
        <p:spPr>
          <a:xfrm>
            <a:off x="2831330" y="4228483"/>
            <a:ext cx="766325" cy="73195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8FB2D2-42AB-9E3A-BEA5-C21EF930E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37751D-7AF1-6671-2272-0195317E4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3820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A0A1CDD7-3C71-8F4E-9802-BDF343E5A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7779" y="1274551"/>
            <a:ext cx="6632437" cy="8324084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862DB4-F05C-2540-BF60-31B3035C0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164" y="1090748"/>
            <a:ext cx="6373784" cy="37098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88B7B8-2614-0E48-8C96-C00F683DC1B0}"/>
              </a:ext>
            </a:extLst>
          </p:cNvPr>
          <p:cNvSpPr/>
          <p:nvPr/>
        </p:nvSpPr>
        <p:spPr>
          <a:xfrm>
            <a:off x="6929621" y="2832768"/>
            <a:ext cx="2845000" cy="29931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A63FDB-487C-514D-BF63-E9D77B84BF7C}"/>
              </a:ext>
            </a:extLst>
          </p:cNvPr>
          <p:cNvSpPr/>
          <p:nvPr/>
        </p:nvSpPr>
        <p:spPr>
          <a:xfrm>
            <a:off x="2831330" y="4228483"/>
            <a:ext cx="766325" cy="73195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FAED14-86CD-A3BC-4439-27A6DD082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4E7E0-64C4-1E09-3239-EE686935A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1397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B1215CB-A338-734C-BDD8-BE399DCDC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52" y="1285060"/>
            <a:ext cx="4974202" cy="428788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862DB4-F05C-2540-BF60-31B3035C0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164" y="1090748"/>
            <a:ext cx="6373784" cy="37098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88B7B8-2614-0E48-8C96-C00F683DC1B0}"/>
              </a:ext>
            </a:extLst>
          </p:cNvPr>
          <p:cNvSpPr/>
          <p:nvPr/>
        </p:nvSpPr>
        <p:spPr>
          <a:xfrm>
            <a:off x="7851228" y="3489433"/>
            <a:ext cx="3090040" cy="29429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89F4FF5-4463-6544-8CAE-3A9B74BB9722}"/>
              </a:ext>
            </a:extLst>
          </p:cNvPr>
          <p:cNvSpPr/>
          <p:nvPr/>
        </p:nvSpPr>
        <p:spPr>
          <a:xfrm>
            <a:off x="2831330" y="4228483"/>
            <a:ext cx="766325" cy="73195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A1EF4E-F259-1227-048D-0FAC3D62E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FB4A4A-8628-AAE3-BFD5-FCA98F48D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9586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862DB4-F05C-2540-BF60-31B3035C0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164" y="1090748"/>
            <a:ext cx="6373784" cy="37098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88B7B8-2614-0E48-8C96-C00F683DC1B0}"/>
              </a:ext>
            </a:extLst>
          </p:cNvPr>
          <p:cNvSpPr/>
          <p:nvPr/>
        </p:nvSpPr>
        <p:spPr>
          <a:xfrm>
            <a:off x="5959366" y="3489432"/>
            <a:ext cx="4981902" cy="10720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ADC8824-1689-5344-B571-8DD024F2A0BE}"/>
              </a:ext>
            </a:extLst>
          </p:cNvPr>
          <p:cNvSpPr/>
          <p:nvPr/>
        </p:nvSpPr>
        <p:spPr>
          <a:xfrm>
            <a:off x="2726227" y="3507822"/>
            <a:ext cx="502696" cy="48015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FCACA4D-B934-2840-A95D-8E5407632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2" y="1285060"/>
            <a:ext cx="4974202" cy="428788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2CD218-C6B1-D3FC-0BBB-C0B1B522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CBEF75-0C3B-8B63-6854-A39F0248D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1988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8BAB582A-0A79-6A4E-A2A6-BD673B8B7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52" y="1285060"/>
            <a:ext cx="4974202" cy="428788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862DB4-F05C-2540-BF60-31B3035C0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164" y="1090748"/>
            <a:ext cx="6373784" cy="37098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88B7B8-2614-0E48-8C96-C00F683DC1B0}"/>
              </a:ext>
            </a:extLst>
          </p:cNvPr>
          <p:cNvSpPr/>
          <p:nvPr/>
        </p:nvSpPr>
        <p:spPr>
          <a:xfrm>
            <a:off x="7851228" y="3489433"/>
            <a:ext cx="3090040" cy="29429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A5DAA65-36BF-B342-9C27-86179610BFC5}"/>
              </a:ext>
            </a:extLst>
          </p:cNvPr>
          <p:cNvSpPr/>
          <p:nvPr/>
        </p:nvSpPr>
        <p:spPr>
          <a:xfrm>
            <a:off x="2295302" y="2600715"/>
            <a:ext cx="766325" cy="73195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67AE70-8105-1CFA-F912-753D0C60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097976-CAE3-4B0A-25D7-15B3E6667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8425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862DB4-F05C-2540-BF60-31B3035C0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164" y="1090748"/>
            <a:ext cx="6373784" cy="37098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88B7B8-2614-0E48-8C96-C00F683DC1B0}"/>
              </a:ext>
            </a:extLst>
          </p:cNvPr>
          <p:cNvSpPr/>
          <p:nvPr/>
        </p:nvSpPr>
        <p:spPr>
          <a:xfrm>
            <a:off x="5959366" y="3489432"/>
            <a:ext cx="4981902" cy="10720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ADC8824-1689-5344-B571-8DD024F2A0BE}"/>
              </a:ext>
            </a:extLst>
          </p:cNvPr>
          <p:cNvSpPr/>
          <p:nvPr/>
        </p:nvSpPr>
        <p:spPr>
          <a:xfrm>
            <a:off x="2873372" y="1931271"/>
            <a:ext cx="502696" cy="48015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7BA68F2-783D-6041-A0B8-91DBC5829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2" y="1285060"/>
            <a:ext cx="4974202" cy="428788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41981B-1A79-7BD2-7B04-0D4F417FC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464022-88A7-45D7-B7E5-B31963625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97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D973A-AAD0-784D-9BAD-9C32F016A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AD4CB-BE2D-2743-A414-A57A906AA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Sparse sampling</a:t>
            </a:r>
            <a:r>
              <a:rPr lang="en-US" dirty="0"/>
              <a:t> = </a:t>
            </a:r>
            <a:r>
              <a:rPr lang="en-US" dirty="0" err="1"/>
              <a:t>Expectimax</a:t>
            </a:r>
            <a:r>
              <a:rPr lang="en-US" dirty="0"/>
              <a:t> + MC Bellman backups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D34EA9-9160-429B-5CB1-40068542F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0946D-45EF-9285-333E-8CA2B391A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7333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862DB4-F05C-2540-BF60-31B3035C0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164" y="1090748"/>
            <a:ext cx="6373784" cy="37098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88B7B8-2614-0E48-8C96-C00F683DC1B0}"/>
              </a:ext>
            </a:extLst>
          </p:cNvPr>
          <p:cNvSpPr/>
          <p:nvPr/>
        </p:nvSpPr>
        <p:spPr>
          <a:xfrm>
            <a:off x="5959366" y="4246179"/>
            <a:ext cx="1366344" cy="31531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8FEE7AEC-E5D2-3340-BC7D-F530513D8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2" y="1285060"/>
            <a:ext cx="4974202" cy="428788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6407828-8FF7-1044-A65B-167722BBE40D}"/>
              </a:ext>
            </a:extLst>
          </p:cNvPr>
          <p:cNvSpPr/>
          <p:nvPr/>
        </p:nvSpPr>
        <p:spPr>
          <a:xfrm>
            <a:off x="3693178" y="1122278"/>
            <a:ext cx="766325" cy="73195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0D4295-1C5E-7EE3-1422-5CE6A7273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FA4976-87F9-DAFA-03EA-CC41FBB57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2271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4202D-1D5E-4649-A81B-935AAE4DE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UCT: MCTS + UCB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877F1-4154-BC45-8CB1-073ECD21C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Probably the most popular algorithm in the MCTS family is </a:t>
            </a:r>
            <a:r>
              <a:rPr lang="en-US" b="1" dirty="0"/>
              <a:t>Upper Confidence Trees (UCT)</a:t>
            </a:r>
            <a:r>
              <a:rPr lang="en-US" dirty="0"/>
              <a:t>.</a:t>
            </a:r>
          </a:p>
          <a:p>
            <a:r>
              <a:rPr lang="en-US" dirty="0"/>
              <a:t>UCT uses the exploration bonus from UCB to select actions.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78E94B-8069-7240-894F-254D24448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3280020"/>
            <a:ext cx="11353800" cy="331863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959A4-0E85-CDD4-1960-9125255E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19539-EB9E-05C2-401B-C59E47C89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5261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8A118-708D-8D42-BACF-389947ADA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0CE63-6402-A74A-A277-2946A04F7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Sparse sampling: </a:t>
            </a:r>
            <a:r>
              <a:rPr lang="en-US" dirty="0" err="1"/>
              <a:t>expectimax</a:t>
            </a:r>
            <a:r>
              <a:rPr lang="en-US" dirty="0"/>
              <a:t> search, but instead of full Bellman backups, use sampling to approximate</a:t>
            </a:r>
            <a:br>
              <a:rPr lang="en-US" dirty="0"/>
            </a:br>
            <a:endParaRPr lang="en-US" dirty="0"/>
          </a:p>
          <a:p>
            <a:r>
              <a:rPr lang="en-US" dirty="0"/>
              <a:t>Multi-armed bandits: select actions to minimize regret</a:t>
            </a:r>
            <a:br>
              <a:rPr lang="en-US" dirty="0"/>
            </a:br>
            <a:endParaRPr lang="en-US" dirty="0"/>
          </a:p>
          <a:p>
            <a:r>
              <a:rPr lang="en-US" dirty="0"/>
              <a:t>Monte Carlo Tree Search: sparse sampling + MAB exploration techniques + rollouts to estimate heuristics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37FA6-A6E8-C716-72CB-4FA133558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956C6-F48C-A339-C27A-38D75DDCD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04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D973A-AAD0-784D-9BAD-9C32F016A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Sampling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8AD4CB-BE2D-2743-A414-A57A906AA4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5056469" cy="4351338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Sparse sampling</a:t>
                </a:r>
                <a:r>
                  <a:rPr lang="en-US" dirty="0"/>
                  <a:t> = </a:t>
                </a:r>
                <a:r>
                  <a:rPr lang="en-US" dirty="0" err="1"/>
                  <a:t>Expectimax</a:t>
                </a:r>
                <a:r>
                  <a:rPr lang="en-US" dirty="0"/>
                  <a:t> + MC Bellman backups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Nice property: can get optimality guarantees that depend only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, </a:t>
                </a:r>
                <a:r>
                  <a:rPr lang="en-US" i="1" dirty="0"/>
                  <a:t>not </a:t>
                </a:r>
                <a:r>
                  <a:rPr lang="en-US" dirty="0"/>
                  <a:t>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 (Kearns, Mansour, and Ng 1999).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8AD4CB-BE2D-2743-A414-A57A906AA4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5056469" cy="4351338"/>
              </a:xfrm>
              <a:blipFill>
                <a:blip r:embed="rId2"/>
                <a:stretch>
                  <a:fillRect l="-2000" t="-2616" r="-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8BFFD43-D797-B643-A02C-AAEF2DD10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334" y="862330"/>
            <a:ext cx="5346700" cy="54991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A2396-3289-5910-FE51-022890EFF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932DD4-A968-AEAC-C6FD-72EBF8093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17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2FE3F736-B7DE-0D41-9150-0BFC8BF0B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100" y="526878"/>
            <a:ext cx="1701800" cy="170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2F45E21-8288-5C49-9352-29CF62A6D43F}"/>
                  </a:ext>
                </a:extLst>
              </p:cNvPr>
              <p:cNvSpPr txBox="1"/>
              <p:nvPr/>
            </p:nvSpPr>
            <p:spPr>
              <a:xfrm>
                <a:off x="367863" y="241738"/>
                <a:ext cx="271099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ato" panose="020F0502020204030203" pitchFamily="34" charset="77"/>
                  </a:rPr>
                  <a:t>Sparse sampling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=2,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800" dirty="0">
                  <a:latin typeface="Lato" panose="020F0502020204030203" pitchFamily="34" charset="77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2F45E21-8288-5C49-9352-29CF62A6D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63" y="241738"/>
                <a:ext cx="2710999" cy="954107"/>
              </a:xfrm>
              <a:prstGeom prst="rect">
                <a:avLst/>
              </a:prstGeom>
              <a:blipFill>
                <a:blip r:embed="rId3"/>
                <a:stretch>
                  <a:fillRect l="-4651" t="-7895" r="-3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9FE87C-702E-B410-A65E-6A8FB4EA1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45E4E5-EE1A-42EF-8FCF-AC947409E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16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E397C5E-7854-8746-9D65-33BF77503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967" y="712573"/>
            <a:ext cx="4559300" cy="441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0353F0-950E-F94E-B4A3-25E72242D53F}"/>
                  </a:ext>
                </a:extLst>
              </p:cNvPr>
              <p:cNvSpPr txBox="1"/>
              <p:nvPr/>
            </p:nvSpPr>
            <p:spPr>
              <a:xfrm>
                <a:off x="367863" y="241738"/>
                <a:ext cx="271099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ato" panose="020F0502020204030203" pitchFamily="34" charset="77"/>
                  </a:rPr>
                  <a:t>Sparse sampling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=2,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800" dirty="0">
                  <a:latin typeface="Lato" panose="020F0502020204030203" pitchFamily="34" charset="77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0353F0-950E-F94E-B4A3-25E72242D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63" y="241738"/>
                <a:ext cx="2710999" cy="954107"/>
              </a:xfrm>
              <a:prstGeom prst="rect">
                <a:avLst/>
              </a:prstGeom>
              <a:blipFill>
                <a:blip r:embed="rId3"/>
                <a:stretch>
                  <a:fillRect l="-4651" t="-7895" r="-3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2D127D-66DC-0DF8-0C75-4CB32CEDF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4C5B4-5FCE-0B92-B376-CE39DD64F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85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ght&#10;&#10;Description automatically generated">
            <a:extLst>
              <a:ext uri="{FF2B5EF4-FFF2-40B4-BE49-F238E27FC236}">
                <a16:creationId xmlns:a16="http://schemas.microsoft.com/office/drawing/2014/main" id="{13830A5C-DEEC-BA40-8B84-F19EF400C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43" y="1233753"/>
            <a:ext cx="6225553" cy="4390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81727F-7222-D04F-A79F-ABDB47E55C16}"/>
                  </a:ext>
                </a:extLst>
              </p:cNvPr>
              <p:cNvSpPr txBox="1"/>
              <p:nvPr/>
            </p:nvSpPr>
            <p:spPr>
              <a:xfrm>
                <a:off x="367863" y="241738"/>
                <a:ext cx="271099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ato" panose="020F0502020204030203" pitchFamily="34" charset="77"/>
                  </a:rPr>
                  <a:t>Sparse sampling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=2,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800" dirty="0">
                  <a:latin typeface="Lato" panose="020F0502020204030203" pitchFamily="34" charset="77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81727F-7222-D04F-A79F-ABDB47E55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63" y="241738"/>
                <a:ext cx="2710999" cy="954107"/>
              </a:xfrm>
              <a:prstGeom prst="rect">
                <a:avLst/>
              </a:prstGeom>
              <a:blipFill>
                <a:blip r:embed="rId3"/>
                <a:stretch>
                  <a:fillRect l="-4651" t="-7895" r="-3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9B580D-FD00-9C08-87A6-D3AE3DA53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CB1DD5-6547-FA72-F449-D0BA8FE6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83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5DDE4-6137-F947-BDE3-059E39073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&amp; Preview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FF17D-9667-8F4C-8160-F491B2C4C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time: started </a:t>
            </a:r>
            <a:r>
              <a:rPr lang="en-US" i="1" dirty="0"/>
              <a:t>online planning</a:t>
            </a:r>
            <a:r>
              <a:rPr lang="en-US" dirty="0"/>
              <a:t> for MDPs</a:t>
            </a:r>
          </a:p>
          <a:p>
            <a:pPr lvl="1"/>
            <a:r>
              <a:rPr lang="en-US" dirty="0"/>
              <a:t>Current state known</a:t>
            </a:r>
          </a:p>
          <a:p>
            <a:pPr lvl="1"/>
            <a:r>
              <a:rPr lang="en-US" dirty="0"/>
              <a:t>Agent “in the wild”</a:t>
            </a:r>
          </a:p>
          <a:p>
            <a:pPr lvl="1"/>
            <a:r>
              <a:rPr lang="en-US" dirty="0"/>
              <a:t>Interleaving planning and execution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8D6670-D7B1-C18B-0180-02DF991C6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0DAA7-A197-131A-14DD-4C5935946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29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C0F87BE-15BB-8943-8BCA-131C7D7BB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135" y="1039249"/>
            <a:ext cx="6058914" cy="4507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C5FE9C-7FCF-9647-8750-8B9BEE4F19AE}"/>
                  </a:ext>
                </a:extLst>
              </p:cNvPr>
              <p:cNvSpPr txBox="1"/>
              <p:nvPr/>
            </p:nvSpPr>
            <p:spPr>
              <a:xfrm>
                <a:off x="367863" y="241738"/>
                <a:ext cx="271099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ato" panose="020F0502020204030203" pitchFamily="34" charset="77"/>
                  </a:rPr>
                  <a:t>Sparse sampling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=2,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800" dirty="0">
                  <a:latin typeface="Lato" panose="020F0502020204030203" pitchFamily="34" charset="77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C5FE9C-7FCF-9647-8750-8B9BEE4F1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63" y="241738"/>
                <a:ext cx="2710999" cy="954107"/>
              </a:xfrm>
              <a:prstGeom prst="rect">
                <a:avLst/>
              </a:prstGeom>
              <a:blipFill>
                <a:blip r:embed="rId3"/>
                <a:stretch>
                  <a:fillRect l="-4651" t="-7895" r="-3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129058-2DC2-20E3-9366-8DCDF5E2D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8D5221-1F96-9B3B-044A-561E1B940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97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A7246887-2EA5-6641-B927-59173C5B7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4" y="989376"/>
            <a:ext cx="7954368" cy="48792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394464F-3C78-824B-BAE7-5825DAA8D4AE}"/>
                  </a:ext>
                </a:extLst>
              </p:cNvPr>
              <p:cNvSpPr txBox="1"/>
              <p:nvPr/>
            </p:nvSpPr>
            <p:spPr>
              <a:xfrm>
                <a:off x="367863" y="241738"/>
                <a:ext cx="271099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ato" panose="020F0502020204030203" pitchFamily="34" charset="77"/>
                  </a:rPr>
                  <a:t>Sparse sampling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=2,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800" dirty="0">
                  <a:latin typeface="Lato" panose="020F0502020204030203" pitchFamily="34" charset="77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394464F-3C78-824B-BAE7-5825DAA8D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63" y="241738"/>
                <a:ext cx="2710999" cy="954107"/>
              </a:xfrm>
              <a:prstGeom prst="rect">
                <a:avLst/>
              </a:prstGeom>
              <a:blipFill>
                <a:blip r:embed="rId3"/>
                <a:stretch>
                  <a:fillRect l="-4651" t="-7895" r="-3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FFBEDC9-71E7-CD45-9EBF-83F8C5F27C15}"/>
              </a:ext>
            </a:extLst>
          </p:cNvPr>
          <p:cNvSpPr txBox="1"/>
          <p:nvPr/>
        </p:nvSpPr>
        <p:spPr>
          <a:xfrm>
            <a:off x="4298731" y="4988162"/>
            <a:ext cx="585448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ato" panose="020F0502020204030203" pitchFamily="34" charset="77"/>
              </a:rPr>
              <a:t>Note: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77"/>
              </a:rPr>
              <a:t>States could be repeated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77"/>
              </a:rPr>
              <a:t>Actual # successors could be &gt;&gt; 3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D05B5D-FB8F-3D7F-2A0F-98A9A3BA6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2D8C8E-281E-BE8B-6B86-58B815904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99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27354D4-1504-5249-9E57-A747885A0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24" y="990363"/>
            <a:ext cx="8563233" cy="5252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F391E0-3D42-794F-89C9-9550B20E8EA3}"/>
                  </a:ext>
                </a:extLst>
              </p:cNvPr>
              <p:cNvSpPr txBox="1"/>
              <p:nvPr/>
            </p:nvSpPr>
            <p:spPr>
              <a:xfrm>
                <a:off x="367863" y="241738"/>
                <a:ext cx="271099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ato" panose="020F0502020204030203" pitchFamily="34" charset="77"/>
                  </a:rPr>
                  <a:t>Sparse sampling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=2,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800" dirty="0">
                  <a:latin typeface="Lato" panose="020F0502020204030203" pitchFamily="34" charset="77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F391E0-3D42-794F-89C9-9550B20E8E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63" y="241738"/>
                <a:ext cx="2710999" cy="954107"/>
              </a:xfrm>
              <a:prstGeom prst="rect">
                <a:avLst/>
              </a:prstGeom>
              <a:blipFill>
                <a:blip r:embed="rId3"/>
                <a:stretch>
                  <a:fillRect l="-4651" t="-7895" r="-3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4461196-A77B-7F4D-BE57-6EEA01F9AB86}"/>
              </a:ext>
            </a:extLst>
          </p:cNvPr>
          <p:cNvSpPr txBox="1"/>
          <p:nvPr/>
        </p:nvSpPr>
        <p:spPr>
          <a:xfrm>
            <a:off x="1919187" y="4020429"/>
            <a:ext cx="1874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Lato" panose="020F0502020204030203" pitchFamily="34" charset="77"/>
              </a:rPr>
              <a:t>Expecti</a:t>
            </a:r>
            <a:r>
              <a:rPr lang="en-US" sz="3200" dirty="0">
                <a:latin typeface="Lato" panose="020F0502020204030203" pitchFamily="34" charset="77"/>
              </a:rPr>
              <a:t>-!</a:t>
            </a:r>
          </a:p>
        </p:txBody>
      </p:sp>
      <p:pic>
        <p:nvPicPr>
          <p:cNvPr id="9" name="Picture 2" descr="Expecto Patronum | Top 10 Coolest Harry Potter Spells | TIME.com">
            <a:extLst>
              <a:ext uri="{FF2B5EF4-FFF2-40B4-BE49-F238E27FC236}">
                <a16:creationId xmlns:a16="http://schemas.microsoft.com/office/drawing/2014/main" id="{3D5D9C90-D1AB-004B-A9B9-295F76E0B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901" y="4175965"/>
            <a:ext cx="2232912" cy="145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5ACA1A-33C0-ACC1-8F04-B53B141E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27D328-94D3-94C1-7808-B85C9688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0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DEF2CF5-3D74-1D4D-8D62-CB91BBE4C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62" y="849152"/>
            <a:ext cx="8411568" cy="5159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EAC66D9-2FE7-7140-988F-56462A8EDE0D}"/>
                  </a:ext>
                </a:extLst>
              </p:cNvPr>
              <p:cNvSpPr txBox="1"/>
              <p:nvPr/>
            </p:nvSpPr>
            <p:spPr>
              <a:xfrm>
                <a:off x="367863" y="241738"/>
                <a:ext cx="271099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ato" panose="020F0502020204030203" pitchFamily="34" charset="77"/>
                  </a:rPr>
                  <a:t>Sparse sampling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=2,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800" dirty="0">
                  <a:latin typeface="Lato" panose="020F0502020204030203" pitchFamily="34" charset="77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EAC66D9-2FE7-7140-988F-56462A8ED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63" y="241738"/>
                <a:ext cx="2710999" cy="954107"/>
              </a:xfrm>
              <a:prstGeom prst="rect">
                <a:avLst/>
              </a:prstGeom>
              <a:blipFill>
                <a:blip r:embed="rId3"/>
                <a:stretch>
                  <a:fillRect l="-4651" t="-7895" r="-3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86FD3B2-4F2C-B14F-9A64-8885BC7DA2C8}"/>
              </a:ext>
            </a:extLst>
          </p:cNvPr>
          <p:cNvSpPr txBox="1"/>
          <p:nvPr/>
        </p:nvSpPr>
        <p:spPr>
          <a:xfrm>
            <a:off x="3322518" y="2844225"/>
            <a:ext cx="1143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Lato" panose="020F0502020204030203" pitchFamily="34" charset="77"/>
              </a:rPr>
              <a:t>Max!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2B2CBA-81A4-2EB2-E615-2564A2BCC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746205-BB56-0ACB-A98C-560535C4D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11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0D211D4-F8C8-874D-882B-2BBF95CB7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05" y="436700"/>
            <a:ext cx="9819137" cy="59845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668F54-5794-FA4A-9FFC-5712C6C3DCBA}"/>
                  </a:ext>
                </a:extLst>
              </p:cNvPr>
              <p:cNvSpPr txBox="1"/>
              <p:nvPr/>
            </p:nvSpPr>
            <p:spPr>
              <a:xfrm>
                <a:off x="367863" y="241738"/>
                <a:ext cx="271099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ato" panose="020F0502020204030203" pitchFamily="34" charset="77"/>
                  </a:rPr>
                  <a:t>Sparse sampling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=2,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800" dirty="0">
                  <a:latin typeface="Lato" panose="020F0502020204030203" pitchFamily="34" charset="77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668F54-5794-FA4A-9FFC-5712C6C3DC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63" y="241738"/>
                <a:ext cx="2710999" cy="954107"/>
              </a:xfrm>
              <a:prstGeom prst="rect">
                <a:avLst/>
              </a:prstGeom>
              <a:blipFill>
                <a:blip r:embed="rId4"/>
                <a:stretch>
                  <a:fillRect l="-4651" t="-7895" r="-3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87F9C9A-D3EF-2645-A997-D2B156BB5B14}"/>
              </a:ext>
            </a:extLst>
          </p:cNvPr>
          <p:cNvSpPr txBox="1"/>
          <p:nvPr/>
        </p:nvSpPr>
        <p:spPr>
          <a:xfrm>
            <a:off x="5923628" y="1582029"/>
            <a:ext cx="1874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Lato" panose="020F0502020204030203" pitchFamily="34" charset="77"/>
              </a:rPr>
              <a:t>Expecti</a:t>
            </a:r>
            <a:r>
              <a:rPr lang="en-US" sz="3200" dirty="0">
                <a:latin typeface="Lato" panose="020F0502020204030203" pitchFamily="34" charset="77"/>
              </a:rPr>
              <a:t>-!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012C48-436C-A934-2BF3-DAC863D84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7DF4F9-8B02-B09F-6D99-E798CE4B6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45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8ADCC8A-6859-8B44-9BBB-04B3D7721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295"/>
            <a:ext cx="12192000" cy="38894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AACE43-7A97-5E41-89B4-A16257E8AE85}"/>
                  </a:ext>
                </a:extLst>
              </p:cNvPr>
              <p:cNvSpPr txBox="1"/>
              <p:nvPr/>
            </p:nvSpPr>
            <p:spPr>
              <a:xfrm>
                <a:off x="367863" y="241738"/>
                <a:ext cx="271099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ato" panose="020F0502020204030203" pitchFamily="34" charset="77"/>
                  </a:rPr>
                  <a:t>Sparse sampling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=2,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800" dirty="0">
                  <a:latin typeface="Lato" panose="020F0502020204030203" pitchFamily="34" charset="77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AACE43-7A97-5E41-89B4-A16257E8A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63" y="241738"/>
                <a:ext cx="2710999" cy="954107"/>
              </a:xfrm>
              <a:prstGeom prst="rect">
                <a:avLst/>
              </a:prstGeom>
              <a:blipFill>
                <a:blip r:embed="rId3"/>
                <a:stretch>
                  <a:fillRect l="-4651" t="-7895" r="-3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1A8D206-8CBD-7849-88F2-EDAF0293AAF1}"/>
              </a:ext>
            </a:extLst>
          </p:cNvPr>
          <p:cNvSpPr txBox="1"/>
          <p:nvPr/>
        </p:nvSpPr>
        <p:spPr>
          <a:xfrm>
            <a:off x="4384062" y="1404307"/>
            <a:ext cx="1143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Lato" panose="020F0502020204030203" pitchFamily="34" charset="77"/>
              </a:rPr>
              <a:t>Max!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2CDA2C-FF4E-3C31-1EF5-E45843AD1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CD313C-34A1-EBC0-3976-F872C37E4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93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DE699-0560-9C49-AE00-804CD61D7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Sparse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4FF54-18B6-A24D-80EF-C2084B675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 limitation of </a:t>
            </a:r>
            <a:r>
              <a:rPr lang="en-US" dirty="0" err="1"/>
              <a:t>expectimax</a:t>
            </a:r>
            <a:r>
              <a:rPr lang="en-US" dirty="0"/>
              <a:t>: exhaustive AODAG building</a:t>
            </a:r>
          </a:p>
          <a:p>
            <a:r>
              <a:rPr lang="en-US" dirty="0"/>
              <a:t>Sparse sampling is similarly exhaustive</a:t>
            </a:r>
          </a:p>
          <a:p>
            <a:pPr lvl="1"/>
            <a:r>
              <a:rPr lang="en-US" dirty="0"/>
              <a:t>It does not use reward info at all in building the AODAG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C84579-E4EB-56A5-119F-DC9353B3F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1153D3-3B65-7F8F-118D-A1173A8B5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25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DE699-0560-9C49-AE00-804CD61D7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Sparse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4FF54-18B6-A24D-80EF-C2084B675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 limitation of </a:t>
            </a:r>
            <a:r>
              <a:rPr lang="en-US" dirty="0" err="1"/>
              <a:t>expectimax</a:t>
            </a:r>
            <a:r>
              <a:rPr lang="en-US" dirty="0"/>
              <a:t>: exhaustive AODAG building</a:t>
            </a:r>
          </a:p>
          <a:p>
            <a:r>
              <a:rPr lang="en-US" dirty="0"/>
              <a:t>Sparse sampling is similarly exhaustive</a:t>
            </a:r>
          </a:p>
          <a:p>
            <a:pPr lvl="1"/>
            <a:r>
              <a:rPr lang="en-US" dirty="0"/>
              <a:t>It does not use reward info at all in building the AODAG</a:t>
            </a:r>
          </a:p>
          <a:p>
            <a:r>
              <a:rPr lang="en-US" dirty="0"/>
              <a:t>RTDP was better: it built out using value estimates</a:t>
            </a:r>
          </a:p>
          <a:p>
            <a:r>
              <a:rPr lang="en-US" dirty="0"/>
              <a:t>But RTDP still performed exhaustive Bellman backups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A0B9D2-36B9-B670-A523-8CEBCFD52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AE3DE-BB9D-DDF4-5348-2FCDDCC35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993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DE699-0560-9C49-AE00-804CD61D7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Sparse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4FF54-18B6-A24D-80EF-C2084B675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 limitation of </a:t>
            </a:r>
            <a:r>
              <a:rPr lang="en-US" dirty="0" err="1"/>
              <a:t>expectimax</a:t>
            </a:r>
            <a:r>
              <a:rPr lang="en-US" dirty="0"/>
              <a:t>: exhaustive AODAG building</a:t>
            </a:r>
          </a:p>
          <a:p>
            <a:r>
              <a:rPr lang="en-US" dirty="0"/>
              <a:t>Sparse sampling is similarly exhaustive</a:t>
            </a:r>
          </a:p>
          <a:p>
            <a:pPr lvl="1"/>
            <a:r>
              <a:rPr lang="en-US" dirty="0"/>
              <a:t>It does not use reward info at all in building the AODAG</a:t>
            </a:r>
          </a:p>
          <a:p>
            <a:r>
              <a:rPr lang="en-US" dirty="0"/>
              <a:t>RTDP was better: it built out using value estimates</a:t>
            </a:r>
          </a:p>
          <a:p>
            <a:r>
              <a:rPr lang="en-US" dirty="0"/>
              <a:t>But RTDP still performed exhaustive Bellman backups</a:t>
            </a:r>
          </a:p>
          <a:p>
            <a:r>
              <a:rPr lang="en-US" dirty="0"/>
              <a:t>Moreover, RTDP may be a little “too greedy”</a:t>
            </a:r>
          </a:p>
          <a:p>
            <a:pPr lvl="1"/>
            <a:r>
              <a:rPr lang="en-US" dirty="0"/>
              <a:t>Always expands AODAG according to current best estimate</a:t>
            </a:r>
          </a:p>
          <a:p>
            <a:pPr lvl="1"/>
            <a:r>
              <a:rPr lang="en-US" dirty="0"/>
              <a:t>Does not </a:t>
            </a:r>
            <a:r>
              <a:rPr lang="en-US" i="1" dirty="0"/>
              <a:t>explore</a:t>
            </a:r>
            <a:r>
              <a:rPr lang="en-US" dirty="0"/>
              <a:t> parts of AODAG where estimates are uncertain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A35E4C-CF24-96E0-B6A3-BFB6D1C96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B71692-4D9A-292E-B669-13E53E35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31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DE699-0560-9C49-AE00-804CD61D7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Sparse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4FF54-18B6-A24D-80EF-C2084B675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 limitation of </a:t>
            </a:r>
            <a:r>
              <a:rPr lang="en-US" dirty="0" err="1"/>
              <a:t>expectimax</a:t>
            </a:r>
            <a:r>
              <a:rPr lang="en-US" dirty="0"/>
              <a:t>: exhaustive AODAG building</a:t>
            </a:r>
          </a:p>
          <a:p>
            <a:r>
              <a:rPr lang="en-US" dirty="0"/>
              <a:t>Sparse sampling is similarly exhaustive</a:t>
            </a:r>
          </a:p>
          <a:p>
            <a:pPr lvl="1"/>
            <a:r>
              <a:rPr lang="en-US" dirty="0"/>
              <a:t>It does not use reward info at all in building the AODAG</a:t>
            </a:r>
          </a:p>
          <a:p>
            <a:r>
              <a:rPr lang="en-US" dirty="0"/>
              <a:t>RTDP was better: it built out using value estimates</a:t>
            </a:r>
          </a:p>
          <a:p>
            <a:r>
              <a:rPr lang="en-US" dirty="0"/>
              <a:t>But RTDP still performed exhaustive Bellman backups</a:t>
            </a:r>
          </a:p>
          <a:p>
            <a:r>
              <a:rPr lang="en-US" dirty="0"/>
              <a:t>Moreover, RTDP may be a little “too greedy”</a:t>
            </a:r>
          </a:p>
          <a:p>
            <a:pPr lvl="1"/>
            <a:r>
              <a:rPr lang="en-US" dirty="0"/>
              <a:t>Always expands AODAG according to current best estimate</a:t>
            </a:r>
          </a:p>
          <a:p>
            <a:pPr lvl="1"/>
            <a:r>
              <a:rPr lang="en-US" dirty="0"/>
              <a:t>Does not </a:t>
            </a:r>
            <a:r>
              <a:rPr lang="en-US" i="1" dirty="0"/>
              <a:t>explore</a:t>
            </a:r>
            <a:r>
              <a:rPr lang="en-US" dirty="0"/>
              <a:t> parts of AODAG where estimates are uncertain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ular Callout 3">
                <a:extLst>
                  <a:ext uri="{FF2B5EF4-FFF2-40B4-BE49-F238E27FC236}">
                    <a16:creationId xmlns:a16="http://schemas.microsoft.com/office/drawing/2014/main" id="{527C7622-DA44-4F46-82AE-D6C383280417}"/>
                  </a:ext>
                </a:extLst>
              </p:cNvPr>
              <p:cNvSpPr/>
              <p:nvPr/>
            </p:nvSpPr>
            <p:spPr>
              <a:xfrm>
                <a:off x="2435793" y="5636461"/>
                <a:ext cx="6174807" cy="630195"/>
              </a:xfrm>
              <a:prstGeom prst="wedgeRectCallout">
                <a:avLst>
                  <a:gd name="adj1" fmla="val -6680"/>
                  <a:gd name="adj2" fmla="val 64139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Lato" panose="020F0502020204030203" pitchFamily="34" charset="77"/>
                  </a:rPr>
                  <a:t>Let’s study this in special case: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>
                    <a:latin typeface="Lato" panose="020F0502020204030203" pitchFamily="34" charset="77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ular Callout 3">
                <a:extLst>
                  <a:ext uri="{FF2B5EF4-FFF2-40B4-BE49-F238E27FC236}">
                    <a16:creationId xmlns:a16="http://schemas.microsoft.com/office/drawing/2014/main" id="{527C7622-DA44-4F46-82AE-D6C3832804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793" y="5636461"/>
                <a:ext cx="6174807" cy="630195"/>
              </a:xfrm>
              <a:prstGeom prst="wedgeRectCallout">
                <a:avLst>
                  <a:gd name="adj1" fmla="val -6680"/>
                  <a:gd name="adj2" fmla="val 64139"/>
                </a:avLst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AE065-D56A-6C41-8A2D-29AB0B180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83D09-56D8-C573-851A-E169E6C78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38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5DDE4-6137-F947-BDE3-059E39073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&amp; Preview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FF17D-9667-8F4C-8160-F491B2C4C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time: started </a:t>
            </a:r>
            <a:r>
              <a:rPr lang="en-US" i="1" dirty="0"/>
              <a:t>online planning</a:t>
            </a:r>
            <a:r>
              <a:rPr lang="en-US" dirty="0"/>
              <a:t> for MDPs</a:t>
            </a:r>
          </a:p>
          <a:p>
            <a:pPr lvl="1"/>
            <a:r>
              <a:rPr lang="en-US" dirty="0"/>
              <a:t>Current state known</a:t>
            </a:r>
          </a:p>
          <a:p>
            <a:pPr lvl="1"/>
            <a:r>
              <a:rPr lang="en-US" dirty="0"/>
              <a:t>Agent “in the wild”</a:t>
            </a:r>
          </a:p>
          <a:p>
            <a:pPr lvl="1"/>
            <a:r>
              <a:rPr lang="en-US" dirty="0"/>
              <a:t>Interleaving planning and execution</a:t>
            </a:r>
          </a:p>
          <a:p>
            <a:r>
              <a:rPr lang="en-US" dirty="0"/>
              <a:t>Considered </a:t>
            </a:r>
            <a:r>
              <a:rPr lang="en-US" i="1" dirty="0"/>
              <a:t>reachability </a:t>
            </a:r>
            <a:r>
              <a:rPr lang="en-US" dirty="0"/>
              <a:t>and </a:t>
            </a:r>
            <a:r>
              <a:rPr lang="en-US" i="1" dirty="0"/>
              <a:t>heuristics</a:t>
            </a:r>
            <a:endParaRPr lang="en-US" dirty="0"/>
          </a:p>
          <a:p>
            <a:pPr lvl="1"/>
            <a:r>
              <a:rPr lang="en-US" dirty="0" err="1"/>
              <a:t>Expectimax</a:t>
            </a:r>
            <a:r>
              <a:rPr lang="en-US" dirty="0"/>
              <a:t> search exploits reachability</a:t>
            </a:r>
          </a:p>
          <a:p>
            <a:pPr lvl="1"/>
            <a:r>
              <a:rPr lang="en-US" dirty="0"/>
              <a:t>Leaf heuristic evaluation, RTDP, determinization use heuristics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E3A989-211D-062B-2460-9216BA9F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6C7EB-722D-9396-DE7D-18F6A0AA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54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6C14E-04F0-1F47-BCED-522E7B6E5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Multi-armed Bandits (MAB)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C690C-C83B-3249-8847-C8B7903A0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5912922"/>
            <a:ext cx="10515600" cy="4434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hlinkClick r:id="rId2"/>
              </a:rPr>
              <a:t>https://multithreaded.stitchfix.com/blog/2020/08/05/bandits/</a:t>
            </a: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BF00E4-C575-A44D-BFBB-079B3BA9C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405" y="1592010"/>
            <a:ext cx="6645189" cy="424017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5901D9-E613-5F15-2294-EEC595A11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46C07A-9BCE-4478-9362-AEB0F3836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73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C868-5734-4F48-AAF6-05983F214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Multi-armed Bandits (MAB)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6192F8-6F41-D04C-8C24-920490FC1B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Consider finite horizon MDP,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. Simulator access only.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6192F8-6F41-D04C-8C24-920490FC1B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C1542195-4015-8D44-B109-C59679ED2B36}"/>
              </a:ext>
            </a:extLst>
          </p:cNvPr>
          <p:cNvSpPr/>
          <p:nvPr/>
        </p:nvSpPr>
        <p:spPr>
          <a:xfrm>
            <a:off x="4133060" y="2607488"/>
            <a:ext cx="3925879" cy="444843"/>
          </a:xfrm>
          <a:prstGeom prst="wedgeRectCallout">
            <a:avLst>
              <a:gd name="adj1" fmla="val -57267"/>
              <a:gd name="adj2" fmla="val 727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Lato" panose="020F0502020204030203" pitchFamily="34" charset="77"/>
              </a:rPr>
              <a:t>And just one fixed initial state.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8EC5A-0F5D-5F04-B9D3-B07ADA888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8B411-20ED-C859-24DF-53B05E89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56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C868-5734-4F48-AAF6-05983F214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Multi-armed Bandits (MAB)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6192F8-6F41-D04C-8C24-920490FC1B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Consider finite horizon MDP,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. Simulator access only.</a:t>
                </a:r>
              </a:p>
              <a:p>
                <a:pPr marL="0" indent="0">
                  <a:buNone/>
                </a:pPr>
                <a:br>
                  <a:rPr lang="en-US" b="1" dirty="0"/>
                </a:br>
                <a:r>
                  <a:rPr lang="en-US" b="1" dirty="0"/>
                  <a:t>Multi-armed Bandits (MAB)</a:t>
                </a:r>
                <a:r>
                  <a:rPr lang="en-US" dirty="0"/>
                  <a:t>: Repeat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times: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Select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6192F8-6F41-D04C-8C24-920490FC1B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6F0E0-9A0C-055C-BCE9-441B1EDF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A330C4-3DB2-6C0C-EA14-4347DBF0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23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C868-5734-4F48-AAF6-05983F214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Multi-armed Bandits (MAB)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6192F8-6F41-D04C-8C24-920490FC1B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Consider finite horizon MDP,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. Simulator access only.</a:t>
                </a:r>
              </a:p>
              <a:p>
                <a:pPr marL="0" indent="0">
                  <a:buNone/>
                </a:pPr>
                <a:br>
                  <a:rPr lang="en-US" b="1" dirty="0"/>
                </a:br>
                <a:r>
                  <a:rPr lang="en-US" b="1" dirty="0"/>
                  <a:t>Multi-armed Bandits (MAB)</a:t>
                </a:r>
                <a:r>
                  <a:rPr lang="en-US" dirty="0"/>
                  <a:t>: Repeat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times: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Select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Receive sample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(⋅∣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6192F8-6F41-D04C-8C24-920490FC1B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ADFE4-5765-42C2-1BFC-FDDE31FF4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EA52DA-F261-EE9F-48AA-B4847C50E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00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C868-5734-4F48-AAF6-05983F214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Multi-armed Bandits (MAB)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6192F8-6F41-D04C-8C24-920490FC1B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Consider finite horizon MDP,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. Simulator access only.</a:t>
                </a:r>
              </a:p>
              <a:p>
                <a:pPr marL="0" indent="0">
                  <a:buNone/>
                </a:pPr>
                <a:br>
                  <a:rPr lang="en-US" b="1" dirty="0"/>
                </a:br>
                <a:r>
                  <a:rPr lang="en-US" b="1" dirty="0"/>
                  <a:t>Multi-armed Bandits (MAB)</a:t>
                </a:r>
                <a:r>
                  <a:rPr lang="en-US" dirty="0"/>
                  <a:t>: Repeat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times: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Select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Receive sample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(⋅∣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Observe reward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6192F8-6F41-D04C-8C24-920490FC1B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EF1BE2-7741-6DE0-8866-E6F82EAF2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A1E2F5-9749-5D37-1E2D-D34FC434B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183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C868-5734-4F48-AAF6-05983F214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Multi-armed Bandits (MAB)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6192F8-6F41-D04C-8C24-920490FC1B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Consider finite horizon MDP,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. Simulator access only.</a:t>
                </a:r>
              </a:p>
              <a:p>
                <a:pPr marL="0" indent="0">
                  <a:buNone/>
                </a:pPr>
                <a:br>
                  <a:rPr lang="en-US" b="1" dirty="0"/>
                </a:br>
                <a:r>
                  <a:rPr lang="en-US" b="1" dirty="0"/>
                  <a:t>Multi-armed Bandits (MAB)</a:t>
                </a:r>
                <a:r>
                  <a:rPr lang="en-US" dirty="0"/>
                  <a:t>: Repeat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times: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Select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Receive sample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(⋅∣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Observe reward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6192F8-6F41-D04C-8C24-920490FC1B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084F1067-99B0-9948-AC60-2A1E31A979A9}"/>
              </a:ext>
            </a:extLst>
          </p:cNvPr>
          <p:cNvSpPr/>
          <p:nvPr/>
        </p:nvSpPr>
        <p:spPr>
          <a:xfrm>
            <a:off x="3933019" y="3206578"/>
            <a:ext cx="3925879" cy="444843"/>
          </a:xfrm>
          <a:prstGeom prst="wedgeRectCallout">
            <a:avLst>
              <a:gd name="adj1" fmla="val -57267"/>
              <a:gd name="adj2" fmla="val 727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Lato" panose="020F0502020204030203" pitchFamily="34" charset="77"/>
              </a:rPr>
              <a:t>How? This is the challenge.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65944-F38D-1064-6266-2B72121F0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B25EA-7EE2-DC22-D5D4-F914D3A2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694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C868-5734-4F48-AAF6-05983F214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Multi-armed Bandits (MAB)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6192F8-6F41-D04C-8C24-920490FC1B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Consider finite horizon MDP,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. Simulator access only.</a:t>
                </a:r>
              </a:p>
              <a:p>
                <a:pPr marL="0" indent="0">
                  <a:buNone/>
                </a:pPr>
                <a:br>
                  <a:rPr lang="en-US" b="1" dirty="0"/>
                </a:br>
                <a:r>
                  <a:rPr lang="en-US" b="1" dirty="0"/>
                  <a:t>Multi-armed Bandits (MAB)</a:t>
                </a:r>
                <a:r>
                  <a:rPr lang="en-US" dirty="0"/>
                  <a:t>: Repeat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times: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Select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Receive sample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(⋅∣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Observe reward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6192F8-6F41-D04C-8C24-920490FC1B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55EADCFE-F17A-DE47-8B35-A2BB15CEB759}"/>
              </a:ext>
            </a:extLst>
          </p:cNvPr>
          <p:cNvSpPr/>
          <p:nvPr/>
        </p:nvSpPr>
        <p:spPr>
          <a:xfrm>
            <a:off x="3651147" y="5480867"/>
            <a:ext cx="4889705" cy="696096"/>
          </a:xfrm>
          <a:prstGeom prst="wedgeRectCallout">
            <a:avLst>
              <a:gd name="adj1" fmla="val -57267"/>
              <a:gd name="adj2" fmla="val 727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Lato" panose="020F0502020204030203" pitchFamily="34" charset="77"/>
              </a:rPr>
              <a:t>What’s the objective?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E20D0D1F-9265-E24B-A206-1C0BFBDA2F61}"/>
              </a:ext>
            </a:extLst>
          </p:cNvPr>
          <p:cNvSpPr/>
          <p:nvPr/>
        </p:nvSpPr>
        <p:spPr>
          <a:xfrm>
            <a:off x="3933019" y="3206578"/>
            <a:ext cx="3925879" cy="444843"/>
          </a:xfrm>
          <a:prstGeom prst="wedgeRectCallout">
            <a:avLst>
              <a:gd name="adj1" fmla="val -57267"/>
              <a:gd name="adj2" fmla="val 727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Lato" panose="020F0502020204030203" pitchFamily="34" charset="77"/>
              </a:rPr>
              <a:t>How? This is the challenge.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3D2B18-9D57-DF49-59C0-8649B8CF1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55CA8E-E157-D377-55B9-30D1605BA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647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E0712-04FC-EC42-B6EF-DCC33BED2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MAB: A Tale of Two Settings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3D375C16-03A3-5741-8BA7-D598E303DC20}"/>
              </a:ext>
            </a:extLst>
          </p:cNvPr>
          <p:cNvSpPr/>
          <p:nvPr/>
        </p:nvSpPr>
        <p:spPr>
          <a:xfrm>
            <a:off x="8422105" y="750771"/>
            <a:ext cx="3337880" cy="627180"/>
          </a:xfrm>
          <a:prstGeom prst="wedgeRectCallout">
            <a:avLst>
              <a:gd name="adj1" fmla="val -57267"/>
              <a:gd name="adj2" fmla="val 727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Lato" panose="020F0502020204030203" pitchFamily="34" charset="77"/>
              </a:rPr>
              <a:t>Objective: minimize </a:t>
            </a:r>
            <a:r>
              <a:rPr lang="en-US" sz="2000" i="1" dirty="0">
                <a:latin typeface="Lato" panose="020F0502020204030203" pitchFamily="34" charset="77"/>
              </a:rPr>
              <a:t>regret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873027-1BC0-0B04-BB89-65B70346A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C4C2E-64BC-450C-115D-365D7DA73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317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E0712-04FC-EC42-B6EF-DCC33BED2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MAB: A Tale of Two Settings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C725F-2DC7-4245-9F2E-CE076AA5F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66008"/>
            <a:ext cx="5157787" cy="823912"/>
          </a:xfrm>
        </p:spPr>
        <p:txBody>
          <a:bodyPr/>
          <a:lstStyle/>
          <a:p>
            <a:pPr algn="ctr"/>
            <a:r>
              <a:rPr lang="en-US" dirty="0"/>
              <a:t>Simple Regret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9496245-68BA-0C4B-98BC-252AE76D26E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9788" y="2289920"/>
                <a:ext cx="5157787" cy="368458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After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samples, take one final action and receive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Simple regret: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/>
                  <a:t> is best possible under clairvoyant policy.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9496245-68BA-0C4B-98BC-252AE76D26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9788" y="2289920"/>
                <a:ext cx="5157787" cy="3684588"/>
              </a:xfrm>
              <a:blipFill>
                <a:blip r:embed="rId2"/>
                <a:stretch>
                  <a:fillRect l="-2211" t="-3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B829D8-6605-39FF-82BD-EDDCAA4D3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C6928-2CF6-FB39-F139-517889153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38</a:t>
            </a:fld>
            <a:endParaRPr lang="en-US"/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7E7E633B-5F95-7811-3302-CA2839856097}"/>
              </a:ext>
            </a:extLst>
          </p:cNvPr>
          <p:cNvSpPr/>
          <p:nvPr/>
        </p:nvSpPr>
        <p:spPr>
          <a:xfrm>
            <a:off x="8422105" y="750771"/>
            <a:ext cx="3337880" cy="627180"/>
          </a:xfrm>
          <a:prstGeom prst="wedgeRectCallout">
            <a:avLst>
              <a:gd name="adj1" fmla="val -57267"/>
              <a:gd name="adj2" fmla="val 727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Lato" panose="020F0502020204030203" pitchFamily="34" charset="77"/>
              </a:rPr>
              <a:t>Objective: minimize </a:t>
            </a:r>
            <a:r>
              <a:rPr lang="en-US" sz="2000" i="1" dirty="0">
                <a:latin typeface="Lato" panose="020F0502020204030203" pitchFamily="34" charset="77"/>
              </a:rPr>
              <a:t>regret</a:t>
            </a:r>
          </a:p>
        </p:txBody>
      </p:sp>
    </p:spTree>
    <p:extLst>
      <p:ext uri="{BB962C8B-B14F-4D97-AF65-F5344CB8AC3E}">
        <p14:creationId xmlns:p14="http://schemas.microsoft.com/office/powerpoint/2010/main" val="2419043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E0712-04FC-EC42-B6EF-DCC33BED2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MAB: A Tale of Two Settings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C725F-2DC7-4245-9F2E-CE076AA5F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66008"/>
            <a:ext cx="5157787" cy="823912"/>
          </a:xfrm>
        </p:spPr>
        <p:txBody>
          <a:bodyPr/>
          <a:lstStyle/>
          <a:p>
            <a:pPr algn="ctr"/>
            <a:r>
              <a:rPr lang="en-US" dirty="0"/>
              <a:t>Simple Regret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9496245-68BA-0C4B-98BC-252AE76D26E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9788" y="2289920"/>
                <a:ext cx="5157787" cy="368458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After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samples, take one final action and receive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Simple regret: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/>
                  <a:t> is best possible under clairvoyant policy.</a:t>
                </a:r>
              </a:p>
              <a:p>
                <a:r>
                  <a:rPr lang="en-US" dirty="0"/>
                  <a:t>Don’t care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Just want informative data.</a:t>
                </a:r>
              </a:p>
              <a:p>
                <a:r>
                  <a:rPr lang="en-US" dirty="0"/>
                  <a:t>A.k.a. </a:t>
                </a:r>
                <a:r>
                  <a:rPr lang="en-US" i="1" dirty="0"/>
                  <a:t>selection problem.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9496245-68BA-0C4B-98BC-252AE76D26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9788" y="2289920"/>
                <a:ext cx="5157787" cy="3684588"/>
              </a:xfrm>
              <a:blipFill>
                <a:blip r:embed="rId2"/>
                <a:stretch>
                  <a:fillRect l="-2211" t="-3093" b="-4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CE454D-BCA3-ABC1-7377-02459A113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C403E-6B3B-AFE7-668C-68DE3557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39</a:t>
            </a:fld>
            <a:endParaRPr lang="en-US"/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EDA19948-F828-9847-A127-96CE4C484F4E}"/>
              </a:ext>
            </a:extLst>
          </p:cNvPr>
          <p:cNvSpPr/>
          <p:nvPr/>
        </p:nvSpPr>
        <p:spPr>
          <a:xfrm>
            <a:off x="8422105" y="750771"/>
            <a:ext cx="3337880" cy="627180"/>
          </a:xfrm>
          <a:prstGeom prst="wedgeRectCallout">
            <a:avLst>
              <a:gd name="adj1" fmla="val -57267"/>
              <a:gd name="adj2" fmla="val 727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Lato" panose="020F0502020204030203" pitchFamily="34" charset="77"/>
              </a:rPr>
              <a:t>Objective: minimize </a:t>
            </a:r>
            <a:r>
              <a:rPr lang="en-US" sz="2000" i="1" dirty="0">
                <a:latin typeface="Lato" panose="020F0502020204030203" pitchFamily="34" charset="77"/>
              </a:rPr>
              <a:t>regret</a:t>
            </a:r>
          </a:p>
        </p:txBody>
      </p:sp>
    </p:spTree>
    <p:extLst>
      <p:ext uri="{BB962C8B-B14F-4D97-AF65-F5344CB8AC3E}">
        <p14:creationId xmlns:p14="http://schemas.microsoft.com/office/powerpoint/2010/main" val="2406289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5DDE4-6137-F947-BDE3-059E39073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&amp; Preview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FF17D-9667-8F4C-8160-F491B2C4C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time: started </a:t>
            </a:r>
            <a:r>
              <a:rPr lang="en-US" i="1" dirty="0"/>
              <a:t>online planning</a:t>
            </a:r>
            <a:r>
              <a:rPr lang="en-US" dirty="0"/>
              <a:t> for MDPs</a:t>
            </a:r>
          </a:p>
          <a:p>
            <a:pPr lvl="1"/>
            <a:r>
              <a:rPr lang="en-US" dirty="0"/>
              <a:t>Current state known</a:t>
            </a:r>
          </a:p>
          <a:p>
            <a:pPr lvl="1"/>
            <a:r>
              <a:rPr lang="en-US" dirty="0"/>
              <a:t>Agent “in the wild”</a:t>
            </a:r>
          </a:p>
          <a:p>
            <a:pPr lvl="1"/>
            <a:r>
              <a:rPr lang="en-US" dirty="0"/>
              <a:t>Interleaving planning and execution</a:t>
            </a:r>
          </a:p>
          <a:p>
            <a:r>
              <a:rPr lang="en-US" dirty="0"/>
              <a:t>Considered </a:t>
            </a:r>
            <a:r>
              <a:rPr lang="en-US" i="1" dirty="0"/>
              <a:t>reachability </a:t>
            </a:r>
            <a:r>
              <a:rPr lang="en-US" dirty="0"/>
              <a:t>and </a:t>
            </a:r>
            <a:r>
              <a:rPr lang="en-US" i="1" dirty="0"/>
              <a:t>heuristics</a:t>
            </a:r>
            <a:endParaRPr lang="en-US" dirty="0"/>
          </a:p>
          <a:p>
            <a:pPr lvl="1"/>
            <a:r>
              <a:rPr lang="en-US" dirty="0" err="1"/>
              <a:t>Expectimax</a:t>
            </a:r>
            <a:r>
              <a:rPr lang="en-US" dirty="0"/>
              <a:t> search exploits reachability</a:t>
            </a:r>
          </a:p>
          <a:p>
            <a:pPr lvl="1"/>
            <a:r>
              <a:rPr lang="en-US" dirty="0"/>
              <a:t>Leaf heuristic evaluation, RTDP, determinization use heuristics</a:t>
            </a:r>
          </a:p>
          <a:p>
            <a:r>
              <a:rPr lang="en-US" dirty="0"/>
              <a:t>Some MDPs are still too hard!</a:t>
            </a:r>
          </a:p>
          <a:p>
            <a:pPr lvl="1"/>
            <a:r>
              <a:rPr lang="en-US" dirty="0"/>
              <a:t>One hard case: </a:t>
            </a:r>
            <a:r>
              <a:rPr lang="en-US" i="1" dirty="0"/>
              <a:t>very large transition distributions</a:t>
            </a:r>
            <a:endParaRPr lang="en-US" dirty="0"/>
          </a:p>
          <a:p>
            <a:pPr lvl="1"/>
            <a:r>
              <a:rPr lang="en-US" dirty="0"/>
              <a:t>Another hard case: </a:t>
            </a:r>
            <a:r>
              <a:rPr lang="en-US" i="1" dirty="0"/>
              <a:t>long horizons and sparse rewards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299E3-3D58-B51C-FF80-8AEFF628E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C2F66-0DF3-70C9-17C4-8A6AF9678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453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E0712-04FC-EC42-B6EF-DCC33BED2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MAB: A Tale of Two Settings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C725F-2DC7-4245-9F2E-CE076AA5F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66008"/>
            <a:ext cx="5157787" cy="823912"/>
          </a:xfrm>
        </p:spPr>
        <p:txBody>
          <a:bodyPr/>
          <a:lstStyle/>
          <a:p>
            <a:pPr algn="ctr"/>
            <a:r>
              <a:rPr lang="en-US" dirty="0"/>
              <a:t>Simple Regret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9496245-68BA-0C4B-98BC-252AE76D26E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9788" y="2289920"/>
                <a:ext cx="5157787" cy="368458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After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samples, take one final action and receive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Simple regret: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/>
                  <a:t> is best possible under clairvoyant policy.</a:t>
                </a:r>
              </a:p>
              <a:p>
                <a:r>
                  <a:rPr lang="en-US" dirty="0"/>
                  <a:t>Don’t care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Just want informative data.</a:t>
                </a:r>
              </a:p>
              <a:p>
                <a:r>
                  <a:rPr lang="en-US" dirty="0"/>
                  <a:t>A.k.a. </a:t>
                </a:r>
                <a:r>
                  <a:rPr lang="en-US" i="1" dirty="0"/>
                  <a:t>selection problem.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9496245-68BA-0C4B-98BC-252AE76D26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9788" y="2289920"/>
                <a:ext cx="5157787" cy="3684588"/>
              </a:xfrm>
              <a:blipFill>
                <a:blip r:embed="rId2"/>
                <a:stretch>
                  <a:fillRect l="-2211" t="-3093" b="-4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B3AFE9-F07A-B24E-A415-2EE74FBD9B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66008"/>
            <a:ext cx="5183188" cy="823912"/>
          </a:xfrm>
        </p:spPr>
        <p:txBody>
          <a:bodyPr/>
          <a:lstStyle/>
          <a:p>
            <a:pPr algn="ctr"/>
            <a:r>
              <a:rPr lang="en-US" dirty="0"/>
              <a:t>Cumulative Regret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2F1277D-473A-7744-B10A-FA03F66CDF55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172200" y="2289920"/>
                <a:ext cx="5183188" cy="368458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Cumulative regret:</a:t>
                </a:r>
                <a:br>
                  <a:rPr lang="en-US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+…+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−(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2F1277D-473A-7744-B10A-FA03F66CDF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172200" y="2289920"/>
                <a:ext cx="5183188" cy="3684588"/>
              </a:xfrm>
              <a:blipFill>
                <a:blip r:embed="rId3"/>
                <a:stretch>
                  <a:fillRect l="-2200" t="-3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84D8EB-173A-BFBE-F7FC-82ECED558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1B5D5F-3D5D-5DF9-72A9-330C46037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40</a:t>
            </a:fld>
            <a:endParaRPr lang="en-US"/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4F82D3BD-410D-332F-6CF1-9D7FA6B7BD0D}"/>
              </a:ext>
            </a:extLst>
          </p:cNvPr>
          <p:cNvSpPr/>
          <p:nvPr/>
        </p:nvSpPr>
        <p:spPr>
          <a:xfrm>
            <a:off x="8422105" y="750771"/>
            <a:ext cx="3337880" cy="627180"/>
          </a:xfrm>
          <a:prstGeom prst="wedgeRectCallout">
            <a:avLst>
              <a:gd name="adj1" fmla="val -57267"/>
              <a:gd name="adj2" fmla="val 727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Lato" panose="020F0502020204030203" pitchFamily="34" charset="77"/>
              </a:rPr>
              <a:t>Objective: minimize </a:t>
            </a:r>
            <a:r>
              <a:rPr lang="en-US" sz="2000" i="1" dirty="0">
                <a:latin typeface="Lato" panose="020F0502020204030203" pitchFamily="34" charset="77"/>
              </a:rPr>
              <a:t>regret</a:t>
            </a:r>
          </a:p>
        </p:txBody>
      </p:sp>
    </p:spTree>
    <p:extLst>
      <p:ext uri="{BB962C8B-B14F-4D97-AF65-F5344CB8AC3E}">
        <p14:creationId xmlns:p14="http://schemas.microsoft.com/office/powerpoint/2010/main" val="2040904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E0712-04FC-EC42-B6EF-DCC33BED2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MAB: A Tale of Two Settings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C725F-2DC7-4245-9F2E-CE076AA5F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66008"/>
            <a:ext cx="5157787" cy="823912"/>
          </a:xfrm>
        </p:spPr>
        <p:txBody>
          <a:bodyPr/>
          <a:lstStyle/>
          <a:p>
            <a:pPr algn="ctr"/>
            <a:r>
              <a:rPr lang="en-US" dirty="0"/>
              <a:t>Simple Regret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9496245-68BA-0C4B-98BC-252AE76D26E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9788" y="2289920"/>
                <a:ext cx="5157787" cy="368458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After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samples, take one final action and receive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Simple regret: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/>
                  <a:t> is best possible under clairvoyant policy.</a:t>
                </a:r>
              </a:p>
              <a:p>
                <a:r>
                  <a:rPr lang="en-US" dirty="0"/>
                  <a:t>Don’t care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Just want informative data.</a:t>
                </a:r>
              </a:p>
              <a:p>
                <a:r>
                  <a:rPr lang="en-US" dirty="0"/>
                  <a:t>A.k.a. </a:t>
                </a:r>
                <a:r>
                  <a:rPr lang="en-US" i="1" dirty="0"/>
                  <a:t>selection problem.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9496245-68BA-0C4B-98BC-252AE76D26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9788" y="2289920"/>
                <a:ext cx="5157787" cy="3684588"/>
              </a:xfrm>
              <a:blipFill>
                <a:blip r:embed="rId2"/>
                <a:stretch>
                  <a:fillRect l="-2211" t="-3093" b="-4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B3AFE9-F07A-B24E-A415-2EE74FBD9B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66008"/>
            <a:ext cx="5183188" cy="823912"/>
          </a:xfrm>
        </p:spPr>
        <p:txBody>
          <a:bodyPr/>
          <a:lstStyle/>
          <a:p>
            <a:pPr algn="ctr"/>
            <a:r>
              <a:rPr lang="en-US" dirty="0"/>
              <a:t>Cumulative Regret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2F1277D-473A-7744-B10A-FA03F66CDF55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172200" y="2289920"/>
                <a:ext cx="5183188" cy="368458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Cumulative regret:</a:t>
                </a:r>
                <a:br>
                  <a:rPr lang="en-US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+…+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−(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i="1" dirty="0"/>
                  <a:t>Exploration-exploitation</a:t>
                </a:r>
                <a:r>
                  <a:rPr lang="en-US" dirty="0"/>
                  <a:t>: at each step, should we select action believed to be best (exploit) or try one we’re uncertain about (explore)? 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2F1277D-473A-7744-B10A-FA03F66CDF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172200" y="2289920"/>
                <a:ext cx="5183188" cy="3684588"/>
              </a:xfrm>
              <a:blipFill>
                <a:blip r:embed="rId3"/>
                <a:stretch>
                  <a:fillRect l="-2200" t="-3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1A4A22-CE2A-8F50-5776-184FA7F97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756015-4CB1-46E5-B0D6-7FE6E7A41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41</a:t>
            </a:fld>
            <a:endParaRPr lang="en-US"/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7EEAC4FE-E56E-9318-8151-09033DFF883F}"/>
              </a:ext>
            </a:extLst>
          </p:cNvPr>
          <p:cNvSpPr/>
          <p:nvPr/>
        </p:nvSpPr>
        <p:spPr>
          <a:xfrm>
            <a:off x="8422105" y="750771"/>
            <a:ext cx="3337880" cy="627180"/>
          </a:xfrm>
          <a:prstGeom prst="wedgeRectCallout">
            <a:avLst>
              <a:gd name="adj1" fmla="val -57267"/>
              <a:gd name="adj2" fmla="val 727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Lato" panose="020F0502020204030203" pitchFamily="34" charset="77"/>
              </a:rPr>
              <a:t>Objective: minimize </a:t>
            </a:r>
            <a:r>
              <a:rPr lang="en-US" sz="2000" i="1" dirty="0">
                <a:latin typeface="Lato" panose="020F0502020204030203" pitchFamily="34" charset="77"/>
              </a:rPr>
              <a:t>regret</a:t>
            </a:r>
          </a:p>
        </p:txBody>
      </p:sp>
    </p:spTree>
    <p:extLst>
      <p:ext uri="{BB962C8B-B14F-4D97-AF65-F5344CB8AC3E}">
        <p14:creationId xmlns:p14="http://schemas.microsoft.com/office/powerpoint/2010/main" val="15160279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E0712-04FC-EC42-B6EF-DCC33BED2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MAB: A Tale of Two Settings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C725F-2DC7-4245-9F2E-CE076AA5F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66008"/>
            <a:ext cx="5157787" cy="823912"/>
          </a:xfrm>
        </p:spPr>
        <p:txBody>
          <a:bodyPr/>
          <a:lstStyle/>
          <a:p>
            <a:pPr algn="ctr"/>
            <a:r>
              <a:rPr lang="en-US" dirty="0"/>
              <a:t>Simple Regret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9496245-68BA-0C4B-98BC-252AE76D26E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9788" y="2289920"/>
                <a:ext cx="5157787" cy="368458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After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samples, take one final action and receive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Simple regret: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/>
                  <a:t> is best possible under clairvoyant policy.</a:t>
                </a:r>
              </a:p>
              <a:p>
                <a:r>
                  <a:rPr lang="en-US" dirty="0"/>
                  <a:t>Don’t care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Just want informative data.</a:t>
                </a:r>
              </a:p>
              <a:p>
                <a:r>
                  <a:rPr lang="en-US" dirty="0"/>
                  <a:t>A.k.a. </a:t>
                </a:r>
                <a:r>
                  <a:rPr lang="en-US" i="1" dirty="0"/>
                  <a:t>selection problem.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9496245-68BA-0C4B-98BC-252AE76D26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9788" y="2289920"/>
                <a:ext cx="5157787" cy="3684588"/>
              </a:xfrm>
              <a:blipFill>
                <a:blip r:embed="rId2"/>
                <a:stretch>
                  <a:fillRect l="-2211" t="-3093" b="-4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B3AFE9-F07A-B24E-A415-2EE74FBD9B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66008"/>
            <a:ext cx="5183188" cy="823912"/>
          </a:xfrm>
        </p:spPr>
        <p:txBody>
          <a:bodyPr/>
          <a:lstStyle/>
          <a:p>
            <a:pPr algn="ctr"/>
            <a:r>
              <a:rPr lang="en-US" dirty="0"/>
              <a:t>Cumulative Regret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2F1277D-473A-7744-B10A-FA03F66CDF55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172200" y="2289920"/>
                <a:ext cx="5183188" cy="368458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Cumulative regret:</a:t>
                </a:r>
                <a:br>
                  <a:rPr lang="en-US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+…+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−(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i="1" dirty="0"/>
                  <a:t>Exploration-exploitation</a:t>
                </a:r>
                <a:r>
                  <a:rPr lang="en-US" dirty="0"/>
                  <a:t>: at each step, should we select action believed to be best (exploit) or try one we’re uncertain about (explore)?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2F1277D-473A-7744-B10A-FA03F66CDF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172200" y="2289920"/>
                <a:ext cx="5183188" cy="3684588"/>
              </a:xfrm>
              <a:blipFill>
                <a:blip r:embed="rId3"/>
                <a:stretch>
                  <a:fillRect l="-2200" t="-3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07FEF83B-61FC-8746-B34C-83CDF6D83E8A}"/>
              </a:ext>
            </a:extLst>
          </p:cNvPr>
          <p:cNvSpPr/>
          <p:nvPr/>
        </p:nvSpPr>
        <p:spPr>
          <a:xfrm>
            <a:off x="6096000" y="5508708"/>
            <a:ext cx="5354472" cy="690476"/>
          </a:xfrm>
          <a:prstGeom prst="wedgeRectCallout">
            <a:avLst>
              <a:gd name="adj1" fmla="val -57562"/>
              <a:gd name="adj2" fmla="val -2296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Lato" panose="020F0502020204030203" pitchFamily="34" charset="77"/>
              </a:rPr>
              <a:t>When would each make more sense?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6EB68F-3E4C-AD4E-93CA-E72518827C98}"/>
              </a:ext>
            </a:extLst>
          </p:cNvPr>
          <p:cNvSpPr txBox="1"/>
          <p:nvPr/>
        </p:nvSpPr>
        <p:spPr>
          <a:xfrm>
            <a:off x="7691718" y="56692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FAECAB5-BF6F-75D4-05DF-69AFAA3A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5633DC5-FB58-3866-358F-601466140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42</a:t>
            </a:fld>
            <a:endParaRPr lang="en-US"/>
          </a:p>
        </p:txBody>
      </p:sp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4D70AEDB-960F-2693-73F2-BEF237434F13}"/>
              </a:ext>
            </a:extLst>
          </p:cNvPr>
          <p:cNvSpPr/>
          <p:nvPr/>
        </p:nvSpPr>
        <p:spPr>
          <a:xfrm>
            <a:off x="8422105" y="750771"/>
            <a:ext cx="3337880" cy="627180"/>
          </a:xfrm>
          <a:prstGeom prst="wedgeRectCallout">
            <a:avLst>
              <a:gd name="adj1" fmla="val -57267"/>
              <a:gd name="adj2" fmla="val 727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Lato" panose="020F0502020204030203" pitchFamily="34" charset="77"/>
              </a:rPr>
              <a:t>Objective: minimize </a:t>
            </a:r>
            <a:r>
              <a:rPr lang="en-US" sz="2000" i="1" dirty="0">
                <a:latin typeface="Lato" panose="020F0502020204030203" pitchFamily="34" charset="77"/>
              </a:rPr>
              <a:t>regret</a:t>
            </a:r>
          </a:p>
        </p:txBody>
      </p:sp>
    </p:spTree>
    <p:extLst>
      <p:ext uri="{BB962C8B-B14F-4D97-AF65-F5344CB8AC3E}">
        <p14:creationId xmlns:p14="http://schemas.microsoft.com/office/powerpoint/2010/main" val="18320008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63BA215-2D28-AA48-8181-0C72131B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for MAB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7E7FB827-0CCE-5F40-A4D6-F94DAB186B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Most strategies maintain sample estimate of Q function: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 is the set of step indices where 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was selected.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7E7FB827-0CCE-5F40-A4D6-F94DAB186B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ular Callout 8">
                <a:extLst>
                  <a:ext uri="{FF2B5EF4-FFF2-40B4-BE49-F238E27FC236}">
                    <a16:creationId xmlns:a16="http://schemas.microsoft.com/office/drawing/2014/main" id="{DA4202E4-ECB0-D049-8CB3-DA579F47F9B9}"/>
                  </a:ext>
                </a:extLst>
              </p:cNvPr>
              <p:cNvSpPr/>
              <p:nvPr/>
            </p:nvSpPr>
            <p:spPr>
              <a:xfrm>
                <a:off x="9051050" y="2310714"/>
                <a:ext cx="2844387" cy="871323"/>
              </a:xfrm>
              <a:prstGeom prst="wedgeRectCallout">
                <a:avLst>
                  <a:gd name="adj1" fmla="val -57267"/>
                  <a:gd name="adj2" fmla="val 7277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i="1" dirty="0">
                    <a:latin typeface="Lato" panose="020F0502020204030203" pitchFamily="34" charset="77"/>
                  </a:rPr>
                  <a:t> </a:t>
                </a:r>
                <a:r>
                  <a:rPr lang="en-US" sz="2000" dirty="0">
                    <a:latin typeface="Lato" panose="020F0502020204030203" pitchFamily="34" charset="77"/>
                  </a:rPr>
                  <a:t>not important here, but will be later</a:t>
                </a:r>
                <a:endParaRPr lang="en-US" sz="2000" i="1" dirty="0">
                  <a:latin typeface="Lato" panose="020F0502020204030203" pitchFamily="34" charset="77"/>
                </a:endParaRPr>
              </a:p>
            </p:txBody>
          </p:sp>
        </mc:Choice>
        <mc:Fallback xmlns="">
          <p:sp>
            <p:nvSpPr>
              <p:cNvPr id="9" name="Rectangular Callout 8">
                <a:extLst>
                  <a:ext uri="{FF2B5EF4-FFF2-40B4-BE49-F238E27FC236}">
                    <a16:creationId xmlns:a16="http://schemas.microsoft.com/office/drawing/2014/main" id="{DA4202E4-ECB0-D049-8CB3-DA579F47F9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050" y="2310714"/>
                <a:ext cx="2844387" cy="871323"/>
              </a:xfrm>
              <a:prstGeom prst="wedgeRectCallout">
                <a:avLst>
                  <a:gd name="adj1" fmla="val -57267"/>
                  <a:gd name="adj2" fmla="val 7277"/>
                </a:avLst>
              </a:prstGeom>
              <a:blipFill>
                <a:blip r:embed="rId3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C90111-1912-A65E-B223-1B3A8A5E4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4D88D0-FC3B-2E48-9545-F073395A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092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63BA215-2D28-AA48-8181-0C72131B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for MAB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7E7FB827-0CCE-5F40-A4D6-F94DAB186B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Most strategies maintain sample estimate of Q function: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 is the set of step indices where 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was selected.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Notation: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7E7FB827-0CCE-5F40-A4D6-F94DAB186B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ular Callout 8">
                <a:extLst>
                  <a:ext uri="{FF2B5EF4-FFF2-40B4-BE49-F238E27FC236}">
                    <a16:creationId xmlns:a16="http://schemas.microsoft.com/office/drawing/2014/main" id="{DA4202E4-ECB0-D049-8CB3-DA579F47F9B9}"/>
                  </a:ext>
                </a:extLst>
              </p:cNvPr>
              <p:cNvSpPr/>
              <p:nvPr/>
            </p:nvSpPr>
            <p:spPr>
              <a:xfrm>
                <a:off x="9051050" y="2310714"/>
                <a:ext cx="2844387" cy="871323"/>
              </a:xfrm>
              <a:prstGeom prst="wedgeRectCallout">
                <a:avLst>
                  <a:gd name="adj1" fmla="val -57267"/>
                  <a:gd name="adj2" fmla="val 7277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i="1" dirty="0">
                    <a:latin typeface="Lato" panose="020F0502020204030203" pitchFamily="34" charset="77"/>
                  </a:rPr>
                  <a:t> </a:t>
                </a:r>
                <a:r>
                  <a:rPr lang="en-US" sz="2000" dirty="0">
                    <a:latin typeface="Lato" panose="020F0502020204030203" pitchFamily="34" charset="77"/>
                  </a:rPr>
                  <a:t>not important here, but will be later</a:t>
                </a:r>
                <a:endParaRPr lang="en-US" sz="2000" i="1" dirty="0">
                  <a:latin typeface="Lato" panose="020F0502020204030203" pitchFamily="34" charset="77"/>
                </a:endParaRPr>
              </a:p>
            </p:txBody>
          </p:sp>
        </mc:Choice>
        <mc:Fallback xmlns="">
          <p:sp>
            <p:nvSpPr>
              <p:cNvPr id="9" name="Rectangular Callout 8">
                <a:extLst>
                  <a:ext uri="{FF2B5EF4-FFF2-40B4-BE49-F238E27FC236}">
                    <a16:creationId xmlns:a16="http://schemas.microsoft.com/office/drawing/2014/main" id="{DA4202E4-ECB0-D049-8CB3-DA579F47F9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050" y="2310714"/>
                <a:ext cx="2844387" cy="871323"/>
              </a:xfrm>
              <a:prstGeom prst="wedgeRectCallout">
                <a:avLst>
                  <a:gd name="adj1" fmla="val -57267"/>
                  <a:gd name="adj2" fmla="val 7277"/>
                </a:avLst>
              </a:prstGeom>
              <a:blipFill>
                <a:blip r:embed="rId3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ular Callout 9">
                <a:extLst>
                  <a:ext uri="{FF2B5EF4-FFF2-40B4-BE49-F238E27FC236}">
                    <a16:creationId xmlns:a16="http://schemas.microsoft.com/office/drawing/2014/main" id="{C8BCFEAC-2375-704F-A71E-B5FB3A0C0044}"/>
                  </a:ext>
                </a:extLst>
              </p:cNvPr>
              <p:cNvSpPr/>
              <p:nvPr/>
            </p:nvSpPr>
            <p:spPr>
              <a:xfrm>
                <a:off x="5496423" y="3766516"/>
                <a:ext cx="2844387" cy="871323"/>
              </a:xfrm>
              <a:prstGeom prst="wedgeRectCallout">
                <a:avLst>
                  <a:gd name="adj1" fmla="val -57267"/>
                  <a:gd name="adj2" fmla="val 7277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Lato" panose="020F0502020204030203" pitchFamily="34" charset="77"/>
                  </a:rPr>
                  <a:t>Number of times we have tried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sz="2000" dirty="0">
                  <a:latin typeface="Lato" panose="020F0502020204030203" pitchFamily="34" charset="77"/>
                </a:endParaRPr>
              </a:p>
            </p:txBody>
          </p:sp>
        </mc:Choice>
        <mc:Fallback xmlns="">
          <p:sp>
            <p:nvSpPr>
              <p:cNvPr id="10" name="Rectangular Callout 9">
                <a:extLst>
                  <a:ext uri="{FF2B5EF4-FFF2-40B4-BE49-F238E27FC236}">
                    <a16:creationId xmlns:a16="http://schemas.microsoft.com/office/drawing/2014/main" id="{C8BCFEAC-2375-704F-A71E-B5FB3A0C00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423" y="3766516"/>
                <a:ext cx="2844387" cy="871323"/>
              </a:xfrm>
              <a:prstGeom prst="wedgeRectCallout">
                <a:avLst>
                  <a:gd name="adj1" fmla="val -57267"/>
                  <a:gd name="adj2" fmla="val 7277"/>
                </a:avLst>
              </a:prstGeom>
              <a:blipFill>
                <a:blip r:embed="rId4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D15DCA-194C-FE6A-0FCC-7AFABA388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47F382-C475-0290-ECBB-4978F41FD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078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63BA215-2D28-AA48-8181-0C72131B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for MAB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7E7FB827-0CCE-5F40-A4D6-F94DAB186B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Most strategies maintain sample estimate of Q function: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 is the set of step indices where 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was selected.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Notation: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7E7FB827-0CCE-5F40-A4D6-F94DAB186B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ular Callout 8">
                <a:extLst>
                  <a:ext uri="{FF2B5EF4-FFF2-40B4-BE49-F238E27FC236}">
                    <a16:creationId xmlns:a16="http://schemas.microsoft.com/office/drawing/2014/main" id="{DA4202E4-ECB0-D049-8CB3-DA579F47F9B9}"/>
                  </a:ext>
                </a:extLst>
              </p:cNvPr>
              <p:cNvSpPr/>
              <p:nvPr/>
            </p:nvSpPr>
            <p:spPr>
              <a:xfrm>
                <a:off x="9051050" y="2310714"/>
                <a:ext cx="2844387" cy="871323"/>
              </a:xfrm>
              <a:prstGeom prst="wedgeRectCallout">
                <a:avLst>
                  <a:gd name="adj1" fmla="val -57267"/>
                  <a:gd name="adj2" fmla="val 7277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i="1" dirty="0">
                    <a:latin typeface="Lato" panose="020F0502020204030203" pitchFamily="34" charset="77"/>
                  </a:rPr>
                  <a:t> </a:t>
                </a:r>
                <a:r>
                  <a:rPr lang="en-US" sz="2000" dirty="0">
                    <a:latin typeface="Lato" panose="020F0502020204030203" pitchFamily="34" charset="77"/>
                  </a:rPr>
                  <a:t>not important here, but will be later</a:t>
                </a:r>
                <a:endParaRPr lang="en-US" sz="2000" i="1" dirty="0">
                  <a:latin typeface="Lato" panose="020F0502020204030203" pitchFamily="34" charset="77"/>
                </a:endParaRPr>
              </a:p>
            </p:txBody>
          </p:sp>
        </mc:Choice>
        <mc:Fallback xmlns="">
          <p:sp>
            <p:nvSpPr>
              <p:cNvPr id="9" name="Rectangular Callout 8">
                <a:extLst>
                  <a:ext uri="{FF2B5EF4-FFF2-40B4-BE49-F238E27FC236}">
                    <a16:creationId xmlns:a16="http://schemas.microsoft.com/office/drawing/2014/main" id="{DA4202E4-ECB0-D049-8CB3-DA579F47F9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050" y="2310714"/>
                <a:ext cx="2844387" cy="871323"/>
              </a:xfrm>
              <a:prstGeom prst="wedgeRectCallout">
                <a:avLst>
                  <a:gd name="adj1" fmla="val -57267"/>
                  <a:gd name="adj2" fmla="val 7277"/>
                </a:avLst>
              </a:prstGeom>
              <a:blipFill>
                <a:blip r:embed="rId3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ular Callout 9">
                <a:extLst>
                  <a:ext uri="{FF2B5EF4-FFF2-40B4-BE49-F238E27FC236}">
                    <a16:creationId xmlns:a16="http://schemas.microsoft.com/office/drawing/2014/main" id="{C8BCFEAC-2375-704F-A71E-B5FB3A0C0044}"/>
                  </a:ext>
                </a:extLst>
              </p:cNvPr>
              <p:cNvSpPr/>
              <p:nvPr/>
            </p:nvSpPr>
            <p:spPr>
              <a:xfrm>
                <a:off x="5496423" y="3766516"/>
                <a:ext cx="2844387" cy="871323"/>
              </a:xfrm>
              <a:prstGeom prst="wedgeRectCallout">
                <a:avLst>
                  <a:gd name="adj1" fmla="val -57267"/>
                  <a:gd name="adj2" fmla="val 7277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Lato" panose="020F0502020204030203" pitchFamily="34" charset="77"/>
                  </a:rPr>
                  <a:t>Number of times we have tried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sz="2000" dirty="0">
                  <a:latin typeface="Lato" panose="020F0502020204030203" pitchFamily="34" charset="77"/>
                </a:endParaRPr>
              </a:p>
            </p:txBody>
          </p:sp>
        </mc:Choice>
        <mc:Fallback xmlns="">
          <p:sp>
            <p:nvSpPr>
              <p:cNvPr id="10" name="Rectangular Callout 9">
                <a:extLst>
                  <a:ext uri="{FF2B5EF4-FFF2-40B4-BE49-F238E27FC236}">
                    <a16:creationId xmlns:a16="http://schemas.microsoft.com/office/drawing/2014/main" id="{C8BCFEAC-2375-704F-A71E-B5FB3A0C00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423" y="3766516"/>
                <a:ext cx="2844387" cy="871323"/>
              </a:xfrm>
              <a:prstGeom prst="wedgeRectCallout">
                <a:avLst>
                  <a:gd name="adj1" fmla="val -57267"/>
                  <a:gd name="adj2" fmla="val 7277"/>
                </a:avLst>
              </a:prstGeom>
              <a:blipFill>
                <a:blip r:embed="rId4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ular Callout 10">
                <a:extLst>
                  <a:ext uri="{FF2B5EF4-FFF2-40B4-BE49-F238E27FC236}">
                    <a16:creationId xmlns:a16="http://schemas.microsoft.com/office/drawing/2014/main" id="{BDA602D7-EFED-7E48-9F3D-D8315902CD57}"/>
                  </a:ext>
                </a:extLst>
              </p:cNvPr>
              <p:cNvSpPr/>
              <p:nvPr/>
            </p:nvSpPr>
            <p:spPr>
              <a:xfrm>
                <a:off x="2823908" y="5219057"/>
                <a:ext cx="5345030" cy="871323"/>
              </a:xfrm>
              <a:prstGeom prst="wedgeRectCallout">
                <a:avLst>
                  <a:gd name="adj1" fmla="val -57562"/>
                  <a:gd name="adj2" fmla="val -22969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Lato" panose="020F0502020204030203" pitchFamily="34" charset="77"/>
                  </a:rPr>
                  <a:t>Why might “always select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sz="2000" dirty="0">
                    <a:latin typeface="Lato" panose="020F0502020204030203" pitchFamily="34" charset="77"/>
                  </a:rPr>
                  <a:t>” be a suboptimal strategy?</a:t>
                </a:r>
              </a:p>
            </p:txBody>
          </p:sp>
        </mc:Choice>
        <mc:Fallback xmlns="">
          <p:sp>
            <p:nvSpPr>
              <p:cNvPr id="11" name="Rectangular Callout 10">
                <a:extLst>
                  <a:ext uri="{FF2B5EF4-FFF2-40B4-BE49-F238E27FC236}">
                    <a16:creationId xmlns:a16="http://schemas.microsoft.com/office/drawing/2014/main" id="{BDA602D7-EFED-7E48-9F3D-D8315902CD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908" y="5219057"/>
                <a:ext cx="5345030" cy="871323"/>
              </a:xfrm>
              <a:prstGeom prst="wedgeRectCallout">
                <a:avLst>
                  <a:gd name="adj1" fmla="val -57562"/>
                  <a:gd name="adj2" fmla="val -22969"/>
                </a:avLst>
              </a:prstGeom>
              <a:blipFill>
                <a:blip r:embed="rId5"/>
                <a:stretch>
                  <a:fillRect r="-661" b="-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B20E88-230C-135D-10E8-9E62B4621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4D9408-0A58-F705-CBD2-93932E06E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855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BEDC7C4-B0A2-B941-A95C-E7AA830DC9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Strategies for MAB: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-greedy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BEDC7C4-B0A2-B941-A95C-E7AA830DC9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0F9B3E-5110-D049-A65F-32ACB5DBFC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Epsilon-greedy strategy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With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, select random action 		(explore)</a:t>
                </a:r>
              </a:p>
              <a:p>
                <a:r>
                  <a:rPr lang="en-US" dirty="0"/>
                  <a:t>Otherwise, select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/>
                  <a:t> 			(exploit)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0F9B3E-5110-D049-A65F-32ACB5DBFC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ular Callout 3">
                <a:extLst>
                  <a:ext uri="{FF2B5EF4-FFF2-40B4-BE49-F238E27FC236}">
                    <a16:creationId xmlns:a16="http://schemas.microsoft.com/office/drawing/2014/main" id="{FE020AED-C598-AF43-ACE5-D50B62FCE3FD}"/>
                  </a:ext>
                </a:extLst>
              </p:cNvPr>
              <p:cNvSpPr/>
              <p:nvPr/>
            </p:nvSpPr>
            <p:spPr>
              <a:xfrm>
                <a:off x="1936785" y="4483207"/>
                <a:ext cx="8318430" cy="871323"/>
              </a:xfrm>
              <a:prstGeom prst="wedgeRectCallout">
                <a:avLst>
                  <a:gd name="adj1" fmla="val -57267"/>
                  <a:gd name="adj2" fmla="val 7277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Lato" panose="020F0502020204030203" pitchFamily="34" charset="77"/>
                  </a:rPr>
                  <a:t>If there’s an action that has never been tried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r>
                  <a:rPr lang="en-US" sz="2000" dirty="0">
                    <a:latin typeface="Lato" panose="020F0502020204030203" pitchFamily="34" charset="77"/>
                  </a:rPr>
                  <a:t>, select it.</a:t>
                </a:r>
              </a:p>
            </p:txBody>
          </p:sp>
        </mc:Choice>
        <mc:Fallback xmlns="">
          <p:sp>
            <p:nvSpPr>
              <p:cNvPr id="4" name="Rectangular Callout 3">
                <a:extLst>
                  <a:ext uri="{FF2B5EF4-FFF2-40B4-BE49-F238E27FC236}">
                    <a16:creationId xmlns:a16="http://schemas.microsoft.com/office/drawing/2014/main" id="{FE020AED-C598-AF43-ACE5-D50B62FCE3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785" y="4483207"/>
                <a:ext cx="8318430" cy="871323"/>
              </a:xfrm>
              <a:prstGeom prst="wedgeRectCallout">
                <a:avLst>
                  <a:gd name="adj1" fmla="val -57267"/>
                  <a:gd name="adj2" fmla="val 7277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4F751-640D-93E4-15B2-EBCF24332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FD1A6-E29D-85E5-73AF-28EE3BE94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783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F0DEE-5288-1D4E-939E-F85BB6BC5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for MAB: UCB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D755D-EDB8-F440-A899-D4E5DBC37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Upper confidence bounds (UCB)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Main idea: </a:t>
            </a:r>
            <a:r>
              <a:rPr lang="en-US" i="1" dirty="0"/>
              <a:t>optimism in the face of uncertainty.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dirty="0"/>
              <a:t>New restaurant in town! I don’t know if it’s good, but optimistically, it might be fantastic! Let’s eat.</a:t>
            </a:r>
          </a:p>
          <a:p>
            <a:r>
              <a:rPr lang="en-US" dirty="0"/>
              <a:t>New course offering! I don’t know if it’s good, but optimistically, it might be. Let’s take it!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4F08FA-1349-64D2-7F85-03E6D2D2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7AE3B-D01F-ED9B-BEC1-550587376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417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F0DEE-5288-1D4E-939E-F85BB6BC5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7121"/>
            <a:ext cx="10515600" cy="1325563"/>
          </a:xfrm>
        </p:spPr>
        <p:txBody>
          <a:bodyPr/>
          <a:lstStyle/>
          <a:p>
            <a:r>
              <a:rPr lang="en-US" dirty="0"/>
              <a:t>Why is optimism in the face of uncertainty a good principle?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D755D-EDB8-F440-A899-D4E5DBC37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8172"/>
            <a:ext cx="5793828" cy="3756868"/>
          </a:xfrm>
        </p:spPr>
        <p:txBody>
          <a:bodyPr>
            <a:normAutofit/>
          </a:bodyPr>
          <a:lstStyle/>
          <a:p>
            <a:r>
              <a:rPr lang="en-US" dirty="0"/>
              <a:t>If your optimistic predictions are correct, you’ll be thrilled!</a:t>
            </a:r>
            <a:br>
              <a:rPr lang="en-US" dirty="0"/>
            </a:br>
            <a:endParaRPr lang="en-US" dirty="0"/>
          </a:p>
          <a:p>
            <a:r>
              <a:rPr lang="en-US" dirty="0"/>
              <a:t>If they’re not, you will quickly discover that you were wrong from the new data.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Contrast with pessimism.</a:t>
            </a:r>
          </a:p>
        </p:txBody>
      </p:sp>
      <p:pic>
        <p:nvPicPr>
          <p:cNvPr id="1028" name="Picture 4" descr="DON&amp;#39;T KNOCK IT UNTIL YOU&amp;#39;VE TRIED IT Poster | DisenchantedDestroya | Keep  Calm-o-Matic">
            <a:extLst>
              <a:ext uri="{FF2B5EF4-FFF2-40B4-BE49-F238E27FC236}">
                <a16:creationId xmlns:a16="http://schemas.microsoft.com/office/drawing/2014/main" id="{728BE0C0-A6EA-C944-884E-712B9B5A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362" y="1662066"/>
            <a:ext cx="3650276" cy="425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C9E551-D01D-857F-4BD9-342F64CA7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3BD906-DC59-7950-3187-443E8E0B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062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080F9-1B91-4A4B-BBE3-493B418E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Being Optimistic with Confidence Bounds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B10435-4B5F-A54F-A6CA-EC7D8A5E53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Suppose I believe that with 95% probability,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between -1.25 and 4.75.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Optimism in the face of uncertainty says: it’s </a:t>
                </a:r>
                <a:r>
                  <a:rPr lang="en-US" i="1" dirty="0"/>
                  <a:t>plausibly possible</a:t>
                </a:r>
                <a:r>
                  <a:rPr lang="en-US" dirty="0"/>
                  <a:t> that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= 4.75, so I’m going to assume that it is.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B10435-4B5F-A54F-A6CA-EC7D8A5E53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88A8E4-3E76-73DC-B04A-130C43710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4942A1-4D38-9B0D-E420-074A75D41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30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C1980-B0FA-5D4A-9B0C-A3235D470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MDPs with Very Large Transition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F67831-1827-394C-853C-1F05E086F0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6645166" cy="466725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Recall Bellman backups:</a:t>
                </a:r>
              </a:p>
              <a:p>
                <a:pPr lvl="1"/>
                <a:r>
                  <a:rPr lang="en-US" b="0" dirty="0"/>
                  <a:t>Given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, </a:t>
                </a:r>
                <a:r>
                  <a:rPr lang="en-US" i="1" dirty="0"/>
                  <a:t>for each possible next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, update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When number of possible next states is large, Bellman backups will be slow. </a:t>
                </a:r>
              </a:p>
              <a:p>
                <a:pPr marL="0" indent="0">
                  <a:buNone/>
                </a:pPr>
                <a:endParaRPr lang="en-US" sz="22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F67831-1827-394C-853C-1F05E086F0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6645166" cy="4667251"/>
              </a:xfrm>
              <a:blipFill>
                <a:blip r:embed="rId3"/>
                <a:stretch>
                  <a:fillRect l="-1908" t="-2439" r="-2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2A594-8DCC-F007-A5A3-FBCF4653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37AC4-C1A5-7A1F-DACC-5FBE0204B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227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080F9-1B91-4A4B-BBE3-493B418E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Being Optimistic with Confidence Bounds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B10435-4B5F-A54F-A6CA-EC7D8A5E53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Suppose I believe that with 95% probability,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between -1.25 and 4.75.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Optimism in the face of uncertainty says: it’s </a:t>
                </a:r>
                <a:r>
                  <a:rPr lang="en-US" i="1" dirty="0"/>
                  <a:t>plausibly possible</a:t>
                </a:r>
                <a:r>
                  <a:rPr lang="en-US" dirty="0"/>
                  <a:t> that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= 4.75, so I’m going to assume that it is.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I also think that with 95% probability,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3.0 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≤5.0</m:t>
                    </m:r>
                  </m:oMath>
                </a14:m>
                <a:r>
                  <a:rPr lang="en-US" dirty="0"/>
                  <a:t>.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Optimistically,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&gt;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. So, I’ll 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B10435-4B5F-A54F-A6CA-EC7D8A5E53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  <a:blipFill>
                <a:blip r:embed="rId2"/>
                <a:stretch>
                  <a:fillRect l="-1086" t="-2168" r="-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A9DF92-BA2B-68B9-BF4A-D35DE94E0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3EEBBC-5834-261A-9F7D-C78C8874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891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73492-9068-3440-9222-0747ACF9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for Deriving UCB Algorithms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D7A020-4D87-6A68-AFC2-14223B4AA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45B8C-8900-C00F-0266-C32B3C314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797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73492-9068-3440-9222-0747ACF9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for Deriving UCB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09A8C1-6C61-CB48-9D40-E0A2F10B5D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For each 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US" dirty="0"/>
                  <a:t>, define random variables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dirty="0"/>
                  <a:t> represents the reward for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dirty="0"/>
                  <a:t> try of 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.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Note that these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dirty="0"/>
                  <a:t> are </a:t>
                </a:r>
                <a:r>
                  <a:rPr lang="en-US" dirty="0" err="1"/>
                  <a:t>i.i.d</a:t>
                </a:r>
                <a:r>
                  <a:rPr lang="en-US" dirty="0"/>
                  <a:t>. with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which has mean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  <a:br>
                  <a:rPr lang="en-US" dirty="0"/>
                </a:br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. Represents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after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tries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Make some assumptions about the distribution (e.g., it is </a:t>
                </a:r>
                <a:r>
                  <a:rPr lang="en-US" dirty="0" err="1">
                    <a:solidFill>
                      <a:schemeClr val="bg1"/>
                    </a:solidFill>
                  </a:rPr>
                  <a:t>subgaussian</a:t>
                </a:r>
                <a:r>
                  <a:rPr lang="en-US" dirty="0">
                    <a:solidFill>
                      <a:schemeClr val="bg1"/>
                    </a:solidFill>
                  </a:rPr>
                  <a:t>) and use some concentration bounds (</a:t>
                </a:r>
                <a:r>
                  <a:rPr lang="en-US" dirty="0" err="1">
                    <a:solidFill>
                      <a:schemeClr val="bg1"/>
                    </a:solidFill>
                  </a:rPr>
                  <a:t>e.g</a:t>
                </a:r>
                <a:r>
                  <a:rPr lang="en-US" dirty="0">
                    <a:solidFill>
                      <a:schemeClr val="bg1"/>
                    </a:solidFill>
                  </a:rPr>
                  <a:t>, Chebyshev) to derive an inequality like...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09A8C1-6C61-CB48-9D40-E0A2F10B5D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907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CA344B-8DBE-F205-58BB-036F09A0E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40331-E269-A4C3-8757-89D311942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295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73492-9068-3440-9222-0747ACF9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for Deriving UCB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09A8C1-6C61-CB48-9D40-E0A2F10B5D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For each 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US" dirty="0"/>
                  <a:t>, define random variables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dirty="0"/>
                  <a:t> represents the reward for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dirty="0"/>
                  <a:t> try of 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.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Note that these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dirty="0"/>
                  <a:t> are </a:t>
                </a:r>
                <a:r>
                  <a:rPr lang="en-US" dirty="0" err="1"/>
                  <a:t>i.i.d</a:t>
                </a:r>
                <a:r>
                  <a:rPr lang="en-US" dirty="0"/>
                  <a:t>. with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which has mean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en-US" dirty="0"/>
                  <a:t>. Represents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after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tries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Make some assumptions about the distribution (e.g., it is </a:t>
                </a:r>
                <a:r>
                  <a:rPr lang="en-US" dirty="0" err="1">
                    <a:solidFill>
                      <a:schemeClr val="bg1"/>
                    </a:solidFill>
                  </a:rPr>
                  <a:t>subgaussian</a:t>
                </a:r>
                <a:r>
                  <a:rPr lang="en-US" dirty="0">
                    <a:solidFill>
                      <a:schemeClr val="bg1"/>
                    </a:solidFill>
                  </a:rPr>
                  <a:t>) and use some concentration bounds (</a:t>
                </a:r>
                <a:r>
                  <a:rPr lang="en-US" dirty="0" err="1">
                    <a:solidFill>
                      <a:schemeClr val="bg1"/>
                    </a:solidFill>
                  </a:rPr>
                  <a:t>e.g</a:t>
                </a:r>
                <a:r>
                  <a:rPr lang="en-US" dirty="0">
                    <a:solidFill>
                      <a:schemeClr val="bg1"/>
                    </a:solidFill>
                  </a:rPr>
                  <a:t>, Chebyshev) to derive an inequality like...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09A8C1-6C61-CB48-9D40-E0A2F10B5D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907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67BACC-B381-16D1-A42F-1A7673454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0C8E71-738F-2292-47EE-F1B645912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930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73492-9068-3440-9222-0747ACF9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for Deriving UCB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09A8C1-6C61-CB48-9D40-E0A2F10B5D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For each 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US" dirty="0"/>
                  <a:t>, define random variables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dirty="0"/>
                  <a:t> represents the reward for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dirty="0"/>
                  <a:t> try of 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.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Note that these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dirty="0"/>
                  <a:t> are </a:t>
                </a:r>
                <a:r>
                  <a:rPr lang="en-US" dirty="0" err="1"/>
                  <a:t>i.i.d</a:t>
                </a:r>
                <a:r>
                  <a:rPr lang="en-US" dirty="0"/>
                  <a:t>. with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which has mean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en-US" dirty="0"/>
                  <a:t>. Represents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after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tries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Make some assumptions about the distribution (e.g., it is </a:t>
                </a:r>
                <a:r>
                  <a:rPr lang="en-US" dirty="0" err="1"/>
                  <a:t>subgaussian</a:t>
                </a:r>
                <a:r>
                  <a:rPr lang="en-US" dirty="0"/>
                  <a:t>) and use some concentration bounds (</a:t>
                </a:r>
                <a:r>
                  <a:rPr lang="en-US" dirty="0" err="1"/>
                  <a:t>e.g</a:t>
                </a:r>
                <a:r>
                  <a:rPr lang="en-US" dirty="0"/>
                  <a:t>, Chebyshev) to derive an inequality like...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09A8C1-6C61-CB48-9D40-E0A2F10B5D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907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223572-91BD-FA9C-234D-6F3B3386F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58E05F-26B9-0F1F-8422-E08B315D7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338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73492-9068-3440-9222-0747ACF9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for Deriving UCB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09A8C1-6C61-CB48-9D40-E0A2F10B5D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2585" y="1482677"/>
                <a:ext cx="10515600" cy="1498273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≥</m:t>
                          </m:r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en-US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func>
                                <m:funcPr>
                                  <m:ctrlP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 dirty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 dirty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i="1" dirty="0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𝛿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num>
                            <m:den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)≤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09A8C1-6C61-CB48-9D40-E0A2F10B5D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2585" y="1482677"/>
                <a:ext cx="10515600" cy="149827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D7A91AD-EEED-A844-9C3C-5DDAFFD5F6FF}"/>
                  </a:ext>
                </a:extLst>
              </p:cNvPr>
              <p:cNvSpPr/>
              <p:nvPr/>
            </p:nvSpPr>
            <p:spPr>
              <a:xfrm>
                <a:off x="8918293" y="2275119"/>
                <a:ext cx="262469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For any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∈(0, 1)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D7A91AD-EEED-A844-9C3C-5DDAFFD5F6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8293" y="2275119"/>
                <a:ext cx="2624693" cy="461665"/>
              </a:xfrm>
              <a:prstGeom prst="rect">
                <a:avLst/>
              </a:prstGeom>
              <a:blipFill>
                <a:blip r:embed="rId4"/>
                <a:stretch>
                  <a:fillRect l="-3846" t="-10811" r="-96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9787FA-9401-3DE2-8486-CF7837E62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086F4A-DC6E-A340-6E47-6F0ADA167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674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73492-9068-3440-9222-0747ACF9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for Deriving UCB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09A8C1-6C61-CB48-9D40-E0A2F10B5D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2585" y="1482677"/>
                <a:ext cx="10515600" cy="1498273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≥</m:t>
                          </m:r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en-US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func>
                                <m:funcPr>
                                  <m:ctrlP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 dirty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 dirty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i="1" dirty="0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𝛿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num>
                            <m:den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)≤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09A8C1-6C61-CB48-9D40-E0A2F10B5D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2585" y="1482677"/>
                <a:ext cx="10515600" cy="149827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87087E1-4D64-B748-B4F9-B8834EBAC8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441293"/>
                <a:ext cx="10021709" cy="27351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latin typeface="Lato" panose="020F0502020204030203" pitchFamily="34" charset="77"/>
                  </a:rPr>
                  <a:t>After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Lato" panose="020F0502020204030203" pitchFamily="34" charset="77"/>
                  </a:rPr>
                  <a:t> tries of 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latin typeface="Lato" panose="020F0502020204030203" pitchFamily="34" charset="77"/>
                  </a:rPr>
                  <a:t>, I can be sure, with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>
                    <a:latin typeface="Lato" panose="020F0502020204030203" pitchFamily="34" charset="77"/>
                  </a:rPr>
                  <a:t>) probability, that </a:t>
                </a:r>
                <a:r>
                  <a:rPr lang="en-US" dirty="0">
                    <a:solidFill>
                      <a:schemeClr val="accent1"/>
                    </a:solidFill>
                    <a:latin typeface="Lato" panose="020F0502020204030203" pitchFamily="34" charset="77"/>
                  </a:rPr>
                  <a:t>my estimate of the value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latin typeface="Lato" panose="020F0502020204030203" pitchFamily="34" charset="77"/>
                  </a:rPr>
                  <a:t> is within a </a:t>
                </a:r>
                <a:r>
                  <a:rPr lang="en-US" dirty="0">
                    <a:solidFill>
                      <a:srgbClr val="FF0000"/>
                    </a:solidFill>
                    <a:latin typeface="Lato" panose="020F0502020204030203" pitchFamily="34" charset="77"/>
                  </a:rPr>
                  <a:t>constant</a:t>
                </a:r>
                <a:r>
                  <a:rPr lang="en-US" dirty="0">
                    <a:latin typeface="Lato" panose="020F0502020204030203" pitchFamily="34" charset="77"/>
                  </a:rPr>
                  <a:t> from the </a:t>
                </a:r>
                <a:r>
                  <a:rPr lang="en-US" dirty="0">
                    <a:solidFill>
                      <a:srgbClr val="00B050"/>
                    </a:solidFill>
                    <a:latin typeface="Lato" panose="020F0502020204030203" pitchFamily="34" charset="77"/>
                  </a:rPr>
                  <a:t>true value</a:t>
                </a:r>
                <a:r>
                  <a:rPr lang="en-US" dirty="0">
                    <a:latin typeface="Lato" panose="020F0502020204030203" pitchFamily="34" charset="77"/>
                  </a:rPr>
                  <a:t>.</a:t>
                </a:r>
              </a:p>
              <a:p>
                <a:pPr marL="0" indent="0">
                  <a:buNone/>
                </a:pPr>
                <a:endParaRPr lang="en-US" dirty="0">
                  <a:latin typeface="Lato" panose="020F0502020204030203" pitchFamily="34" charset="77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Lato" panose="020F0502020204030203" pitchFamily="34" charset="77"/>
                  </a:rPr>
                  <a:t>Given a desired confidence level, like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Lato" panose="020F0502020204030203" pitchFamily="34" charset="77"/>
                  </a:rPr>
                  <a:t>) = 0.95, the most optimistic plausible estimate of the true value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𝑐𝑜𝑛𝑠𝑡𝑎𝑛𝑡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Lato" panose="020F0502020204030203" pitchFamily="34" charset="77"/>
                  </a:rPr>
                  <a:t>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87087E1-4D64-B748-B4F9-B8834EBAC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441293"/>
                <a:ext cx="10021709" cy="2735132"/>
              </a:xfrm>
              <a:prstGeom prst="rect">
                <a:avLst/>
              </a:prstGeom>
              <a:blipFill>
                <a:blip r:embed="rId4"/>
                <a:stretch>
                  <a:fillRect l="-1267" t="-4630" r="-507" b="-3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D7A91AD-EEED-A844-9C3C-5DDAFFD5F6FF}"/>
                  </a:ext>
                </a:extLst>
              </p:cNvPr>
              <p:cNvSpPr/>
              <p:nvPr/>
            </p:nvSpPr>
            <p:spPr>
              <a:xfrm>
                <a:off x="8918293" y="2275119"/>
                <a:ext cx="262469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For any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∈(0, 1)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D7A91AD-EEED-A844-9C3C-5DDAFFD5F6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8293" y="2275119"/>
                <a:ext cx="2624693" cy="461665"/>
              </a:xfrm>
              <a:prstGeom prst="rect">
                <a:avLst/>
              </a:prstGeom>
              <a:blipFill>
                <a:blip r:embed="rId5"/>
                <a:stretch>
                  <a:fillRect l="-3846" t="-10811" r="-96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51A08-E5D6-E905-58C5-A44EA9718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6C87FD-38D3-B99E-CD0B-52DA7F629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619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73492-9068-3440-9222-0747ACF9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for Deriving UCB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09A8C1-6C61-CB48-9D40-E0A2F10B5D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2585" y="1482677"/>
                <a:ext cx="10515600" cy="1498273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≥</m:t>
                          </m:r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en-US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func>
                                <m:funcPr>
                                  <m:ctrlP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 dirty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 dirty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i="1" dirty="0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𝛿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num>
                            <m:den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)≤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09A8C1-6C61-CB48-9D40-E0A2F10B5D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2585" y="1482677"/>
                <a:ext cx="10515600" cy="149827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87087E1-4D64-B748-B4F9-B8834EBAC8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441293"/>
                <a:ext cx="10021709" cy="27351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latin typeface="Lato" panose="020F0502020204030203" pitchFamily="34" charset="77"/>
                  </a:rPr>
                  <a:t>After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Lato" panose="020F0502020204030203" pitchFamily="34" charset="77"/>
                  </a:rPr>
                  <a:t> tries of 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latin typeface="Lato" panose="020F0502020204030203" pitchFamily="34" charset="77"/>
                  </a:rPr>
                  <a:t>, I can be sure, with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>
                    <a:latin typeface="Lato" panose="020F0502020204030203" pitchFamily="34" charset="77"/>
                  </a:rPr>
                  <a:t>) probability, that </a:t>
                </a:r>
                <a:r>
                  <a:rPr lang="en-US" dirty="0">
                    <a:solidFill>
                      <a:schemeClr val="accent1"/>
                    </a:solidFill>
                    <a:latin typeface="Lato" panose="020F0502020204030203" pitchFamily="34" charset="77"/>
                  </a:rPr>
                  <a:t>my estimate of the value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latin typeface="Lato" panose="020F0502020204030203" pitchFamily="34" charset="77"/>
                  </a:rPr>
                  <a:t> is within a </a:t>
                </a:r>
                <a:r>
                  <a:rPr lang="en-US" dirty="0">
                    <a:solidFill>
                      <a:srgbClr val="FF0000"/>
                    </a:solidFill>
                    <a:latin typeface="Lato" panose="020F0502020204030203" pitchFamily="34" charset="77"/>
                  </a:rPr>
                  <a:t>constant</a:t>
                </a:r>
                <a:r>
                  <a:rPr lang="en-US" dirty="0">
                    <a:latin typeface="Lato" panose="020F0502020204030203" pitchFamily="34" charset="77"/>
                  </a:rPr>
                  <a:t> from the </a:t>
                </a:r>
                <a:r>
                  <a:rPr lang="en-US" dirty="0">
                    <a:solidFill>
                      <a:srgbClr val="00B050"/>
                    </a:solidFill>
                    <a:latin typeface="Lato" panose="020F0502020204030203" pitchFamily="34" charset="77"/>
                  </a:rPr>
                  <a:t>true value</a:t>
                </a:r>
                <a:r>
                  <a:rPr lang="en-US" dirty="0">
                    <a:latin typeface="Lato" panose="020F0502020204030203" pitchFamily="34" charset="77"/>
                  </a:rPr>
                  <a:t>.</a:t>
                </a:r>
              </a:p>
              <a:p>
                <a:pPr marL="0" indent="0">
                  <a:buNone/>
                </a:pPr>
                <a:endParaRPr lang="en-US" dirty="0">
                  <a:latin typeface="Lato" panose="020F0502020204030203" pitchFamily="34" charset="77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Lato" panose="020F0502020204030203" pitchFamily="34" charset="77"/>
                  </a:rPr>
                  <a:t>Given a desired confidence level, like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>
                    <a:latin typeface="Lato" panose="020F0502020204030203" pitchFamily="34" charset="77"/>
                  </a:rPr>
                  <a:t>) = 0.95, the most optimistic plausible estimate of the true value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𝑐𝑜𝑛𝑠𝑡𝑎𝑛𝑡</m:t>
                    </m:r>
                  </m:oMath>
                </a14:m>
                <a:r>
                  <a:rPr lang="en-US" dirty="0">
                    <a:latin typeface="Lato" panose="020F0502020204030203" pitchFamily="34" charset="77"/>
                  </a:rPr>
                  <a:t>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87087E1-4D64-B748-B4F9-B8834EBAC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441293"/>
                <a:ext cx="10021709" cy="2735132"/>
              </a:xfrm>
              <a:prstGeom prst="rect">
                <a:avLst/>
              </a:prstGeom>
              <a:blipFill>
                <a:blip r:embed="rId4"/>
                <a:stretch>
                  <a:fillRect l="-1267" t="-4630" r="-507" b="-3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D7A91AD-EEED-A844-9C3C-5DDAFFD5F6FF}"/>
                  </a:ext>
                </a:extLst>
              </p:cNvPr>
              <p:cNvSpPr/>
              <p:nvPr/>
            </p:nvSpPr>
            <p:spPr>
              <a:xfrm>
                <a:off x="8918293" y="2275119"/>
                <a:ext cx="262469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For any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∈(0, 1)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D7A91AD-EEED-A844-9C3C-5DDAFFD5F6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8293" y="2275119"/>
                <a:ext cx="2624693" cy="461665"/>
              </a:xfrm>
              <a:prstGeom prst="rect">
                <a:avLst/>
              </a:prstGeom>
              <a:blipFill>
                <a:blip r:embed="rId5"/>
                <a:stretch>
                  <a:fillRect l="-3846" t="-10811" r="-96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00D84-B6B7-0146-6EBB-F005766CD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5BED9-A486-51F8-DE5D-8CC2328E3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590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73492-9068-3440-9222-0747ACF9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for Deriving UCB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09A8C1-6C61-CB48-9D40-E0A2F10B5D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2585" y="1482677"/>
                <a:ext cx="10515600" cy="1498273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≥</m:t>
                          </m:r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en-US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func>
                                <m:funcPr>
                                  <m:ctrlP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 dirty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 dirty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i="1" dirty="0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𝛿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num>
                            <m:den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)≤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09A8C1-6C61-CB48-9D40-E0A2F10B5D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2585" y="1482677"/>
                <a:ext cx="10515600" cy="149827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ular Callout 4">
                <a:extLst>
                  <a:ext uri="{FF2B5EF4-FFF2-40B4-BE49-F238E27FC236}">
                    <a16:creationId xmlns:a16="http://schemas.microsoft.com/office/drawing/2014/main" id="{E4C0FD2D-5D9A-F747-9398-78439E75B359}"/>
                  </a:ext>
                </a:extLst>
              </p:cNvPr>
              <p:cNvSpPr/>
              <p:nvPr/>
            </p:nvSpPr>
            <p:spPr>
              <a:xfrm>
                <a:off x="239111" y="1814776"/>
                <a:ext cx="2844387" cy="1042086"/>
              </a:xfrm>
              <a:prstGeom prst="wedgeRectCallout">
                <a:avLst>
                  <a:gd name="adj1" fmla="val 53587"/>
                  <a:gd name="adj2" fmla="val 9294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Lato" panose="020F0502020204030203" pitchFamily="34" charset="77"/>
                  </a:rPr>
                  <a:t>As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>
                    <a:latin typeface="Lato" panose="020F0502020204030203" pitchFamily="34" charset="77"/>
                  </a:rPr>
                  <a:t> gets larger, or as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000" dirty="0">
                    <a:latin typeface="Lato" panose="020F0502020204030203" pitchFamily="34" charset="77"/>
                  </a:rPr>
                  <a:t> gets larger, bound gets tighter.</a:t>
                </a:r>
              </a:p>
            </p:txBody>
          </p:sp>
        </mc:Choice>
        <mc:Fallback xmlns="">
          <p:sp>
            <p:nvSpPr>
              <p:cNvPr id="5" name="Rectangular Callout 4">
                <a:extLst>
                  <a:ext uri="{FF2B5EF4-FFF2-40B4-BE49-F238E27FC236}">
                    <a16:creationId xmlns:a16="http://schemas.microsoft.com/office/drawing/2014/main" id="{E4C0FD2D-5D9A-F747-9398-78439E75B3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111" y="1814776"/>
                <a:ext cx="2844387" cy="1042086"/>
              </a:xfrm>
              <a:prstGeom prst="wedgeRectCallout">
                <a:avLst>
                  <a:gd name="adj1" fmla="val 53587"/>
                  <a:gd name="adj2" fmla="val 9294"/>
                </a:avLst>
              </a:prstGeom>
              <a:blipFill>
                <a:blip r:embed="rId4"/>
                <a:stretch>
                  <a:fillRect t="-2410" b="-8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87087E1-4D64-B748-B4F9-B8834EBAC8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441293"/>
                <a:ext cx="10021709" cy="27351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latin typeface="Lato" panose="020F0502020204030203" pitchFamily="34" charset="77"/>
                  </a:rPr>
                  <a:t>After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Lato" panose="020F0502020204030203" pitchFamily="34" charset="77"/>
                  </a:rPr>
                  <a:t> tries of 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latin typeface="Lato" panose="020F0502020204030203" pitchFamily="34" charset="77"/>
                  </a:rPr>
                  <a:t>, I can be sure, with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>
                    <a:latin typeface="Lato" panose="020F0502020204030203" pitchFamily="34" charset="77"/>
                  </a:rPr>
                  <a:t>) probability, that </a:t>
                </a:r>
                <a:r>
                  <a:rPr lang="en-US" dirty="0">
                    <a:solidFill>
                      <a:schemeClr val="accent1"/>
                    </a:solidFill>
                    <a:latin typeface="Lato" panose="020F0502020204030203" pitchFamily="34" charset="77"/>
                  </a:rPr>
                  <a:t>my estimate of the value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latin typeface="Lato" panose="020F0502020204030203" pitchFamily="34" charset="77"/>
                  </a:rPr>
                  <a:t> is within a </a:t>
                </a:r>
                <a:r>
                  <a:rPr lang="en-US" dirty="0">
                    <a:solidFill>
                      <a:srgbClr val="FF0000"/>
                    </a:solidFill>
                    <a:latin typeface="Lato" panose="020F0502020204030203" pitchFamily="34" charset="77"/>
                  </a:rPr>
                  <a:t>constant</a:t>
                </a:r>
                <a:r>
                  <a:rPr lang="en-US" dirty="0">
                    <a:latin typeface="Lato" panose="020F0502020204030203" pitchFamily="34" charset="77"/>
                  </a:rPr>
                  <a:t> from the </a:t>
                </a:r>
                <a:r>
                  <a:rPr lang="en-US" dirty="0">
                    <a:solidFill>
                      <a:srgbClr val="00B050"/>
                    </a:solidFill>
                    <a:latin typeface="Lato" panose="020F0502020204030203" pitchFamily="34" charset="77"/>
                  </a:rPr>
                  <a:t>true value</a:t>
                </a:r>
                <a:r>
                  <a:rPr lang="en-US" dirty="0">
                    <a:latin typeface="Lato" panose="020F0502020204030203" pitchFamily="34" charset="77"/>
                  </a:rPr>
                  <a:t>.</a:t>
                </a:r>
              </a:p>
              <a:p>
                <a:pPr marL="0" indent="0">
                  <a:buNone/>
                </a:pPr>
                <a:endParaRPr lang="en-US" dirty="0">
                  <a:latin typeface="Lato" panose="020F0502020204030203" pitchFamily="34" charset="77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Lato" panose="020F0502020204030203" pitchFamily="34" charset="77"/>
                  </a:rPr>
                  <a:t>Given a desired confidence level, like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>
                    <a:latin typeface="Lato" panose="020F0502020204030203" pitchFamily="34" charset="77"/>
                  </a:rPr>
                  <a:t>) = 0.95, the most optimistic plausible estimate of the true value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𝑐𝑜𝑛𝑠𝑡𝑎𝑛𝑡</m:t>
                    </m:r>
                  </m:oMath>
                </a14:m>
                <a:r>
                  <a:rPr lang="en-US" dirty="0">
                    <a:latin typeface="Lato" panose="020F0502020204030203" pitchFamily="34" charset="77"/>
                  </a:rPr>
                  <a:t>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87087E1-4D64-B748-B4F9-B8834EBAC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441293"/>
                <a:ext cx="10021709" cy="2735132"/>
              </a:xfrm>
              <a:prstGeom prst="rect">
                <a:avLst/>
              </a:prstGeom>
              <a:blipFill>
                <a:blip r:embed="rId5"/>
                <a:stretch>
                  <a:fillRect l="-1267" t="-4630" r="-507" b="-3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D7A91AD-EEED-A844-9C3C-5DDAFFD5F6FF}"/>
                  </a:ext>
                </a:extLst>
              </p:cNvPr>
              <p:cNvSpPr/>
              <p:nvPr/>
            </p:nvSpPr>
            <p:spPr>
              <a:xfrm>
                <a:off x="8918293" y="2275119"/>
                <a:ext cx="262469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For any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∈(0, 1)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D7A91AD-EEED-A844-9C3C-5DDAFFD5F6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8293" y="2275119"/>
                <a:ext cx="2624693" cy="461665"/>
              </a:xfrm>
              <a:prstGeom prst="rect">
                <a:avLst/>
              </a:prstGeom>
              <a:blipFill>
                <a:blip r:embed="rId6"/>
                <a:stretch>
                  <a:fillRect l="-3846" t="-10811" r="-96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F5B68-94ED-557E-42BB-266786016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0FC160-AEB5-46B6-9C52-7285A5A1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658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F0DEE-5288-1D4E-939E-F85BB6BC5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for MAB: UCB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6D755D-EDB8-F440-A899-D4E5DBC372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Upper confidence bounds (UCB)</a:t>
                </a:r>
                <a:endParaRPr lang="en-US" dirty="0"/>
              </a:p>
              <a:p>
                <a:pPr marL="0" indent="0">
                  <a:buNone/>
                </a:pPr>
                <a:br>
                  <a:rPr lang="en-US" dirty="0"/>
                </a:br>
                <a:r>
                  <a:rPr lang="en-US" dirty="0"/>
                  <a:t>Idea: construct confidence intervals 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dirty="0"/>
                  <a:t>, then be </a:t>
                </a:r>
                <a:r>
                  <a:rPr lang="en-US" i="1" dirty="0"/>
                  <a:t>optimistic in the face of uncertainty.</a:t>
                </a:r>
              </a:p>
              <a:p>
                <a:pPr marL="0" indent="0" algn="ctr">
                  <a:buNone/>
                </a:pPr>
                <a:r>
                  <a:rPr lang="en-US" dirty="0"/>
                  <a:t>At step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, select: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d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d>
                              </m:e>
                            </m:rad>
                          </m:den>
                        </m:f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can be several functions; often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dirty="0"/>
                  <a:t> for a hyperparameter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6D755D-EDB8-F440-A899-D4E5DBC372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 r="-1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94EC5177-9213-9248-BE70-90895358052C}"/>
              </a:ext>
            </a:extLst>
          </p:cNvPr>
          <p:cNvSpPr/>
          <p:nvPr/>
        </p:nvSpPr>
        <p:spPr>
          <a:xfrm>
            <a:off x="5594385" y="5284980"/>
            <a:ext cx="5131280" cy="891983"/>
          </a:xfrm>
          <a:prstGeom prst="wedgeRectCallout">
            <a:avLst>
              <a:gd name="adj1" fmla="val -57267"/>
              <a:gd name="adj2" fmla="val 727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Lato" panose="020F0502020204030203" pitchFamily="34" charset="77"/>
              </a:rPr>
              <a:t>Intuition: as number of tries increases, shift from exploration to exploitation.</a:t>
            </a:r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34457B94-1A1F-CC40-9FC4-B39031D4DB4B}"/>
              </a:ext>
            </a:extLst>
          </p:cNvPr>
          <p:cNvSpPr/>
          <p:nvPr/>
        </p:nvSpPr>
        <p:spPr>
          <a:xfrm>
            <a:off x="8584602" y="1604556"/>
            <a:ext cx="2951181" cy="891983"/>
          </a:xfrm>
          <a:prstGeom prst="wedgeRectCallout">
            <a:avLst>
              <a:gd name="adj1" fmla="val -27741"/>
              <a:gd name="adj2" fmla="val 6878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Lato" panose="020F0502020204030203" pitchFamily="34" charset="77"/>
              </a:rPr>
              <a:t>Note resemblance to concentration bounds!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C2B91-1EFD-D640-01E5-12D6DE81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2F8DD-2CA0-EF51-77B7-CAB78182A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22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C1980-B0FA-5D4A-9B0C-A3235D470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MDPs with Very Large Transition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F67831-1827-394C-853C-1F05E086F0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6645166" cy="4667251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Recall Bellman backups:</a:t>
                </a:r>
              </a:p>
              <a:p>
                <a:pPr lvl="1"/>
                <a:r>
                  <a:rPr lang="en-US" b="0" dirty="0"/>
                  <a:t>Given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, </a:t>
                </a:r>
                <a:r>
                  <a:rPr lang="en-US" i="1" dirty="0"/>
                  <a:t>for each possible next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, update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When number of possible next states is large, Bellman backups will be slow. </a:t>
                </a:r>
              </a:p>
              <a:p>
                <a:pPr marL="0" indent="0">
                  <a:buNone/>
                </a:pPr>
                <a:r>
                  <a:rPr lang="en-US" dirty="0"/>
                  <a:t>Examples: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200" dirty="0"/>
                  <a:t>“Chase” with multiple bunnies (or Pacman with ghosts)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200" dirty="0"/>
                  <a:t>Server farm; any server might fail with small probability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200" dirty="0"/>
                  <a:t>Pathological MDP, small probability of transitioning anywhere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F67831-1827-394C-853C-1F05E086F0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6645166" cy="4667251"/>
              </a:xfrm>
              <a:blipFill>
                <a:blip r:embed="rId3"/>
                <a:stretch>
                  <a:fillRect l="-1908" t="-3252" r="-2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34AF26D4-2E70-FD40-933A-B52336F056D1}"/>
              </a:ext>
            </a:extLst>
          </p:cNvPr>
          <p:cNvGrpSpPr/>
          <p:nvPr/>
        </p:nvGrpSpPr>
        <p:grpSpPr>
          <a:xfrm>
            <a:off x="7741723" y="3867313"/>
            <a:ext cx="1597573" cy="1022021"/>
            <a:chOff x="1404591" y="1690688"/>
            <a:chExt cx="6278252" cy="401640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1DD15C-1911-B742-AB07-14EF666FD9F0}"/>
                </a:ext>
              </a:extLst>
            </p:cNvPr>
            <p:cNvSpPr/>
            <p:nvPr/>
          </p:nvSpPr>
          <p:spPr>
            <a:xfrm>
              <a:off x="1404593" y="1690688"/>
              <a:ext cx="4185502" cy="40164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B52972-58EC-A14B-BDA0-32D7B42FA8DC}"/>
                </a:ext>
              </a:extLst>
            </p:cNvPr>
            <p:cNvSpPr/>
            <p:nvPr/>
          </p:nvSpPr>
          <p:spPr>
            <a:xfrm>
              <a:off x="1404593" y="1690688"/>
              <a:ext cx="2092751" cy="40164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33368F-1981-784D-BA11-B4E770F6D8DC}"/>
                </a:ext>
              </a:extLst>
            </p:cNvPr>
            <p:cNvSpPr/>
            <p:nvPr/>
          </p:nvSpPr>
          <p:spPr>
            <a:xfrm rot="5400000">
              <a:off x="3497341" y="-402061"/>
              <a:ext cx="2092751" cy="62782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2D5B3417-157D-5A4F-9862-D3E866051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8468" y="1784564"/>
              <a:ext cx="1905000" cy="1905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03AE8FC-6233-2146-A553-9BDCEB2EE6DF}"/>
                </a:ext>
              </a:extLst>
            </p:cNvPr>
            <p:cNvSpPr/>
            <p:nvPr/>
          </p:nvSpPr>
          <p:spPr>
            <a:xfrm>
              <a:off x="5590092" y="1690688"/>
              <a:ext cx="2092751" cy="4016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4AEC3259-D698-E845-810B-9205206A6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2936" y="3956296"/>
              <a:ext cx="1577942" cy="157794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44780A-A13B-1747-BA51-AC6DD1247C22}"/>
              </a:ext>
            </a:extLst>
          </p:cNvPr>
          <p:cNvGrpSpPr/>
          <p:nvPr/>
        </p:nvGrpSpPr>
        <p:grpSpPr>
          <a:xfrm>
            <a:off x="9339296" y="3864939"/>
            <a:ext cx="1597573" cy="1022021"/>
            <a:chOff x="1404591" y="1690688"/>
            <a:chExt cx="6278252" cy="401640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F5081-E11D-7F46-AD44-85A979216B78}"/>
                </a:ext>
              </a:extLst>
            </p:cNvPr>
            <p:cNvSpPr/>
            <p:nvPr/>
          </p:nvSpPr>
          <p:spPr>
            <a:xfrm>
              <a:off x="1404593" y="1690688"/>
              <a:ext cx="4185502" cy="40164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2D4581B-FFBA-C249-AE98-B2EEC6A39ECD}"/>
                </a:ext>
              </a:extLst>
            </p:cNvPr>
            <p:cNvSpPr/>
            <p:nvPr/>
          </p:nvSpPr>
          <p:spPr>
            <a:xfrm>
              <a:off x="1404593" y="1690688"/>
              <a:ext cx="2092751" cy="40164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340C8A8-5B4F-6041-9794-F702EF14C10E}"/>
                </a:ext>
              </a:extLst>
            </p:cNvPr>
            <p:cNvSpPr/>
            <p:nvPr/>
          </p:nvSpPr>
          <p:spPr>
            <a:xfrm rot="5400000">
              <a:off x="3497341" y="-402061"/>
              <a:ext cx="2092751" cy="62782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36FBDC-28CF-F94E-A207-E765D1D2CF88}"/>
                </a:ext>
              </a:extLst>
            </p:cNvPr>
            <p:cNvSpPr/>
            <p:nvPr/>
          </p:nvSpPr>
          <p:spPr>
            <a:xfrm>
              <a:off x="5590092" y="1690688"/>
              <a:ext cx="2092751" cy="4016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8FFD03E5-CFEE-6D47-9707-5A97292CF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2936" y="3956296"/>
              <a:ext cx="1577942" cy="157794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507122-0F5F-D948-B46B-74DEF23606CF}"/>
              </a:ext>
            </a:extLst>
          </p:cNvPr>
          <p:cNvGrpSpPr/>
          <p:nvPr/>
        </p:nvGrpSpPr>
        <p:grpSpPr>
          <a:xfrm>
            <a:off x="9340831" y="4888495"/>
            <a:ext cx="1597573" cy="1022021"/>
            <a:chOff x="1404591" y="1690688"/>
            <a:chExt cx="6278252" cy="40164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9587604-B9A6-264E-9F11-C5C2DC129C44}"/>
                </a:ext>
              </a:extLst>
            </p:cNvPr>
            <p:cNvSpPr/>
            <p:nvPr/>
          </p:nvSpPr>
          <p:spPr>
            <a:xfrm>
              <a:off x="1404593" y="1690688"/>
              <a:ext cx="4185502" cy="40164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AE930AC-4CC3-5D47-8CD3-E879D2520969}"/>
                </a:ext>
              </a:extLst>
            </p:cNvPr>
            <p:cNvSpPr/>
            <p:nvPr/>
          </p:nvSpPr>
          <p:spPr>
            <a:xfrm>
              <a:off x="1404593" y="1690688"/>
              <a:ext cx="2092751" cy="40164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255B25-B291-2E48-B9D5-17B2BD14AFBF}"/>
                </a:ext>
              </a:extLst>
            </p:cNvPr>
            <p:cNvSpPr/>
            <p:nvPr/>
          </p:nvSpPr>
          <p:spPr>
            <a:xfrm rot="5400000">
              <a:off x="3497341" y="-402061"/>
              <a:ext cx="2092751" cy="62782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8B6CF7-BA88-DE4F-A8BB-EB515775CB8E}"/>
                </a:ext>
              </a:extLst>
            </p:cNvPr>
            <p:cNvSpPr/>
            <p:nvPr/>
          </p:nvSpPr>
          <p:spPr>
            <a:xfrm>
              <a:off x="5590092" y="1690688"/>
              <a:ext cx="2092751" cy="4016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99E9E041-0471-D844-AD96-4FA9CD643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2936" y="3956296"/>
              <a:ext cx="1577942" cy="157794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B5E214-B8A2-9247-9912-4E933C87388A}"/>
              </a:ext>
            </a:extLst>
          </p:cNvPr>
          <p:cNvGrpSpPr/>
          <p:nvPr/>
        </p:nvGrpSpPr>
        <p:grpSpPr>
          <a:xfrm>
            <a:off x="7742432" y="4886297"/>
            <a:ext cx="1597573" cy="1022021"/>
            <a:chOff x="1404591" y="1690688"/>
            <a:chExt cx="6278252" cy="401640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246EC37-9C06-8D45-AA32-086BD923CF54}"/>
                </a:ext>
              </a:extLst>
            </p:cNvPr>
            <p:cNvSpPr/>
            <p:nvPr/>
          </p:nvSpPr>
          <p:spPr>
            <a:xfrm>
              <a:off x="1404593" y="1690688"/>
              <a:ext cx="4185502" cy="40164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401479A-EAB9-CC47-A225-EF7B7CD7BABD}"/>
                </a:ext>
              </a:extLst>
            </p:cNvPr>
            <p:cNvSpPr/>
            <p:nvPr/>
          </p:nvSpPr>
          <p:spPr>
            <a:xfrm>
              <a:off x="1404593" y="1690688"/>
              <a:ext cx="2092751" cy="40164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A51E3A2-7F4A-E542-937F-A35220C7D47A}"/>
                </a:ext>
              </a:extLst>
            </p:cNvPr>
            <p:cNvSpPr/>
            <p:nvPr/>
          </p:nvSpPr>
          <p:spPr>
            <a:xfrm rot="5400000">
              <a:off x="3497341" y="-402061"/>
              <a:ext cx="2092751" cy="62782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42AD2B7-8FC3-8E47-A07C-9AD32DE79B06}"/>
                </a:ext>
              </a:extLst>
            </p:cNvPr>
            <p:cNvSpPr/>
            <p:nvPr/>
          </p:nvSpPr>
          <p:spPr>
            <a:xfrm>
              <a:off x="5590092" y="1690688"/>
              <a:ext cx="2092751" cy="4016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" name="Picture 3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E21FFB68-6874-D445-8BDB-0B69A3AC2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2936" y="3956296"/>
              <a:ext cx="1577942" cy="1577942"/>
            </a:xfrm>
            <a:prstGeom prst="rect">
              <a:avLst/>
            </a:prstGeom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01B22-EF9E-85F7-C742-AF7307CB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ED1A0-1FD3-DC64-9F90-F799F538F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508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F0DEE-5288-1D4E-939E-F85BB6BC5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for MAB: UCB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D755D-EDB8-F440-A899-D4E5DBC37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Upper confidence bounds (UCB)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UCB attains optimal cumulative regret (Lai &amp; Robbins 1985) </a:t>
            </a:r>
            <a:br>
              <a:rPr lang="en-US" dirty="0"/>
            </a:br>
            <a:endParaRPr lang="en-US" dirty="0"/>
          </a:p>
          <a:p>
            <a:r>
              <a:rPr lang="en-US" dirty="0"/>
              <a:t>It does not attain optimal simple regret (</a:t>
            </a:r>
            <a:r>
              <a:rPr lang="en-US" dirty="0" err="1"/>
              <a:t>Bubeck</a:t>
            </a:r>
            <a:r>
              <a:rPr lang="en-US" dirty="0"/>
              <a:t> et al. 2010)</a:t>
            </a:r>
            <a:br>
              <a:rPr lang="en-US" dirty="0"/>
            </a:br>
            <a:endParaRPr lang="en-US" dirty="0"/>
          </a:p>
          <a:p>
            <a:r>
              <a:rPr lang="en-US" dirty="0"/>
              <a:t>But it’s widely used in planning contexts nonetheless, and works well in practice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D68814-2BC7-ADF3-6151-CBCAC790C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538F81-413F-3951-BDCE-5AA800289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807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29E5968A-5D95-A24B-B880-9ED3D552A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5" y="643466"/>
            <a:ext cx="7428089" cy="55710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2DB8AD-AD2D-B446-46E4-F5CFA4019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656D1B-1B01-4F1B-5102-C03B62B3E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353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F91CB507-E3AF-4142-A17F-D2441F023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5" y="643466"/>
            <a:ext cx="7428089" cy="55710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7D26E0-0818-D41C-2F5A-76614413F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6258E0-2171-EE0D-489E-6FDEC3596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755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7FF686A8-772B-6A41-B3FF-0C5E7D64A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5" y="643466"/>
            <a:ext cx="7428089" cy="55710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C43600-5D98-1DB3-CB8B-2765AE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F726AF-B850-70EE-9461-B485C5A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743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AF4EF5FE-90AE-3640-97C2-43EEF7150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5" y="643466"/>
            <a:ext cx="7428089" cy="55710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E86DE3-E49E-C8BB-BE19-08C6A39D0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57AE35-3665-4572-4041-6B34046D0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272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E920717-D707-5B48-9E15-E869AA901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5" y="643466"/>
            <a:ext cx="7428089" cy="55710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6CA0AB-85DF-78B3-4D00-6EE66E0C8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196F7-E44B-F82B-F5B1-F7D443E3B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444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3AD14117-3694-2847-A208-787E1642F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5" y="643466"/>
            <a:ext cx="7428089" cy="55710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7876FB-8DC8-1440-069A-1C5A816A3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9370D9-238E-5895-F8C1-9C94E33E3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491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A75698C-43AB-BD4A-B58F-F5545C6330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757597"/>
              </p:ext>
            </p:extLst>
          </p:nvPr>
        </p:nvGraphicFramePr>
        <p:xfrm>
          <a:off x="560173" y="1991915"/>
          <a:ext cx="11071654" cy="228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3416">
                  <a:extLst>
                    <a:ext uri="{9D8B030D-6E8A-4147-A177-3AD203B41FA5}">
                      <a16:colId xmlns:a16="http://schemas.microsoft.com/office/drawing/2014/main" val="66565502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255976591"/>
                    </a:ext>
                  </a:extLst>
                </a:gridCol>
                <a:gridCol w="1964725">
                  <a:extLst>
                    <a:ext uri="{9D8B030D-6E8A-4147-A177-3AD203B41FA5}">
                      <a16:colId xmlns:a16="http://schemas.microsoft.com/office/drawing/2014/main" val="1483732731"/>
                    </a:ext>
                  </a:extLst>
                </a:gridCol>
                <a:gridCol w="2248929">
                  <a:extLst>
                    <a:ext uri="{9D8B030D-6E8A-4147-A177-3AD203B41FA5}">
                      <a16:colId xmlns:a16="http://schemas.microsoft.com/office/drawing/2014/main" val="778197396"/>
                    </a:ext>
                  </a:extLst>
                </a:gridCol>
                <a:gridCol w="1128584">
                  <a:extLst>
                    <a:ext uri="{9D8B030D-6E8A-4147-A177-3AD203B41FA5}">
                      <a16:colId xmlns:a16="http://schemas.microsoft.com/office/drawing/2014/main" val="4086839670"/>
                    </a:ext>
                  </a:extLst>
                </a:gridCol>
              </a:tblGrid>
              <a:tr h="456209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77"/>
                        </a:rPr>
                        <a:t>Uniform Random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77"/>
                        </a:rPr>
                        <a:t>Exploit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77"/>
                        </a:rPr>
                        <a:t>Epsilon Greedy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77"/>
                        </a:rPr>
                        <a:t>UCB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148775"/>
                  </a:ext>
                </a:extLst>
              </a:tr>
              <a:tr h="456209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Lato" panose="020F0502020204030203" pitchFamily="34" charset="77"/>
                        </a:rPr>
                        <a:t>Mean </a:t>
                      </a:r>
                      <a:r>
                        <a:rPr lang="en-US" b="1" dirty="0">
                          <a:latin typeface="Lato" panose="020F0502020204030203" pitchFamily="34" charset="77"/>
                        </a:rPr>
                        <a:t>Cumulative</a:t>
                      </a:r>
                      <a:r>
                        <a:rPr lang="en-US" dirty="0">
                          <a:latin typeface="Lato" panose="020F0502020204030203" pitchFamily="34" charset="77"/>
                        </a:rPr>
                        <a:t> Reward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77"/>
                          <a:ea typeface="+mn-ea"/>
                          <a:cs typeface="+mn-cs"/>
                        </a:rPr>
                        <a:t>55.70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77"/>
                          <a:ea typeface="+mn-ea"/>
                          <a:cs typeface="+mn-cs"/>
                        </a:rPr>
                        <a:t>141.98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77"/>
                          <a:ea typeface="+mn-ea"/>
                          <a:cs typeface="+mn-cs"/>
                        </a:rPr>
                        <a:t>134.75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77"/>
                          <a:ea typeface="+mn-ea"/>
                          <a:cs typeface="+mn-cs"/>
                        </a:rPr>
                        <a:t>149.70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255709"/>
                  </a:ext>
                </a:extLst>
              </a:tr>
              <a:tr h="456209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Lato" panose="020F0502020204030203" pitchFamily="34" charset="77"/>
                        </a:rPr>
                        <a:t>Std </a:t>
                      </a:r>
                      <a:r>
                        <a:rPr lang="en-US" b="1" dirty="0">
                          <a:latin typeface="Lato" panose="020F0502020204030203" pitchFamily="34" charset="77"/>
                        </a:rPr>
                        <a:t>Cumulative</a:t>
                      </a:r>
                      <a:r>
                        <a:rPr lang="en-US" dirty="0">
                          <a:latin typeface="Lato" panose="020F0502020204030203" pitchFamily="34" charset="77"/>
                        </a:rPr>
                        <a:t> Reward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77"/>
                          <a:ea typeface="+mn-ea"/>
                          <a:cs typeface="+mn-cs"/>
                        </a:rPr>
                        <a:t>22.94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77"/>
                          <a:ea typeface="+mn-ea"/>
                          <a:cs typeface="+mn-cs"/>
                        </a:rPr>
                        <a:t>44.09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77"/>
                        </a:rPr>
                        <a:t>37.66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77"/>
                        </a:rPr>
                        <a:t>36.23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565766"/>
                  </a:ext>
                </a:extLst>
              </a:tr>
              <a:tr h="456209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Lato" panose="020F0502020204030203" pitchFamily="34" charset="77"/>
                        </a:rPr>
                        <a:t>Mean </a:t>
                      </a:r>
                      <a:r>
                        <a:rPr lang="en-US" b="1" dirty="0">
                          <a:latin typeface="Lato" panose="020F0502020204030203" pitchFamily="34" charset="77"/>
                        </a:rPr>
                        <a:t>Final</a:t>
                      </a:r>
                      <a:r>
                        <a:rPr lang="en-US" dirty="0">
                          <a:latin typeface="Lato" panose="020F0502020204030203" pitchFamily="34" charset="77"/>
                        </a:rPr>
                        <a:t> Reward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77"/>
                          <a:ea typeface="+mn-ea"/>
                          <a:cs typeface="+mn-cs"/>
                        </a:rPr>
                        <a:t>1.98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77"/>
                          <a:ea typeface="+mn-ea"/>
                          <a:cs typeface="+mn-cs"/>
                        </a:rPr>
                        <a:t>1.22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77"/>
                        </a:rPr>
                        <a:t>1.72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77"/>
                        </a:rPr>
                        <a:t>2.34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251191"/>
                  </a:ext>
                </a:extLst>
              </a:tr>
              <a:tr h="456209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Lato" panose="020F0502020204030203" pitchFamily="34" charset="77"/>
                        </a:rPr>
                        <a:t>Std </a:t>
                      </a:r>
                      <a:r>
                        <a:rPr lang="en-US" b="1" dirty="0">
                          <a:latin typeface="Lato" panose="020F0502020204030203" pitchFamily="34" charset="77"/>
                        </a:rPr>
                        <a:t>Final</a:t>
                      </a:r>
                      <a:r>
                        <a:rPr lang="en-US" dirty="0">
                          <a:latin typeface="Lato" panose="020F0502020204030203" pitchFamily="34" charset="77"/>
                        </a:rPr>
                        <a:t> Reward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77"/>
                          <a:ea typeface="+mn-ea"/>
                          <a:cs typeface="+mn-cs"/>
                        </a:rPr>
                        <a:t>3.12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77"/>
                          <a:ea typeface="+mn-ea"/>
                          <a:cs typeface="+mn-cs"/>
                        </a:rPr>
                        <a:t>1.84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77"/>
                        </a:rPr>
                        <a:t>3.01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77"/>
                        </a:rPr>
                        <a:t>3.51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103191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92E5AA-3B2D-405B-B6E7-BEF62D567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DA9FF6-74DC-7D12-9262-9C62729B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085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A75698C-43AB-BD4A-B58F-F5545C6330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988700"/>
              </p:ext>
            </p:extLst>
          </p:nvPr>
        </p:nvGraphicFramePr>
        <p:xfrm>
          <a:off x="560173" y="1991915"/>
          <a:ext cx="11071654" cy="228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3416">
                  <a:extLst>
                    <a:ext uri="{9D8B030D-6E8A-4147-A177-3AD203B41FA5}">
                      <a16:colId xmlns:a16="http://schemas.microsoft.com/office/drawing/2014/main" val="66565502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255976591"/>
                    </a:ext>
                  </a:extLst>
                </a:gridCol>
                <a:gridCol w="1964725">
                  <a:extLst>
                    <a:ext uri="{9D8B030D-6E8A-4147-A177-3AD203B41FA5}">
                      <a16:colId xmlns:a16="http://schemas.microsoft.com/office/drawing/2014/main" val="1483732731"/>
                    </a:ext>
                  </a:extLst>
                </a:gridCol>
                <a:gridCol w="2248929">
                  <a:extLst>
                    <a:ext uri="{9D8B030D-6E8A-4147-A177-3AD203B41FA5}">
                      <a16:colId xmlns:a16="http://schemas.microsoft.com/office/drawing/2014/main" val="778197396"/>
                    </a:ext>
                  </a:extLst>
                </a:gridCol>
                <a:gridCol w="1128584">
                  <a:extLst>
                    <a:ext uri="{9D8B030D-6E8A-4147-A177-3AD203B41FA5}">
                      <a16:colId xmlns:a16="http://schemas.microsoft.com/office/drawing/2014/main" val="4086839670"/>
                    </a:ext>
                  </a:extLst>
                </a:gridCol>
              </a:tblGrid>
              <a:tr h="456209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77"/>
                        </a:rPr>
                        <a:t>Uniform Random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77"/>
                        </a:rPr>
                        <a:t>Exploit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77"/>
                        </a:rPr>
                        <a:t>Epsilon Greedy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77"/>
                        </a:rPr>
                        <a:t>UCB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148775"/>
                  </a:ext>
                </a:extLst>
              </a:tr>
              <a:tr h="456209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Lato" panose="020F0502020204030203" pitchFamily="34" charset="77"/>
                        </a:rPr>
                        <a:t>Mean </a:t>
                      </a:r>
                      <a:r>
                        <a:rPr lang="en-US" b="1" dirty="0">
                          <a:latin typeface="Lato" panose="020F0502020204030203" pitchFamily="34" charset="77"/>
                        </a:rPr>
                        <a:t>Cumulative</a:t>
                      </a:r>
                      <a:r>
                        <a:rPr lang="en-US" dirty="0">
                          <a:latin typeface="Lato" panose="020F0502020204030203" pitchFamily="34" charset="77"/>
                        </a:rPr>
                        <a:t> Reward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77"/>
                          <a:ea typeface="+mn-ea"/>
                          <a:cs typeface="+mn-cs"/>
                        </a:rPr>
                        <a:t>55.70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77"/>
                          <a:ea typeface="+mn-ea"/>
                          <a:cs typeface="+mn-cs"/>
                        </a:rPr>
                        <a:t>141.98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77"/>
                          <a:ea typeface="+mn-ea"/>
                          <a:cs typeface="+mn-cs"/>
                        </a:rPr>
                        <a:t>134.75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77"/>
                          <a:ea typeface="+mn-ea"/>
                          <a:cs typeface="+mn-cs"/>
                        </a:rPr>
                        <a:t>149.70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255709"/>
                  </a:ext>
                </a:extLst>
              </a:tr>
              <a:tr h="456209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Lato" panose="020F0502020204030203" pitchFamily="34" charset="77"/>
                        </a:rPr>
                        <a:t>Std </a:t>
                      </a:r>
                      <a:r>
                        <a:rPr lang="en-US" b="1" dirty="0">
                          <a:latin typeface="Lato" panose="020F0502020204030203" pitchFamily="34" charset="77"/>
                        </a:rPr>
                        <a:t>Cumulative</a:t>
                      </a:r>
                      <a:r>
                        <a:rPr lang="en-US" dirty="0">
                          <a:latin typeface="Lato" panose="020F0502020204030203" pitchFamily="34" charset="77"/>
                        </a:rPr>
                        <a:t> Reward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77"/>
                          <a:ea typeface="+mn-ea"/>
                          <a:cs typeface="+mn-cs"/>
                        </a:rPr>
                        <a:t>22.94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77"/>
                          <a:ea typeface="+mn-ea"/>
                          <a:cs typeface="+mn-cs"/>
                        </a:rPr>
                        <a:t>44.09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77"/>
                        </a:rPr>
                        <a:t>37.66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77"/>
                        </a:rPr>
                        <a:t>36.23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565766"/>
                  </a:ext>
                </a:extLst>
              </a:tr>
              <a:tr h="456209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Lato" panose="020F0502020204030203" pitchFamily="34" charset="77"/>
                        </a:rPr>
                        <a:t>Mean </a:t>
                      </a:r>
                      <a:r>
                        <a:rPr lang="en-US" b="1" dirty="0">
                          <a:latin typeface="Lato" panose="020F0502020204030203" pitchFamily="34" charset="77"/>
                        </a:rPr>
                        <a:t>Final</a:t>
                      </a:r>
                      <a:r>
                        <a:rPr lang="en-US" dirty="0">
                          <a:latin typeface="Lato" panose="020F0502020204030203" pitchFamily="34" charset="77"/>
                        </a:rPr>
                        <a:t> Reward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77"/>
                          <a:ea typeface="+mn-ea"/>
                          <a:cs typeface="+mn-cs"/>
                        </a:rPr>
                        <a:t>1.98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77"/>
                          <a:ea typeface="+mn-ea"/>
                          <a:cs typeface="+mn-cs"/>
                        </a:rPr>
                        <a:t>1.22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77"/>
                        </a:rPr>
                        <a:t>1.72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77"/>
                        </a:rPr>
                        <a:t>2.34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251191"/>
                  </a:ext>
                </a:extLst>
              </a:tr>
              <a:tr h="456209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Lato" panose="020F0502020204030203" pitchFamily="34" charset="77"/>
                        </a:rPr>
                        <a:t>Std </a:t>
                      </a:r>
                      <a:r>
                        <a:rPr lang="en-US" b="1" dirty="0">
                          <a:latin typeface="Lato" panose="020F0502020204030203" pitchFamily="34" charset="77"/>
                        </a:rPr>
                        <a:t>Final</a:t>
                      </a:r>
                      <a:r>
                        <a:rPr lang="en-US" dirty="0">
                          <a:latin typeface="Lato" panose="020F0502020204030203" pitchFamily="34" charset="77"/>
                        </a:rPr>
                        <a:t> Reward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77"/>
                          <a:ea typeface="+mn-ea"/>
                          <a:cs typeface="+mn-cs"/>
                        </a:rPr>
                        <a:t>3.12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77"/>
                          <a:ea typeface="+mn-ea"/>
                          <a:cs typeface="+mn-cs"/>
                        </a:rPr>
                        <a:t>1.84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77"/>
                        </a:rPr>
                        <a:t>3.01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77"/>
                        </a:rPr>
                        <a:t>3.51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10319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9DA9175-F166-CD4D-A5EA-92C443F26372}"/>
              </a:ext>
            </a:extLst>
          </p:cNvPr>
          <p:cNvSpPr txBox="1"/>
          <p:nvPr/>
        </p:nvSpPr>
        <p:spPr>
          <a:xfrm>
            <a:off x="560173" y="4656082"/>
            <a:ext cx="7658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Lato" panose="020F0502020204030203" pitchFamily="34" charset="77"/>
              </a:rPr>
              <a:t>Lots more on Bandits:</a:t>
            </a:r>
          </a:p>
          <a:p>
            <a:endParaRPr lang="en-US" dirty="0">
              <a:latin typeface="Lato" panose="020F050202020403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“Bandit Algorithms.” Lattimore &amp; </a:t>
            </a:r>
            <a:r>
              <a:rPr lang="en-US" dirty="0" err="1">
                <a:latin typeface="Lato" panose="020F0502020204030203" pitchFamily="34" charset="77"/>
              </a:rPr>
              <a:t>Szepesvari</a:t>
            </a:r>
            <a:r>
              <a:rPr lang="en-US" dirty="0">
                <a:latin typeface="Lato" panose="020F0502020204030203" pitchFamily="34" charset="77"/>
              </a:rPr>
              <a:t> (2020). Free online.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  <a:hlinkClick r:id="rId2"/>
              </a:rPr>
              <a:t>https://banditalgs.com/</a:t>
            </a:r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C3F1A2-EE98-22DB-998F-6BB2FD8D5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5E57D-1B6E-7A33-1E58-775D15ADF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166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D2FE-B9B0-B942-9E07-7E57B944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Bandits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83557-780A-0D40-988F-2DA4E45366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Sparse sampling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“Uniform Random” for MAB.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83557-780A-0D40-988F-2DA4E45366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AC16630-61B3-4B49-8B60-4BDF8C2D0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868" y="2965622"/>
            <a:ext cx="8136263" cy="275975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906608-E930-F54B-815C-0DD5E0BC0034}"/>
              </a:ext>
            </a:extLst>
          </p:cNvPr>
          <p:cNvCxnSpPr/>
          <p:nvPr/>
        </p:nvCxnSpPr>
        <p:spPr>
          <a:xfrm>
            <a:off x="2903838" y="3429000"/>
            <a:ext cx="1062681" cy="5722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323DB2B-4B2A-DB45-A468-06C08C745E08}"/>
              </a:ext>
            </a:extLst>
          </p:cNvPr>
          <p:cNvSpPr txBox="1"/>
          <p:nvPr/>
        </p:nvSpPr>
        <p:spPr>
          <a:xfrm>
            <a:off x="2217683" y="305086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Arm 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1CF25F7-E1CC-E446-93D6-A496330103FC}"/>
              </a:ext>
            </a:extLst>
          </p:cNvPr>
          <p:cNvCxnSpPr>
            <a:cxnSpLocks/>
          </p:cNvCxnSpPr>
          <p:nvPr/>
        </p:nvCxnSpPr>
        <p:spPr>
          <a:xfrm flipH="1">
            <a:off x="7670421" y="3429000"/>
            <a:ext cx="1168779" cy="598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FCF2AEC-1EBA-C141-BED0-89DD2CE2305E}"/>
              </a:ext>
            </a:extLst>
          </p:cNvPr>
          <p:cNvSpPr txBox="1"/>
          <p:nvPr/>
        </p:nvSpPr>
        <p:spPr>
          <a:xfrm>
            <a:off x="8544558" y="30596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Arm 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AB4DC-83EE-B7A2-62A9-08EB57C12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DF4CC5-D6FA-C338-BE06-3FCE7964E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89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C1980-B0FA-5D4A-9B0C-A3235D470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MDPs with Very Large Transition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F67831-1827-394C-853C-1F05E086F0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6645166" cy="4667251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Recall Bellman backups:</a:t>
                </a:r>
              </a:p>
              <a:p>
                <a:pPr lvl="1"/>
                <a:r>
                  <a:rPr lang="en-US" b="0" dirty="0"/>
                  <a:t>Given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, </a:t>
                </a:r>
                <a:r>
                  <a:rPr lang="en-US" i="1" dirty="0"/>
                  <a:t>for each possible next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, update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When number of possible next states is large, Bellman backups will be slow. </a:t>
                </a:r>
              </a:p>
              <a:p>
                <a:pPr marL="0" indent="0">
                  <a:buNone/>
                </a:pPr>
                <a:r>
                  <a:rPr lang="en-US" dirty="0"/>
                  <a:t>Examples: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200" dirty="0"/>
                  <a:t>“Chase” with multiple bunnies (or Pacman with ghosts)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200" dirty="0"/>
                  <a:t>Server farm; any server might fail with small probability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200" dirty="0"/>
                  <a:t>Pathological MDP, small probability of transitioning anywhere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F67831-1827-394C-853C-1F05E086F0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6645166" cy="4667251"/>
              </a:xfrm>
              <a:blipFill>
                <a:blip r:embed="rId3"/>
                <a:stretch>
                  <a:fillRect l="-1908" t="-3252" r="-2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BF584095-2057-7745-9A8A-C68BDB80C478}"/>
              </a:ext>
            </a:extLst>
          </p:cNvPr>
          <p:cNvSpPr/>
          <p:nvPr/>
        </p:nvSpPr>
        <p:spPr>
          <a:xfrm>
            <a:off x="7630510" y="1936407"/>
            <a:ext cx="3556290" cy="1325563"/>
          </a:xfrm>
          <a:prstGeom prst="wedgeRectCallout">
            <a:avLst>
              <a:gd name="adj1" fmla="val -57562"/>
              <a:gd name="adj2" fmla="val -2296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Lato" panose="020F0502020204030203" pitchFamily="34" charset="77"/>
              </a:rPr>
              <a:t>Almost all methods we’ve seen use Bellman backups. What’s the exception?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AF26D4-2E70-FD40-933A-B52336F056D1}"/>
              </a:ext>
            </a:extLst>
          </p:cNvPr>
          <p:cNvGrpSpPr/>
          <p:nvPr/>
        </p:nvGrpSpPr>
        <p:grpSpPr>
          <a:xfrm>
            <a:off x="7741723" y="3867313"/>
            <a:ext cx="1597573" cy="1022021"/>
            <a:chOff x="1404591" y="1690688"/>
            <a:chExt cx="6278252" cy="401640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1DD15C-1911-B742-AB07-14EF666FD9F0}"/>
                </a:ext>
              </a:extLst>
            </p:cNvPr>
            <p:cNvSpPr/>
            <p:nvPr/>
          </p:nvSpPr>
          <p:spPr>
            <a:xfrm>
              <a:off x="1404593" y="1690688"/>
              <a:ext cx="4185502" cy="40164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B52972-58EC-A14B-BDA0-32D7B42FA8DC}"/>
                </a:ext>
              </a:extLst>
            </p:cNvPr>
            <p:cNvSpPr/>
            <p:nvPr/>
          </p:nvSpPr>
          <p:spPr>
            <a:xfrm>
              <a:off x="1404593" y="1690688"/>
              <a:ext cx="2092751" cy="40164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33368F-1981-784D-BA11-B4E770F6D8DC}"/>
                </a:ext>
              </a:extLst>
            </p:cNvPr>
            <p:cNvSpPr/>
            <p:nvPr/>
          </p:nvSpPr>
          <p:spPr>
            <a:xfrm rot="5400000">
              <a:off x="3497341" y="-402061"/>
              <a:ext cx="2092751" cy="62782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2D5B3417-157D-5A4F-9862-D3E866051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8468" y="1784564"/>
              <a:ext cx="1905000" cy="1905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03AE8FC-6233-2146-A553-9BDCEB2EE6DF}"/>
                </a:ext>
              </a:extLst>
            </p:cNvPr>
            <p:cNvSpPr/>
            <p:nvPr/>
          </p:nvSpPr>
          <p:spPr>
            <a:xfrm>
              <a:off x="5590092" y="1690688"/>
              <a:ext cx="2092751" cy="4016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4AEC3259-D698-E845-810B-9205206A6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2936" y="3956296"/>
              <a:ext cx="1577942" cy="157794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44780A-A13B-1747-BA51-AC6DD1247C22}"/>
              </a:ext>
            </a:extLst>
          </p:cNvPr>
          <p:cNvGrpSpPr/>
          <p:nvPr/>
        </p:nvGrpSpPr>
        <p:grpSpPr>
          <a:xfrm>
            <a:off x="9339296" y="3864939"/>
            <a:ext cx="1597573" cy="1022021"/>
            <a:chOff x="1404591" y="1690688"/>
            <a:chExt cx="6278252" cy="401640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F5081-E11D-7F46-AD44-85A979216B78}"/>
                </a:ext>
              </a:extLst>
            </p:cNvPr>
            <p:cNvSpPr/>
            <p:nvPr/>
          </p:nvSpPr>
          <p:spPr>
            <a:xfrm>
              <a:off x="1404593" y="1690688"/>
              <a:ext cx="4185502" cy="40164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2D4581B-FFBA-C249-AE98-B2EEC6A39ECD}"/>
                </a:ext>
              </a:extLst>
            </p:cNvPr>
            <p:cNvSpPr/>
            <p:nvPr/>
          </p:nvSpPr>
          <p:spPr>
            <a:xfrm>
              <a:off x="1404593" y="1690688"/>
              <a:ext cx="2092751" cy="40164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340C8A8-5B4F-6041-9794-F702EF14C10E}"/>
                </a:ext>
              </a:extLst>
            </p:cNvPr>
            <p:cNvSpPr/>
            <p:nvPr/>
          </p:nvSpPr>
          <p:spPr>
            <a:xfrm rot="5400000">
              <a:off x="3497341" y="-402061"/>
              <a:ext cx="2092751" cy="62782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36FBDC-28CF-F94E-A207-E765D1D2CF88}"/>
                </a:ext>
              </a:extLst>
            </p:cNvPr>
            <p:cNvSpPr/>
            <p:nvPr/>
          </p:nvSpPr>
          <p:spPr>
            <a:xfrm>
              <a:off x="5590092" y="1690688"/>
              <a:ext cx="2092751" cy="4016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8FFD03E5-CFEE-6D47-9707-5A97292CF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2936" y="3956296"/>
              <a:ext cx="1577942" cy="157794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507122-0F5F-D948-B46B-74DEF23606CF}"/>
              </a:ext>
            </a:extLst>
          </p:cNvPr>
          <p:cNvGrpSpPr/>
          <p:nvPr/>
        </p:nvGrpSpPr>
        <p:grpSpPr>
          <a:xfrm>
            <a:off x="9340831" y="4888495"/>
            <a:ext cx="1597573" cy="1022021"/>
            <a:chOff x="1404591" y="1690688"/>
            <a:chExt cx="6278252" cy="40164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9587604-B9A6-264E-9F11-C5C2DC129C44}"/>
                </a:ext>
              </a:extLst>
            </p:cNvPr>
            <p:cNvSpPr/>
            <p:nvPr/>
          </p:nvSpPr>
          <p:spPr>
            <a:xfrm>
              <a:off x="1404593" y="1690688"/>
              <a:ext cx="4185502" cy="40164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AE930AC-4CC3-5D47-8CD3-E879D2520969}"/>
                </a:ext>
              </a:extLst>
            </p:cNvPr>
            <p:cNvSpPr/>
            <p:nvPr/>
          </p:nvSpPr>
          <p:spPr>
            <a:xfrm>
              <a:off x="1404593" y="1690688"/>
              <a:ext cx="2092751" cy="40164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255B25-B291-2E48-B9D5-17B2BD14AFBF}"/>
                </a:ext>
              </a:extLst>
            </p:cNvPr>
            <p:cNvSpPr/>
            <p:nvPr/>
          </p:nvSpPr>
          <p:spPr>
            <a:xfrm rot="5400000">
              <a:off x="3497341" y="-402061"/>
              <a:ext cx="2092751" cy="62782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8B6CF7-BA88-DE4F-A8BB-EB515775CB8E}"/>
                </a:ext>
              </a:extLst>
            </p:cNvPr>
            <p:cNvSpPr/>
            <p:nvPr/>
          </p:nvSpPr>
          <p:spPr>
            <a:xfrm>
              <a:off x="5590092" y="1690688"/>
              <a:ext cx="2092751" cy="4016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99E9E041-0471-D844-AD96-4FA9CD643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2936" y="3956296"/>
              <a:ext cx="1577942" cy="157794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B5E214-B8A2-9247-9912-4E933C87388A}"/>
              </a:ext>
            </a:extLst>
          </p:cNvPr>
          <p:cNvGrpSpPr/>
          <p:nvPr/>
        </p:nvGrpSpPr>
        <p:grpSpPr>
          <a:xfrm>
            <a:off x="7742432" y="4886297"/>
            <a:ext cx="1597573" cy="1022021"/>
            <a:chOff x="1404591" y="1690688"/>
            <a:chExt cx="6278252" cy="401640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246EC37-9C06-8D45-AA32-086BD923CF54}"/>
                </a:ext>
              </a:extLst>
            </p:cNvPr>
            <p:cNvSpPr/>
            <p:nvPr/>
          </p:nvSpPr>
          <p:spPr>
            <a:xfrm>
              <a:off x="1404593" y="1690688"/>
              <a:ext cx="4185502" cy="40164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401479A-EAB9-CC47-A225-EF7B7CD7BABD}"/>
                </a:ext>
              </a:extLst>
            </p:cNvPr>
            <p:cNvSpPr/>
            <p:nvPr/>
          </p:nvSpPr>
          <p:spPr>
            <a:xfrm>
              <a:off x="1404593" y="1690688"/>
              <a:ext cx="2092751" cy="40164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A51E3A2-7F4A-E542-937F-A35220C7D47A}"/>
                </a:ext>
              </a:extLst>
            </p:cNvPr>
            <p:cNvSpPr/>
            <p:nvPr/>
          </p:nvSpPr>
          <p:spPr>
            <a:xfrm rot="5400000">
              <a:off x="3497341" y="-402061"/>
              <a:ext cx="2092751" cy="62782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42AD2B7-8FC3-8E47-A07C-9AD32DE79B06}"/>
                </a:ext>
              </a:extLst>
            </p:cNvPr>
            <p:cNvSpPr/>
            <p:nvPr/>
          </p:nvSpPr>
          <p:spPr>
            <a:xfrm>
              <a:off x="5590092" y="1690688"/>
              <a:ext cx="2092751" cy="4016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" name="Picture 3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E21FFB68-6874-D445-8BDB-0B69A3AC2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2936" y="3956296"/>
              <a:ext cx="1577942" cy="1577942"/>
            </a:xfrm>
            <a:prstGeom prst="rect">
              <a:avLst/>
            </a:prstGeom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0E6B3-3E3B-2B59-0F70-E9314D81F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F6483F2-15EC-5BC9-6078-55AF17143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420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D2FE-B9B0-B942-9E07-7E57B944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Bandits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83557-780A-0D40-988F-2DA4E45366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Sparse sampling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“Uniform Random” for MAB.</a:t>
                </a:r>
              </a:p>
              <a:p>
                <a:r>
                  <a:rPr lang="en-US" dirty="0"/>
                  <a:t>Sparse sampling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naïve solution to </a:t>
                </a:r>
                <a:r>
                  <a:rPr lang="en-US" i="1" dirty="0"/>
                  <a:t>recursive bandit problem.</a:t>
                </a:r>
                <a:endParaRPr lang="en-US" dirty="0"/>
              </a:p>
              <a:p>
                <a:pPr lvl="1"/>
                <a:r>
                  <a:rPr lang="en-US" dirty="0"/>
                  <a:t>To determine the “reward” for taking action at depth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, first solve MAB problem at depth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83557-780A-0D40-988F-2DA4E45366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550372A-E8DC-234B-AA05-D06C1635B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130" y="3720445"/>
            <a:ext cx="8993659" cy="2869096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E2B84FF0-5C18-0B44-9FDF-C16DF38AE346}"/>
              </a:ext>
            </a:extLst>
          </p:cNvPr>
          <p:cNvSpPr/>
          <p:nvPr/>
        </p:nvSpPr>
        <p:spPr>
          <a:xfrm>
            <a:off x="2374154" y="4720281"/>
            <a:ext cx="3322311" cy="2038865"/>
          </a:xfrm>
          <a:custGeom>
            <a:avLst/>
            <a:gdLst>
              <a:gd name="connsiteX0" fmla="*/ 3353984 w 3420988"/>
              <a:gd name="connsiteY0" fmla="*/ 125003 h 2242200"/>
              <a:gd name="connsiteX1" fmla="*/ 1787943 w 3420988"/>
              <a:gd name="connsiteY1" fmla="*/ 366741 h 2242200"/>
              <a:gd name="connsiteX2" fmla="*/ 64246 w 3420988"/>
              <a:gd name="connsiteY2" fmla="*/ 1796148 h 2242200"/>
              <a:gd name="connsiteX3" fmla="*/ 610784 w 3420988"/>
              <a:gd name="connsiteY3" fmla="*/ 2132479 h 2242200"/>
              <a:gd name="connsiteX4" fmla="*/ 2881018 w 3420988"/>
              <a:gd name="connsiteY4" fmla="*/ 2058907 h 2242200"/>
              <a:gd name="connsiteX5" fmla="*/ 3353984 w 3420988"/>
              <a:gd name="connsiteY5" fmla="*/ 125003 h 224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0988" h="2242200">
                <a:moveTo>
                  <a:pt x="3353984" y="125003"/>
                </a:moveTo>
                <a:cubicBezTo>
                  <a:pt x="3171805" y="-157025"/>
                  <a:pt x="2336233" y="88217"/>
                  <a:pt x="1787943" y="366741"/>
                </a:cubicBezTo>
                <a:cubicBezTo>
                  <a:pt x="1239653" y="645265"/>
                  <a:pt x="260439" y="1501858"/>
                  <a:pt x="64246" y="1796148"/>
                </a:cubicBezTo>
                <a:cubicBezTo>
                  <a:pt x="-131947" y="2090438"/>
                  <a:pt x="141322" y="2088686"/>
                  <a:pt x="610784" y="2132479"/>
                </a:cubicBezTo>
                <a:cubicBezTo>
                  <a:pt x="1080246" y="2176272"/>
                  <a:pt x="2425570" y="2393486"/>
                  <a:pt x="2881018" y="2058907"/>
                </a:cubicBezTo>
                <a:cubicBezTo>
                  <a:pt x="3336466" y="1724328"/>
                  <a:pt x="3536163" y="407031"/>
                  <a:pt x="3353984" y="125003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E4179-D77B-3F1D-A6ED-B5B1E385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9746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D2FE-B9B0-B942-9E07-7E57B944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Bandits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83557-780A-0D40-988F-2DA4E45366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Sparse sampling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“Uniform Random” for MAB.</a:t>
                </a:r>
              </a:p>
              <a:p>
                <a:r>
                  <a:rPr lang="en-US" dirty="0"/>
                  <a:t>Sparse sampling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naïve solution to </a:t>
                </a:r>
                <a:r>
                  <a:rPr lang="en-US" i="1" dirty="0"/>
                  <a:t>recursive bandit problem.</a:t>
                </a:r>
                <a:endParaRPr lang="en-US" dirty="0"/>
              </a:p>
              <a:p>
                <a:pPr lvl="1"/>
                <a:r>
                  <a:rPr lang="en-US" dirty="0"/>
                  <a:t>To determine the “reward” for taking action at depth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, first solve MAB problem at depth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83557-780A-0D40-988F-2DA4E45366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550372A-E8DC-234B-AA05-D06C1635B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130" y="3720445"/>
            <a:ext cx="8993659" cy="2869096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E2B84FF0-5C18-0B44-9FDF-C16DF38AE346}"/>
              </a:ext>
            </a:extLst>
          </p:cNvPr>
          <p:cNvSpPr/>
          <p:nvPr/>
        </p:nvSpPr>
        <p:spPr>
          <a:xfrm rot="21132726">
            <a:off x="5189838" y="4670854"/>
            <a:ext cx="1285102" cy="2187146"/>
          </a:xfrm>
          <a:custGeom>
            <a:avLst/>
            <a:gdLst>
              <a:gd name="connsiteX0" fmla="*/ 3353984 w 3420988"/>
              <a:gd name="connsiteY0" fmla="*/ 125003 h 2242200"/>
              <a:gd name="connsiteX1" fmla="*/ 1787943 w 3420988"/>
              <a:gd name="connsiteY1" fmla="*/ 366741 h 2242200"/>
              <a:gd name="connsiteX2" fmla="*/ 64246 w 3420988"/>
              <a:gd name="connsiteY2" fmla="*/ 1796148 h 2242200"/>
              <a:gd name="connsiteX3" fmla="*/ 610784 w 3420988"/>
              <a:gd name="connsiteY3" fmla="*/ 2132479 h 2242200"/>
              <a:gd name="connsiteX4" fmla="*/ 2881018 w 3420988"/>
              <a:gd name="connsiteY4" fmla="*/ 2058907 h 2242200"/>
              <a:gd name="connsiteX5" fmla="*/ 3353984 w 3420988"/>
              <a:gd name="connsiteY5" fmla="*/ 125003 h 224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0988" h="2242200">
                <a:moveTo>
                  <a:pt x="3353984" y="125003"/>
                </a:moveTo>
                <a:cubicBezTo>
                  <a:pt x="3171805" y="-157025"/>
                  <a:pt x="2336233" y="88217"/>
                  <a:pt x="1787943" y="366741"/>
                </a:cubicBezTo>
                <a:cubicBezTo>
                  <a:pt x="1239653" y="645265"/>
                  <a:pt x="260439" y="1501858"/>
                  <a:pt x="64246" y="1796148"/>
                </a:cubicBezTo>
                <a:cubicBezTo>
                  <a:pt x="-131947" y="2090438"/>
                  <a:pt x="141322" y="2088686"/>
                  <a:pt x="610784" y="2132479"/>
                </a:cubicBezTo>
                <a:cubicBezTo>
                  <a:pt x="1080246" y="2176272"/>
                  <a:pt x="2425570" y="2393486"/>
                  <a:pt x="2881018" y="2058907"/>
                </a:cubicBezTo>
                <a:cubicBezTo>
                  <a:pt x="3336466" y="1724328"/>
                  <a:pt x="3536163" y="407031"/>
                  <a:pt x="3353984" y="125003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D63AD-1DE7-C818-873D-780E26326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54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D2FE-B9B0-B942-9E07-7E57B944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Bandits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83557-780A-0D40-988F-2DA4E45366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Sparse sampling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“Uniform Random” for MAB.</a:t>
                </a:r>
              </a:p>
              <a:p>
                <a:r>
                  <a:rPr lang="en-US" dirty="0"/>
                  <a:t>Sparse sampling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naïve solution to </a:t>
                </a:r>
                <a:r>
                  <a:rPr lang="en-US" i="1" dirty="0"/>
                  <a:t>recursive bandit problem.</a:t>
                </a:r>
                <a:endParaRPr lang="en-US" dirty="0"/>
              </a:p>
              <a:p>
                <a:pPr lvl="1"/>
                <a:r>
                  <a:rPr lang="en-US" dirty="0"/>
                  <a:t>To determine the “reward” for taking action at depth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, first solve MAB problem at depth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83557-780A-0D40-988F-2DA4E45366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550372A-E8DC-234B-AA05-D06C1635B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130" y="3720445"/>
            <a:ext cx="8993659" cy="2869096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E2B84FF0-5C18-0B44-9FDF-C16DF38AE346}"/>
              </a:ext>
            </a:extLst>
          </p:cNvPr>
          <p:cNvSpPr/>
          <p:nvPr/>
        </p:nvSpPr>
        <p:spPr>
          <a:xfrm rot="19955095">
            <a:off x="6042454" y="4510175"/>
            <a:ext cx="1285102" cy="2187146"/>
          </a:xfrm>
          <a:custGeom>
            <a:avLst/>
            <a:gdLst>
              <a:gd name="connsiteX0" fmla="*/ 3353984 w 3420988"/>
              <a:gd name="connsiteY0" fmla="*/ 125003 h 2242200"/>
              <a:gd name="connsiteX1" fmla="*/ 1787943 w 3420988"/>
              <a:gd name="connsiteY1" fmla="*/ 366741 h 2242200"/>
              <a:gd name="connsiteX2" fmla="*/ 64246 w 3420988"/>
              <a:gd name="connsiteY2" fmla="*/ 1796148 h 2242200"/>
              <a:gd name="connsiteX3" fmla="*/ 610784 w 3420988"/>
              <a:gd name="connsiteY3" fmla="*/ 2132479 h 2242200"/>
              <a:gd name="connsiteX4" fmla="*/ 2881018 w 3420988"/>
              <a:gd name="connsiteY4" fmla="*/ 2058907 h 2242200"/>
              <a:gd name="connsiteX5" fmla="*/ 3353984 w 3420988"/>
              <a:gd name="connsiteY5" fmla="*/ 125003 h 224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0988" h="2242200">
                <a:moveTo>
                  <a:pt x="3353984" y="125003"/>
                </a:moveTo>
                <a:cubicBezTo>
                  <a:pt x="3171805" y="-157025"/>
                  <a:pt x="2336233" y="88217"/>
                  <a:pt x="1787943" y="366741"/>
                </a:cubicBezTo>
                <a:cubicBezTo>
                  <a:pt x="1239653" y="645265"/>
                  <a:pt x="260439" y="1501858"/>
                  <a:pt x="64246" y="1796148"/>
                </a:cubicBezTo>
                <a:cubicBezTo>
                  <a:pt x="-131947" y="2090438"/>
                  <a:pt x="141322" y="2088686"/>
                  <a:pt x="610784" y="2132479"/>
                </a:cubicBezTo>
                <a:cubicBezTo>
                  <a:pt x="1080246" y="2176272"/>
                  <a:pt x="2425570" y="2393486"/>
                  <a:pt x="2881018" y="2058907"/>
                </a:cubicBezTo>
                <a:cubicBezTo>
                  <a:pt x="3336466" y="1724328"/>
                  <a:pt x="3536163" y="407031"/>
                  <a:pt x="3353984" y="125003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354A1-29DA-3AE3-12F0-6B52495BC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402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D2FE-B9B0-B942-9E07-7E57B944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Bandits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83557-780A-0D40-988F-2DA4E45366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Sparse sampling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“Uniform Random” for MAB.</a:t>
                </a:r>
              </a:p>
              <a:p>
                <a:r>
                  <a:rPr lang="en-US" dirty="0"/>
                  <a:t>Sparse sampling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naïve solution to </a:t>
                </a:r>
                <a:r>
                  <a:rPr lang="en-US" i="1" dirty="0"/>
                  <a:t>recursive bandit problem.</a:t>
                </a:r>
                <a:endParaRPr lang="en-US" dirty="0"/>
              </a:p>
              <a:p>
                <a:pPr lvl="1"/>
                <a:r>
                  <a:rPr lang="en-US" dirty="0"/>
                  <a:t>To determine the “reward” for taking action at depth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, first solve MAB problem at depth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83557-780A-0D40-988F-2DA4E45366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550372A-E8DC-234B-AA05-D06C1635B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130" y="3720445"/>
            <a:ext cx="8993659" cy="2869096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E2B84FF0-5C18-0B44-9FDF-C16DF38AE346}"/>
              </a:ext>
            </a:extLst>
          </p:cNvPr>
          <p:cNvSpPr/>
          <p:nvPr/>
        </p:nvSpPr>
        <p:spPr>
          <a:xfrm rot="1644905" flipH="1">
            <a:off x="7278130" y="4646099"/>
            <a:ext cx="1285102" cy="2187146"/>
          </a:xfrm>
          <a:custGeom>
            <a:avLst/>
            <a:gdLst>
              <a:gd name="connsiteX0" fmla="*/ 3353984 w 3420988"/>
              <a:gd name="connsiteY0" fmla="*/ 125003 h 2242200"/>
              <a:gd name="connsiteX1" fmla="*/ 1787943 w 3420988"/>
              <a:gd name="connsiteY1" fmla="*/ 366741 h 2242200"/>
              <a:gd name="connsiteX2" fmla="*/ 64246 w 3420988"/>
              <a:gd name="connsiteY2" fmla="*/ 1796148 h 2242200"/>
              <a:gd name="connsiteX3" fmla="*/ 610784 w 3420988"/>
              <a:gd name="connsiteY3" fmla="*/ 2132479 h 2242200"/>
              <a:gd name="connsiteX4" fmla="*/ 2881018 w 3420988"/>
              <a:gd name="connsiteY4" fmla="*/ 2058907 h 2242200"/>
              <a:gd name="connsiteX5" fmla="*/ 3353984 w 3420988"/>
              <a:gd name="connsiteY5" fmla="*/ 125003 h 224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0988" h="2242200">
                <a:moveTo>
                  <a:pt x="3353984" y="125003"/>
                </a:moveTo>
                <a:cubicBezTo>
                  <a:pt x="3171805" y="-157025"/>
                  <a:pt x="2336233" y="88217"/>
                  <a:pt x="1787943" y="366741"/>
                </a:cubicBezTo>
                <a:cubicBezTo>
                  <a:pt x="1239653" y="645265"/>
                  <a:pt x="260439" y="1501858"/>
                  <a:pt x="64246" y="1796148"/>
                </a:cubicBezTo>
                <a:cubicBezTo>
                  <a:pt x="-131947" y="2090438"/>
                  <a:pt x="141322" y="2088686"/>
                  <a:pt x="610784" y="2132479"/>
                </a:cubicBezTo>
                <a:cubicBezTo>
                  <a:pt x="1080246" y="2176272"/>
                  <a:pt x="2425570" y="2393486"/>
                  <a:pt x="2881018" y="2058907"/>
                </a:cubicBezTo>
                <a:cubicBezTo>
                  <a:pt x="3336466" y="1724328"/>
                  <a:pt x="3536163" y="407031"/>
                  <a:pt x="3353984" y="125003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C7DC0-D36C-4332-D204-6FFAED393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21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D2FE-B9B0-B942-9E07-7E57B944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Bandits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83557-780A-0D40-988F-2DA4E45366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Sparse sampling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“Uniform Random” for MAB.</a:t>
                </a:r>
              </a:p>
              <a:p>
                <a:r>
                  <a:rPr lang="en-US" dirty="0"/>
                  <a:t>Sparse sampling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naïve solution to </a:t>
                </a:r>
                <a:r>
                  <a:rPr lang="en-US" i="1" dirty="0"/>
                  <a:t>recursive bandit problem.</a:t>
                </a:r>
                <a:endParaRPr lang="en-US" dirty="0"/>
              </a:p>
              <a:p>
                <a:pPr lvl="1"/>
                <a:r>
                  <a:rPr lang="en-US" dirty="0"/>
                  <a:t>To determine the “reward” for taking action at depth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, first solve MAB problem at depth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83557-780A-0D40-988F-2DA4E45366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550372A-E8DC-234B-AA05-D06C1635B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130" y="3720445"/>
            <a:ext cx="8993659" cy="2869096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37F11A2D-7FB1-DD4B-A2C5-0608B8ABB9A6}"/>
              </a:ext>
            </a:extLst>
          </p:cNvPr>
          <p:cNvSpPr/>
          <p:nvPr/>
        </p:nvSpPr>
        <p:spPr>
          <a:xfrm rot="467274" flipH="1">
            <a:off x="8266670" y="4593871"/>
            <a:ext cx="1285102" cy="2187146"/>
          </a:xfrm>
          <a:custGeom>
            <a:avLst/>
            <a:gdLst>
              <a:gd name="connsiteX0" fmla="*/ 3353984 w 3420988"/>
              <a:gd name="connsiteY0" fmla="*/ 125003 h 2242200"/>
              <a:gd name="connsiteX1" fmla="*/ 1787943 w 3420988"/>
              <a:gd name="connsiteY1" fmla="*/ 366741 h 2242200"/>
              <a:gd name="connsiteX2" fmla="*/ 64246 w 3420988"/>
              <a:gd name="connsiteY2" fmla="*/ 1796148 h 2242200"/>
              <a:gd name="connsiteX3" fmla="*/ 610784 w 3420988"/>
              <a:gd name="connsiteY3" fmla="*/ 2132479 h 2242200"/>
              <a:gd name="connsiteX4" fmla="*/ 2881018 w 3420988"/>
              <a:gd name="connsiteY4" fmla="*/ 2058907 h 2242200"/>
              <a:gd name="connsiteX5" fmla="*/ 3353984 w 3420988"/>
              <a:gd name="connsiteY5" fmla="*/ 125003 h 224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0988" h="2242200">
                <a:moveTo>
                  <a:pt x="3353984" y="125003"/>
                </a:moveTo>
                <a:cubicBezTo>
                  <a:pt x="3171805" y="-157025"/>
                  <a:pt x="2336233" y="88217"/>
                  <a:pt x="1787943" y="366741"/>
                </a:cubicBezTo>
                <a:cubicBezTo>
                  <a:pt x="1239653" y="645265"/>
                  <a:pt x="260439" y="1501858"/>
                  <a:pt x="64246" y="1796148"/>
                </a:cubicBezTo>
                <a:cubicBezTo>
                  <a:pt x="-131947" y="2090438"/>
                  <a:pt x="141322" y="2088686"/>
                  <a:pt x="610784" y="2132479"/>
                </a:cubicBezTo>
                <a:cubicBezTo>
                  <a:pt x="1080246" y="2176272"/>
                  <a:pt x="2425570" y="2393486"/>
                  <a:pt x="2881018" y="2058907"/>
                </a:cubicBezTo>
                <a:cubicBezTo>
                  <a:pt x="3336466" y="1724328"/>
                  <a:pt x="3536163" y="407031"/>
                  <a:pt x="3353984" y="125003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56553-8376-C545-C55B-0A2CCAC46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354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D2FE-B9B0-B942-9E07-7E57B944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Bandits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83557-780A-0D40-988F-2DA4E45366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Sparse sampling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“Uniform Random” for MAB.</a:t>
                </a:r>
              </a:p>
              <a:p>
                <a:r>
                  <a:rPr lang="en-US" dirty="0"/>
                  <a:t>Sparse sampling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naïve solution to </a:t>
                </a:r>
                <a:r>
                  <a:rPr lang="en-US" i="1" dirty="0"/>
                  <a:t>recursive bandit problem.</a:t>
                </a:r>
                <a:endParaRPr lang="en-US" dirty="0"/>
              </a:p>
              <a:p>
                <a:pPr lvl="1"/>
                <a:r>
                  <a:rPr lang="en-US" dirty="0"/>
                  <a:t>To determine the “reward” for taking action at depth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, first solve MAB problem at depth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83557-780A-0D40-988F-2DA4E45366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550372A-E8DC-234B-AA05-D06C1635B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130" y="3720445"/>
            <a:ext cx="8993659" cy="2869096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9151B793-424B-2940-982F-CDF1B52D6DBD}"/>
              </a:ext>
            </a:extLst>
          </p:cNvPr>
          <p:cNvSpPr/>
          <p:nvPr/>
        </p:nvSpPr>
        <p:spPr>
          <a:xfrm flipH="1">
            <a:off x="8869689" y="4732637"/>
            <a:ext cx="3322311" cy="2038865"/>
          </a:xfrm>
          <a:custGeom>
            <a:avLst/>
            <a:gdLst>
              <a:gd name="connsiteX0" fmla="*/ 3353984 w 3420988"/>
              <a:gd name="connsiteY0" fmla="*/ 125003 h 2242200"/>
              <a:gd name="connsiteX1" fmla="*/ 1787943 w 3420988"/>
              <a:gd name="connsiteY1" fmla="*/ 366741 h 2242200"/>
              <a:gd name="connsiteX2" fmla="*/ 64246 w 3420988"/>
              <a:gd name="connsiteY2" fmla="*/ 1796148 h 2242200"/>
              <a:gd name="connsiteX3" fmla="*/ 610784 w 3420988"/>
              <a:gd name="connsiteY3" fmla="*/ 2132479 h 2242200"/>
              <a:gd name="connsiteX4" fmla="*/ 2881018 w 3420988"/>
              <a:gd name="connsiteY4" fmla="*/ 2058907 h 2242200"/>
              <a:gd name="connsiteX5" fmla="*/ 3353984 w 3420988"/>
              <a:gd name="connsiteY5" fmla="*/ 125003 h 224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0988" h="2242200">
                <a:moveTo>
                  <a:pt x="3353984" y="125003"/>
                </a:moveTo>
                <a:cubicBezTo>
                  <a:pt x="3171805" y="-157025"/>
                  <a:pt x="2336233" y="88217"/>
                  <a:pt x="1787943" y="366741"/>
                </a:cubicBezTo>
                <a:cubicBezTo>
                  <a:pt x="1239653" y="645265"/>
                  <a:pt x="260439" y="1501858"/>
                  <a:pt x="64246" y="1796148"/>
                </a:cubicBezTo>
                <a:cubicBezTo>
                  <a:pt x="-131947" y="2090438"/>
                  <a:pt x="141322" y="2088686"/>
                  <a:pt x="610784" y="2132479"/>
                </a:cubicBezTo>
                <a:cubicBezTo>
                  <a:pt x="1080246" y="2176272"/>
                  <a:pt x="2425570" y="2393486"/>
                  <a:pt x="2881018" y="2058907"/>
                </a:cubicBezTo>
                <a:cubicBezTo>
                  <a:pt x="3336466" y="1724328"/>
                  <a:pt x="3536163" y="407031"/>
                  <a:pt x="3353984" y="125003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7A83F-D197-9F9D-5CA2-F80B34500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060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D2FE-B9B0-B942-9E07-7E57B944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Bandits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83557-780A-0D40-988F-2DA4E45366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Sparse sampling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“Uniform Random” for MAB.</a:t>
                </a:r>
              </a:p>
              <a:p>
                <a:r>
                  <a:rPr lang="en-US" dirty="0"/>
                  <a:t>Sparse sampling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naïve solution to </a:t>
                </a:r>
                <a:r>
                  <a:rPr lang="en-US" i="1" dirty="0"/>
                  <a:t>recursive bandit problem.</a:t>
                </a:r>
                <a:endParaRPr lang="en-US" dirty="0"/>
              </a:p>
              <a:p>
                <a:pPr lvl="1"/>
                <a:r>
                  <a:rPr lang="en-US" dirty="0"/>
                  <a:t>To determine the “reward” for taking action at depth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, first solve MAB problem at depth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83557-780A-0D40-988F-2DA4E45366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550372A-E8DC-234B-AA05-D06C1635B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130" y="3720445"/>
            <a:ext cx="8993659" cy="2869096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0B4E7191-86C8-FE46-B133-A2390437D99A}"/>
              </a:ext>
            </a:extLst>
          </p:cNvPr>
          <p:cNvSpPr/>
          <p:nvPr/>
        </p:nvSpPr>
        <p:spPr>
          <a:xfrm>
            <a:off x="4955622" y="3590464"/>
            <a:ext cx="4891044" cy="1731967"/>
          </a:xfrm>
          <a:custGeom>
            <a:avLst/>
            <a:gdLst>
              <a:gd name="connsiteX0" fmla="*/ 2260724 w 4891044"/>
              <a:gd name="connsiteY0" fmla="*/ 5352 h 1731967"/>
              <a:gd name="connsiteX1" fmla="*/ 456637 w 4891044"/>
              <a:gd name="connsiteY1" fmla="*/ 857968 h 1731967"/>
              <a:gd name="connsiteX2" fmla="*/ 24151 w 4891044"/>
              <a:gd name="connsiteY2" fmla="*/ 1500520 h 1731967"/>
              <a:gd name="connsiteX3" fmla="*/ 975621 w 4891044"/>
              <a:gd name="connsiteY3" fmla="*/ 1685871 h 1731967"/>
              <a:gd name="connsiteX4" fmla="*/ 4299589 w 4891044"/>
              <a:gd name="connsiteY4" fmla="*/ 1698228 h 1731967"/>
              <a:gd name="connsiteX5" fmla="*/ 4707362 w 4891044"/>
              <a:gd name="connsiteY5" fmla="*/ 1290455 h 1731967"/>
              <a:gd name="connsiteX6" fmla="*/ 2260724 w 4891044"/>
              <a:gd name="connsiteY6" fmla="*/ 5352 h 173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91044" h="1731967">
                <a:moveTo>
                  <a:pt x="2260724" y="5352"/>
                </a:moveTo>
                <a:cubicBezTo>
                  <a:pt x="1552270" y="-66729"/>
                  <a:pt x="829399" y="608773"/>
                  <a:pt x="456637" y="857968"/>
                </a:cubicBezTo>
                <a:cubicBezTo>
                  <a:pt x="83875" y="1107163"/>
                  <a:pt x="-62346" y="1362536"/>
                  <a:pt x="24151" y="1500520"/>
                </a:cubicBezTo>
                <a:cubicBezTo>
                  <a:pt x="110648" y="1638504"/>
                  <a:pt x="263048" y="1652920"/>
                  <a:pt x="975621" y="1685871"/>
                </a:cubicBezTo>
                <a:cubicBezTo>
                  <a:pt x="1688194" y="1718822"/>
                  <a:pt x="3677632" y="1764131"/>
                  <a:pt x="4299589" y="1698228"/>
                </a:cubicBezTo>
                <a:cubicBezTo>
                  <a:pt x="4921546" y="1632325"/>
                  <a:pt x="5045113" y="1570541"/>
                  <a:pt x="4707362" y="1290455"/>
                </a:cubicBezTo>
                <a:cubicBezTo>
                  <a:pt x="4369611" y="1010369"/>
                  <a:pt x="2969178" y="77433"/>
                  <a:pt x="2260724" y="5352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4327E-E815-6842-93C8-1FC6B0773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693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D2FE-B9B0-B942-9E07-7E57B944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Bandits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83557-780A-0D40-988F-2DA4E45366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Sparse sampling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“Uniform Random” for MAB.</a:t>
                </a:r>
              </a:p>
              <a:p>
                <a:r>
                  <a:rPr lang="en-US" dirty="0"/>
                  <a:t>Sparse sampling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naïve solution to </a:t>
                </a:r>
                <a:r>
                  <a:rPr lang="en-US" i="1" dirty="0"/>
                  <a:t>recursive bandit problem.</a:t>
                </a:r>
                <a:endParaRPr lang="en-US" dirty="0"/>
              </a:p>
              <a:p>
                <a:pPr lvl="1"/>
                <a:r>
                  <a:rPr lang="en-US" dirty="0"/>
                  <a:t>To determine the “reward” for taking action at depth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, first solve MAB problem at depth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br>
                  <a:rPr lang="en-US" b="0" dirty="0"/>
                </a:br>
                <a:endParaRPr lang="en-US" b="0" dirty="0"/>
              </a:p>
              <a:p>
                <a:r>
                  <a:rPr lang="en-US" dirty="0"/>
                  <a:t>Could we recursively apply bandit approaches like UCB within sparse sampling?</a:t>
                </a:r>
              </a:p>
              <a:p>
                <a:pPr lvl="1"/>
                <a:r>
                  <a:rPr lang="en-US" b="0" dirty="0"/>
                  <a:t>Sure!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83557-780A-0D40-988F-2DA4E45366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2CCE19-CCDB-52BA-6B89-08D77BAB0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D538BE-18A5-8AED-FD10-CB661145F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858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7D590-2ADF-6F46-9878-682AD08A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Regret in Recursive Bandits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84C9A3-E8BE-EE4D-AFF1-2E6D0918CB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At the root, it’s clear that we care about </a:t>
                </a:r>
                <a:r>
                  <a:rPr lang="en-US" i="1" dirty="0"/>
                  <a:t>simple</a:t>
                </a:r>
                <a:r>
                  <a:rPr lang="en-US" dirty="0"/>
                  <a:t> regret, rather than </a:t>
                </a:r>
                <a:r>
                  <a:rPr lang="en-US" i="1" dirty="0"/>
                  <a:t>cumulative</a:t>
                </a:r>
                <a:r>
                  <a:rPr lang="en-US" dirty="0"/>
                  <a:t> regret. 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However, beyond the root, the story is less clear [1].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Each non-root state node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needs to figure out </a:t>
                </a:r>
                <a:r>
                  <a:rPr lang="en-US" i="1" dirty="0">
                    <a:solidFill>
                      <a:schemeClr val="bg1"/>
                    </a:solidFill>
                  </a:rPr>
                  <a:t>both</a:t>
                </a:r>
                <a:r>
                  <a:rPr lang="en-US" dirty="0">
                    <a:solidFill>
                      <a:schemeClr val="bg1"/>
                    </a:solidFill>
                  </a:rPr>
                  <a:t> the best action to take at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 </a:t>
                </a:r>
                <a:r>
                  <a:rPr lang="en-US" i="1" dirty="0">
                    <a:solidFill>
                      <a:schemeClr val="bg1"/>
                    </a:solidFill>
                  </a:rPr>
                  <a:t>and</a:t>
                </a:r>
                <a:r>
                  <a:rPr lang="en-US" dirty="0">
                    <a:solidFill>
                      <a:schemeClr val="bg1"/>
                    </a:solidFill>
                  </a:rPr>
                  <a:t> the value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 for use by ancestors.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These are somewhat competing: if all I need is to check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is best, it could make sense to thoroughly check other actions, making sure they’re not better.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But if what I need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 then I need more samples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.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For this reason, some works (e.g. [2]) advocate using one strategy at/near the root, and a different strategy elsewhere.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84C9A3-E8BE-EE4D-AFF1-2E6D0918CB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3198" r="-1689" b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5394A-4705-B1DE-ECCE-0AA833F1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9E1F27-1941-4AFD-CD51-6C9BFD75D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109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7D590-2ADF-6F46-9878-682AD08A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Regret in Recursive Bandits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84C9A3-E8BE-EE4D-AFF1-2E6D0918CB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At the root, it’s clear that we care about </a:t>
                </a:r>
                <a:r>
                  <a:rPr lang="en-US" i="1" dirty="0"/>
                  <a:t>simple</a:t>
                </a:r>
                <a:r>
                  <a:rPr lang="en-US" dirty="0"/>
                  <a:t> regret, rather than </a:t>
                </a:r>
                <a:r>
                  <a:rPr lang="en-US" i="1" dirty="0"/>
                  <a:t>cumulative</a:t>
                </a:r>
                <a:r>
                  <a:rPr lang="en-US" dirty="0"/>
                  <a:t> regret. </a:t>
                </a:r>
              </a:p>
              <a:p>
                <a:r>
                  <a:rPr lang="en-US" dirty="0"/>
                  <a:t>However, beyond the root, the story is less clear [1].</a:t>
                </a:r>
              </a:p>
              <a:p>
                <a:r>
                  <a:rPr lang="en-US" dirty="0"/>
                  <a:t>Each non-root state node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needs to figure out </a:t>
                </a:r>
                <a:r>
                  <a:rPr lang="en-US" i="1" dirty="0"/>
                  <a:t>both</a:t>
                </a:r>
                <a:r>
                  <a:rPr lang="en-US" dirty="0"/>
                  <a:t> the best action to take at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, </a:t>
                </a:r>
                <a:r>
                  <a:rPr lang="en-US" i="1" dirty="0"/>
                  <a:t>and</a:t>
                </a:r>
                <a:r>
                  <a:rPr lang="en-US" dirty="0"/>
                  <a:t> the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for use by ancestors.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These are somewhat competing: if all I need is to check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is best, it could make sense to thoroughly check other actions, making sure they’re not better.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But if what I need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 then I need more samples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.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For this reason, some works (e.g. [2]) advocate using one strategy at/near the root, and a different strategy elsewhere.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84C9A3-E8BE-EE4D-AFF1-2E6D0918CB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3198" r="-1689" b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7845FEC-B660-C24B-B6DD-150164BD0076}"/>
              </a:ext>
            </a:extLst>
          </p:cNvPr>
          <p:cNvSpPr/>
          <p:nvPr/>
        </p:nvSpPr>
        <p:spPr>
          <a:xfrm>
            <a:off x="1080482" y="6079351"/>
            <a:ext cx="97105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Lato" panose="020F0502020204030203" pitchFamily="34" charset="77"/>
              </a:rPr>
              <a:t>[1] “Simple Regret Optimization in Online Planning for Markov Decision Processes.” Feldman &amp; </a:t>
            </a:r>
            <a:r>
              <a:rPr lang="en-US" sz="1200" dirty="0" err="1">
                <a:latin typeface="Lato" panose="020F0502020204030203" pitchFamily="34" charset="77"/>
              </a:rPr>
              <a:t>Domshlak</a:t>
            </a:r>
            <a:r>
              <a:rPr lang="en-US" sz="1200" dirty="0">
                <a:latin typeface="Lato" panose="020F0502020204030203" pitchFamily="34" charset="77"/>
              </a:rPr>
              <a:t> (2012).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0508B-75E2-482F-F2F4-6222C3CB1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38078-643D-3620-C503-C783E4B43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31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E2C2A-6C91-6043-BC25-8764A3EA0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Simulator Access to MDPs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19B5AA-7874-6142-A2FA-F4717D2F65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Possible next states may be too big to enumerate.</a:t>
                </a:r>
              </a:p>
              <a:p>
                <a:pPr lvl="1"/>
                <a:r>
                  <a:rPr lang="en-US" dirty="0"/>
                  <a:t>Example: server farm with 100 servers,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sup>
                    </m:sSup>
                  </m:oMath>
                </a14:m>
                <a:r>
                  <a:rPr lang="en-US" dirty="0"/>
                  <a:t> next possible states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19B5AA-7874-6142-A2FA-F4717D2F65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74E614-749E-6968-93BD-6E567D992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990DD8-A6DB-1F2F-61E1-5EC9D364F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86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7D590-2ADF-6F46-9878-682AD08A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Regret in Recursive Bandits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84C9A3-E8BE-EE4D-AFF1-2E6D0918CB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At the root, it’s clear that we care about </a:t>
                </a:r>
                <a:r>
                  <a:rPr lang="en-US" i="1" dirty="0"/>
                  <a:t>simple</a:t>
                </a:r>
                <a:r>
                  <a:rPr lang="en-US" dirty="0"/>
                  <a:t> regret, rather than </a:t>
                </a:r>
                <a:r>
                  <a:rPr lang="en-US" i="1" dirty="0"/>
                  <a:t>cumulative</a:t>
                </a:r>
                <a:r>
                  <a:rPr lang="en-US" dirty="0"/>
                  <a:t> regret. </a:t>
                </a:r>
              </a:p>
              <a:p>
                <a:r>
                  <a:rPr lang="en-US" dirty="0"/>
                  <a:t>However, beyond the root, the story is less clear [1].</a:t>
                </a:r>
              </a:p>
              <a:p>
                <a:r>
                  <a:rPr lang="en-US" dirty="0"/>
                  <a:t>Each non-root state node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needs to figure out </a:t>
                </a:r>
                <a:r>
                  <a:rPr lang="en-US" i="1" dirty="0"/>
                  <a:t>both</a:t>
                </a:r>
                <a:r>
                  <a:rPr lang="en-US" dirty="0"/>
                  <a:t> the best action to take at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, </a:t>
                </a:r>
                <a:r>
                  <a:rPr lang="en-US" i="1" dirty="0"/>
                  <a:t>and</a:t>
                </a:r>
                <a:r>
                  <a:rPr lang="en-US" dirty="0"/>
                  <a:t> the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for use by ancestors.</a:t>
                </a:r>
              </a:p>
              <a:p>
                <a:r>
                  <a:rPr lang="en-US" dirty="0"/>
                  <a:t>These are somewhat competing: if all I need is to check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is best, it could make sense to thoroughly check other actions, making sure they’re not better.</a:t>
                </a:r>
              </a:p>
              <a:p>
                <a:r>
                  <a:rPr lang="en-US" dirty="0"/>
                  <a:t>But if what I need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then I need more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samples.</a:t>
                </a:r>
                <a:r>
                  <a:rPr lang="en-US" dirty="0">
                    <a:solidFill>
                      <a:schemeClr val="bg1"/>
                    </a:solidFill>
                  </a:rPr>
                  <a:t> For this reason, some works (e.g. [2]) advocate using one strategy at/near the root, and a different strategy elsewhere.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84C9A3-E8BE-EE4D-AFF1-2E6D0918CB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3198" r="-1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305A9-4036-E9A9-DB88-D405C7D0C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5CB2C-0C48-C90C-0A22-BB6B40A5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80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F0FA5E-92C9-20D5-2286-17D8486B481B}"/>
              </a:ext>
            </a:extLst>
          </p:cNvPr>
          <p:cNvSpPr/>
          <p:nvPr/>
        </p:nvSpPr>
        <p:spPr>
          <a:xfrm>
            <a:off x="1080482" y="6079351"/>
            <a:ext cx="97105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Lato" panose="020F0502020204030203" pitchFamily="34" charset="77"/>
              </a:rPr>
              <a:t>[1] “Simple Regret Optimization in Online Planning for Markov Decision Processes.” Feldman &amp; </a:t>
            </a:r>
            <a:r>
              <a:rPr lang="en-US" sz="1200" dirty="0" err="1">
                <a:latin typeface="Lato" panose="020F0502020204030203" pitchFamily="34" charset="77"/>
              </a:rPr>
              <a:t>Domshlak</a:t>
            </a:r>
            <a:r>
              <a:rPr lang="en-US" sz="1200" dirty="0">
                <a:latin typeface="Lato" panose="020F0502020204030203" pitchFamily="34" charset="77"/>
              </a:rPr>
              <a:t> (2012).</a:t>
            </a:r>
          </a:p>
        </p:txBody>
      </p:sp>
    </p:spTree>
    <p:extLst>
      <p:ext uri="{BB962C8B-B14F-4D97-AF65-F5344CB8AC3E}">
        <p14:creationId xmlns:p14="http://schemas.microsoft.com/office/powerpoint/2010/main" val="38611246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7D590-2ADF-6F46-9878-682AD08A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Regret in Recursive Bandits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84C9A3-E8BE-EE4D-AFF1-2E6D0918CB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At the root, it’s clear that we care about </a:t>
                </a:r>
                <a:r>
                  <a:rPr lang="en-US" i="1" dirty="0"/>
                  <a:t>simple</a:t>
                </a:r>
                <a:r>
                  <a:rPr lang="en-US" dirty="0"/>
                  <a:t> regret, rather than </a:t>
                </a:r>
                <a:r>
                  <a:rPr lang="en-US" i="1" dirty="0"/>
                  <a:t>cumulative</a:t>
                </a:r>
                <a:r>
                  <a:rPr lang="en-US" dirty="0"/>
                  <a:t> regret. </a:t>
                </a:r>
              </a:p>
              <a:p>
                <a:r>
                  <a:rPr lang="en-US" dirty="0"/>
                  <a:t>However, beyond the root, the story is less clear [1].</a:t>
                </a:r>
              </a:p>
              <a:p>
                <a:r>
                  <a:rPr lang="en-US" dirty="0"/>
                  <a:t>Each non-root state node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needs to figure out </a:t>
                </a:r>
                <a:r>
                  <a:rPr lang="en-US" i="1" dirty="0"/>
                  <a:t>both</a:t>
                </a:r>
                <a:r>
                  <a:rPr lang="en-US" dirty="0"/>
                  <a:t> the best action to take at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, </a:t>
                </a:r>
                <a:r>
                  <a:rPr lang="en-US" i="1" dirty="0"/>
                  <a:t>and</a:t>
                </a:r>
                <a:r>
                  <a:rPr lang="en-US" dirty="0"/>
                  <a:t> the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for use by ancestors.</a:t>
                </a:r>
              </a:p>
              <a:p>
                <a:r>
                  <a:rPr lang="en-US" dirty="0"/>
                  <a:t>These are somewhat competing: if all I need is to check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is best, it could make sense to thoroughly check other actions, making sure they’re not better.</a:t>
                </a:r>
              </a:p>
              <a:p>
                <a:r>
                  <a:rPr lang="en-US" dirty="0"/>
                  <a:t>But if what I need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then I need more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samples. </a:t>
                </a:r>
              </a:p>
              <a:p>
                <a:r>
                  <a:rPr lang="en-US" dirty="0"/>
                  <a:t>For this reason, some works (e.g. [2]) advocate using one strategy at/near the root, and a different strategy elsewhere.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84C9A3-E8BE-EE4D-AFF1-2E6D0918CB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3198" r="-1689" b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7845FEC-B660-C24B-B6DD-150164BD0076}"/>
              </a:ext>
            </a:extLst>
          </p:cNvPr>
          <p:cNvSpPr/>
          <p:nvPr/>
        </p:nvSpPr>
        <p:spPr>
          <a:xfrm>
            <a:off x="1090107" y="5985242"/>
            <a:ext cx="9710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Lato" panose="020F0502020204030203" pitchFamily="34" charset="77"/>
              </a:rPr>
              <a:t>[1] “Simple Regret Optimization in Online Planning for Markov Decision Processes.” Feldman &amp; </a:t>
            </a:r>
            <a:r>
              <a:rPr lang="en-US" sz="1200" dirty="0" err="1">
                <a:latin typeface="Lato" panose="020F0502020204030203" pitchFamily="34" charset="77"/>
              </a:rPr>
              <a:t>Domshlak</a:t>
            </a:r>
            <a:r>
              <a:rPr lang="en-US" sz="1200" dirty="0">
                <a:latin typeface="Lato" panose="020F0502020204030203" pitchFamily="34" charset="77"/>
              </a:rPr>
              <a:t> (2012).</a:t>
            </a:r>
          </a:p>
          <a:p>
            <a:r>
              <a:rPr lang="en-US" sz="1200" dirty="0">
                <a:latin typeface="Lato" panose="020F0502020204030203" pitchFamily="34" charset="77"/>
              </a:rPr>
              <a:t>[2] “Minimizing Simple and Cumulative Regret in Monte-Carlo Tree Search.” </a:t>
            </a:r>
            <a:r>
              <a:rPr lang="en-US" sz="1200" dirty="0" err="1">
                <a:latin typeface="Lato" panose="020F0502020204030203" pitchFamily="34" charset="77"/>
              </a:rPr>
              <a:t>Pepels</a:t>
            </a:r>
            <a:r>
              <a:rPr lang="en-US" sz="1200" dirty="0">
                <a:latin typeface="Lato" panose="020F0502020204030203" pitchFamily="34" charset="77"/>
              </a:rPr>
              <a:t> et al. (2014).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9BBFE-E8A4-E7DC-68B2-295DCACD9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AD01F-E42F-66CD-84D2-1E0B13E8D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447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BB105-4546-E547-934F-4FEC8637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 of Sparse Sampling + UCB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5F67F-74C4-CE49-BDBE-0534E05DD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 with a smarter bandits strategy, sparse sampling suffers from poor </a:t>
            </a:r>
            <a:r>
              <a:rPr lang="en-US" i="1" dirty="0"/>
              <a:t>anytime performance</a:t>
            </a:r>
          </a:p>
          <a:p>
            <a:pPr lvl="1"/>
            <a:r>
              <a:rPr lang="en-US" dirty="0"/>
              <a:t>Anytime performance: evaluation of the best policy found for any given computational budget (e.g., wall clock time)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9F838D-6EFE-D461-02E1-6F23AE776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57A5D-8B96-5271-7EB8-7A570CE8B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903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BB105-4546-E547-934F-4FEC8637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 of Sparse Sampling + UCB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5F67F-74C4-CE49-BDBE-0534E05DD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 with a smarter bandits strategy, sparse sampling suffers from poor </a:t>
            </a:r>
            <a:r>
              <a:rPr lang="en-US" i="1" dirty="0"/>
              <a:t>anytime performance</a:t>
            </a:r>
          </a:p>
          <a:p>
            <a:pPr lvl="1"/>
            <a:r>
              <a:rPr lang="en-US" dirty="0"/>
              <a:t>Anytime performance: evaluation of the best policy found for any given computational budget (e.g., wall clock time)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 general, sparse sampling completely evaluates each subtree before returning to the parent.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956149-6F7C-884C-9D66-5FFD314A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97623-7023-567B-748A-DA34327E4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846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0AE1-9796-2D40-AB03-933C1966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(MCTS)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7AF1C-0BEC-AC49-A5B9-050A537DB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Monte Carlo Tree Search (MCTS)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Brings together many of the ideas we have seen: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BAF308-836E-52F4-354C-98C48164D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745970-8482-D4CE-91CF-16F6E9495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607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0AE1-9796-2D40-AB03-933C1966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(MCTS)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7AF1C-0BEC-AC49-A5B9-050A537DB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Monte Carlo Tree Search (MCTS)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Brings together many of the ideas we have seen: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Restricting to </a:t>
            </a:r>
            <a:r>
              <a:rPr lang="en-US" sz="2400" i="1" dirty="0"/>
              <a:t>reachable </a:t>
            </a:r>
            <a:r>
              <a:rPr lang="en-US" sz="2400" dirty="0"/>
              <a:t>states by building out AODAG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6E812-D6CB-BD00-7D7D-EBB7B5C04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A89D6-7A64-8657-EE79-E87AC9C0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5227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0AE1-9796-2D40-AB03-933C1966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(MCTS)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7AF1C-0BEC-AC49-A5B9-050A537DB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Monte Carlo Tree Search (MCTS)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Brings together many of the ideas we have seen: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Restricting to </a:t>
            </a:r>
            <a:r>
              <a:rPr lang="en-US" sz="2400" i="1" dirty="0"/>
              <a:t>reachable </a:t>
            </a:r>
            <a:r>
              <a:rPr lang="en-US" sz="2400" dirty="0"/>
              <a:t>states by building out AODAG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Using </a:t>
            </a:r>
            <a:r>
              <a:rPr lang="en-US" sz="2400" i="1" dirty="0"/>
              <a:t>heuristics</a:t>
            </a:r>
            <a:r>
              <a:rPr lang="en-US" sz="2400" dirty="0"/>
              <a:t> to evaluate leaves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3F5178-1409-7731-7F30-F1166E973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7CC329-0F38-BD52-FBC4-E4845736D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94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0AE1-9796-2D40-AB03-933C1966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(MCTS)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7AF1C-0BEC-AC49-A5B9-050A537DB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Monte Carlo Tree Search (MCTS)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Brings together many of the ideas we have seen: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Restricting to </a:t>
            </a:r>
            <a:r>
              <a:rPr lang="en-US" sz="2400" i="1" dirty="0"/>
              <a:t>reachable </a:t>
            </a:r>
            <a:r>
              <a:rPr lang="en-US" sz="2400" dirty="0"/>
              <a:t>states by building out AODAG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Using </a:t>
            </a:r>
            <a:r>
              <a:rPr lang="en-US" sz="2400" i="1" dirty="0"/>
              <a:t>heuristics</a:t>
            </a:r>
            <a:r>
              <a:rPr lang="en-US" sz="2400" dirty="0"/>
              <a:t> to evaluate leaves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Sparse sampling of transition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8FC705-1056-0545-7BD0-F661FB26A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DECEBB-9A5B-4A6E-C50F-E479803CF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123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0AE1-9796-2D40-AB03-933C1966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(MCTS)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7AF1C-0BEC-AC49-A5B9-050A537DB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Monte Carlo Tree Search (MCTS)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Brings together many of the ideas we have seen: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Restricting to </a:t>
            </a:r>
            <a:r>
              <a:rPr lang="en-US" sz="2400" i="1" dirty="0"/>
              <a:t>reachable </a:t>
            </a:r>
            <a:r>
              <a:rPr lang="en-US" sz="2400" dirty="0"/>
              <a:t>states by building out AODAG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Using </a:t>
            </a:r>
            <a:r>
              <a:rPr lang="en-US" sz="2400" i="1" dirty="0"/>
              <a:t>heuristics</a:t>
            </a:r>
            <a:r>
              <a:rPr lang="en-US" sz="2400" dirty="0"/>
              <a:t> to evaluate leaves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Sparse sampling of transition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MAB exploration techniques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F8D6D-9372-90A3-A00D-35E5EBDC7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2E32BB-20DA-FAAB-C3B4-DEC6672EB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608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0AE1-9796-2D40-AB03-933C1966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(MCTS)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7AF1C-0BEC-AC49-A5B9-050A537DB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Monte Carlo Tree Search (MCTS)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Brings together many of the ideas we have seen: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Restricting to </a:t>
            </a:r>
            <a:r>
              <a:rPr lang="en-US" sz="2400" i="1" dirty="0"/>
              <a:t>reachable </a:t>
            </a:r>
            <a:r>
              <a:rPr lang="en-US" sz="2400" dirty="0"/>
              <a:t>states by building out AODAG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Using </a:t>
            </a:r>
            <a:r>
              <a:rPr lang="en-US" sz="2400" i="1" dirty="0"/>
              <a:t>heuristics</a:t>
            </a:r>
            <a:r>
              <a:rPr lang="en-US" sz="2400" dirty="0"/>
              <a:t> to evaluate leaves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Sparse sampling of transition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MAB exploration techniques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Expanding AODAG gradually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E3620C-3509-BF8B-1FE1-C2BF7EDC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8E277C-D403-19AD-0E0F-E109EAA44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05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E2C2A-6C91-6043-BC25-8764A3EA0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Simulator Access to MDPs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19B5AA-7874-6142-A2FA-F4717D2F65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Possible next states may be too big to enumerate.</a:t>
                </a:r>
              </a:p>
              <a:p>
                <a:pPr lvl="1"/>
                <a:r>
                  <a:rPr lang="en-US" dirty="0"/>
                  <a:t>Example: server farm with 100 servers,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sup>
                    </m:sSup>
                  </m:oMath>
                </a14:m>
                <a:r>
                  <a:rPr lang="en-US" dirty="0"/>
                  <a:t> next possible states</a:t>
                </a:r>
              </a:p>
              <a:p>
                <a:r>
                  <a:rPr lang="en-US" dirty="0"/>
                  <a:t>Even if we can’t enumerate, it may be possible to efficiently sample next states from the transition model, given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Example: flip a coin 100 times to sample a next state</a:t>
                </a:r>
                <a:endParaRPr lang="en-US" b="1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19B5AA-7874-6142-A2FA-F4717D2F65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85055A-E9DC-D0D9-8E4B-2EB3B6C5B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344C2-2C80-06D0-9BC2-1ADD2BBDC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945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0AE1-9796-2D40-AB03-933C1966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(MCTS)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7AF1C-0BEC-AC49-A5B9-050A537DB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Monte Carlo Tree Search (MCTS)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Brings together many of the ideas we have seen: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Restricting to </a:t>
            </a:r>
            <a:r>
              <a:rPr lang="en-US" sz="2400" i="1" dirty="0"/>
              <a:t>reachable </a:t>
            </a:r>
            <a:r>
              <a:rPr lang="en-US" sz="2400" dirty="0"/>
              <a:t>states by building out AODAG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Using </a:t>
            </a:r>
            <a:r>
              <a:rPr lang="en-US" sz="2400" i="1" dirty="0"/>
              <a:t>heuristics</a:t>
            </a:r>
            <a:r>
              <a:rPr lang="en-US" sz="2400" dirty="0"/>
              <a:t> to evaluate leaves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Sparse sampling of transition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MAB exploration techniques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Expanding AODAG gradually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One new idea: estimating heuristics with </a:t>
            </a:r>
            <a:r>
              <a:rPr lang="en-US" i="1" dirty="0"/>
              <a:t>rollouts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0AFF17-6AEE-C1B1-9AC7-CA8CD36D7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BF1A0A-3AF8-5F21-93A2-20AA08CA9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5213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3693E-B394-1B41-B895-7949BD80E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Heuristics with Rollouts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3C2614-7B7B-4341-8E00-0243062D7E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To get cheap heuristic for a state, MCTS uses </a:t>
                </a:r>
                <a:r>
                  <a:rPr lang="en-US" b="1" dirty="0"/>
                  <a:t>rollouts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A rollout is a trajectory of states, actions, and rewards sampled from the MDP with a 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rollout</m:t>
                        </m:r>
                      </m:sub>
                    </m:sSub>
                  </m:oMath>
                </a14:m>
                <a:r>
                  <a:rPr lang="en-US" b="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3C2614-7B7B-4341-8E00-0243062D7E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04D73B-93C0-9D63-D88D-BDE029470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89F004-307F-8EAC-0DF0-DE9B06392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614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3693E-B394-1B41-B895-7949BD80E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Heuristics with Rollouts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3C2614-7B7B-4341-8E00-0243062D7E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To get cheap heuristic for a state, MCTS uses </a:t>
                </a:r>
                <a:r>
                  <a:rPr lang="en-US" b="1" dirty="0"/>
                  <a:t>rollouts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A rollout is a trajectory of states, actions, and rewards sampled from the MDP with a 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rollout</m:t>
                        </m:r>
                      </m:sub>
                    </m:sSub>
                  </m:oMath>
                </a14:m>
                <a:r>
                  <a:rPr lang="en-US" b="0" dirty="0"/>
                  <a:t>.</a:t>
                </a:r>
              </a:p>
              <a:p>
                <a:r>
                  <a:rPr lang="en-US" dirty="0"/>
                  <a:t>Estimated value is average of cumulative rollout rewards</a:t>
                </a:r>
              </a:p>
              <a:p>
                <a:pPr lvl="1"/>
                <a:r>
                  <a:rPr lang="en-US" dirty="0"/>
                  <a:t>With temporal discounting applied as needed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3C2614-7B7B-4341-8E00-0243062D7E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D86BB-F6B1-1D81-3090-35994B70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021E3-53BB-0F08-6CCE-BCCEEFED5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962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3693E-B394-1B41-B895-7949BD80E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Heuristics with Rollouts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3C2614-7B7B-4341-8E00-0243062D7E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To get cheap heuristic for a state, MCTS uses </a:t>
                </a:r>
                <a:r>
                  <a:rPr lang="en-US" b="1" dirty="0"/>
                  <a:t>rollouts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A rollout is a trajectory of states, actions, and rewards sampled from the MDP with a 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rollout</m:t>
                        </m:r>
                      </m:sub>
                    </m:sSub>
                  </m:oMath>
                </a14:m>
                <a:r>
                  <a:rPr lang="en-US" b="0" dirty="0"/>
                  <a:t>.</a:t>
                </a:r>
              </a:p>
              <a:p>
                <a:r>
                  <a:rPr lang="en-US" dirty="0"/>
                  <a:t>Estimated value is average of cumulative rollout rewards</a:t>
                </a:r>
              </a:p>
              <a:p>
                <a:pPr lvl="1"/>
                <a:r>
                  <a:rPr lang="en-US" dirty="0"/>
                  <a:t>With temporal discounting applied as needed</a:t>
                </a:r>
              </a:p>
              <a:p>
                <a:r>
                  <a:rPr lang="en-US" b="0" dirty="0"/>
                  <a:t>Common choice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rollout</m:t>
                        </m:r>
                      </m:sub>
                    </m:sSub>
                  </m:oMath>
                </a14:m>
                <a:r>
                  <a:rPr lang="en-US" b="0" dirty="0"/>
                  <a:t> is random action selection</a:t>
                </a:r>
              </a:p>
              <a:p>
                <a:pPr lvl="1"/>
                <a:r>
                  <a:rPr lang="en-US" dirty="0"/>
                  <a:t>Domain-specific knowledge or machine learning can also be used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3C2614-7B7B-4341-8E00-0243062D7E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99D166-FC11-4013-8CB1-3B7A8E4D3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BF401-8AAA-79A3-2D70-92FDC9690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785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3693E-B394-1B41-B895-7949BD80E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Heuristics with Rollouts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3C2614-7B7B-4341-8E00-0243062D7E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To get cheap heuristic for a state, MCTS uses </a:t>
                </a:r>
                <a:r>
                  <a:rPr lang="en-US" b="1" dirty="0"/>
                  <a:t>rollouts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A rollout is a trajectory of states, actions, and rewards sampled from the MDP with a 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rollout</m:t>
                        </m:r>
                      </m:sub>
                    </m:sSub>
                  </m:oMath>
                </a14:m>
                <a:r>
                  <a:rPr lang="en-US" b="0" dirty="0"/>
                  <a:t>.</a:t>
                </a:r>
              </a:p>
              <a:p>
                <a:r>
                  <a:rPr lang="en-US" dirty="0"/>
                  <a:t>Estimated value is average of cumulative rollout rewards</a:t>
                </a:r>
              </a:p>
              <a:p>
                <a:pPr lvl="1"/>
                <a:r>
                  <a:rPr lang="en-US" dirty="0"/>
                  <a:t>With temporal discounting applied as needed</a:t>
                </a:r>
              </a:p>
              <a:p>
                <a:r>
                  <a:rPr lang="en-US" b="0" dirty="0"/>
                  <a:t>Common choice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rollout</m:t>
                        </m:r>
                      </m:sub>
                    </m:sSub>
                  </m:oMath>
                </a14:m>
                <a:r>
                  <a:rPr lang="en-US" b="0" dirty="0"/>
                  <a:t> is random action selection</a:t>
                </a:r>
              </a:p>
              <a:p>
                <a:pPr lvl="1"/>
                <a:r>
                  <a:rPr lang="en-US" dirty="0"/>
                  <a:t>Domain-specific knowledge or machine learning can also be used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3C2614-7B7B-4341-8E00-0243062D7E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0CCF66F4-D57D-6448-900F-D6C45D6C3F23}"/>
              </a:ext>
            </a:extLst>
          </p:cNvPr>
          <p:cNvSpPr/>
          <p:nvPr/>
        </p:nvSpPr>
        <p:spPr>
          <a:xfrm>
            <a:off x="3473473" y="5084120"/>
            <a:ext cx="5245054" cy="1092843"/>
          </a:xfrm>
          <a:prstGeom prst="wedgeRectCallout">
            <a:avLst>
              <a:gd name="adj1" fmla="val -57562"/>
              <a:gd name="adj2" fmla="val -2296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Lato" panose="020F0502020204030203" pitchFamily="34" charset="77"/>
              </a:rPr>
              <a:t>When would rollouts give good or bad heuristic estimates?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D6A5E-608F-0163-BC35-7047EB457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C5EAF-B128-4820-6CB9-FDDEC6341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0655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0AE1-9796-2D40-AB03-933C1966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(MCTS)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37AF1C-0BEC-AC49-A5B9-050A537DBD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MCTS starts by initializing AODAG,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37AF1C-0BEC-AC49-A5B9-050A537DBD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8069A-514E-7B01-98BB-7EEE79FAB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8C58F3-7D10-B5AB-1A5D-A065B17F3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359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0AE1-9796-2D40-AB03-933C1966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(MCTS)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37AF1C-0BEC-AC49-A5B9-050A537DBD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MCTS starts by initializing AODAG,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37AF1C-0BEC-AC49-A5B9-050A537DBD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ular Callout 8">
                <a:extLst>
                  <a:ext uri="{FF2B5EF4-FFF2-40B4-BE49-F238E27FC236}">
                    <a16:creationId xmlns:a16="http://schemas.microsoft.com/office/drawing/2014/main" id="{74097DC2-71C4-1348-AFCE-9C8EB29AFE75}"/>
                  </a:ext>
                </a:extLst>
              </p:cNvPr>
              <p:cNvSpPr/>
              <p:nvPr/>
            </p:nvSpPr>
            <p:spPr>
              <a:xfrm>
                <a:off x="1398983" y="3099855"/>
                <a:ext cx="8583217" cy="1799404"/>
              </a:xfrm>
              <a:prstGeom prst="wedgeRectCallout">
                <a:avLst>
                  <a:gd name="adj1" fmla="val -57267"/>
                  <a:gd name="adj2" fmla="val 7277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latin typeface="Lato" panose="020F0502020204030203" pitchFamily="34" charset="77"/>
                  </a:rPr>
                  <a:t>Unlike </a:t>
                </a:r>
                <a:r>
                  <a:rPr lang="en-US" sz="2800" dirty="0" err="1">
                    <a:latin typeface="Lato" panose="020F0502020204030203" pitchFamily="34" charset="77"/>
                  </a:rPr>
                  <a:t>expectimax</a:t>
                </a:r>
                <a:r>
                  <a:rPr lang="en-US" sz="2800" dirty="0">
                    <a:latin typeface="Lato" panose="020F0502020204030203" pitchFamily="34" charset="77"/>
                  </a:rPr>
                  <a:t> / sparse sampling, but </a:t>
                </a:r>
                <a:r>
                  <a:rPr lang="en-US" sz="2800" i="1" dirty="0">
                    <a:latin typeface="Lato" panose="020F0502020204030203" pitchFamily="34" charset="77"/>
                  </a:rPr>
                  <a:t>like</a:t>
                </a:r>
                <a:r>
                  <a:rPr lang="en-US" sz="2800" dirty="0">
                    <a:latin typeface="Lato" panose="020F0502020204030203" pitchFamily="34" charset="77"/>
                  </a:rPr>
                  <a:t> RTDP, we’re going to maintain and update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sz="2800" dirty="0">
                    <a:latin typeface="Lato" panose="020F0502020204030203" pitchFamily="34" charset="77"/>
                  </a:rPr>
                  <a:t> for nodes in the AODAG, rather than calculating them once and for all.</a:t>
                </a:r>
              </a:p>
            </p:txBody>
          </p:sp>
        </mc:Choice>
        <mc:Fallback xmlns="">
          <p:sp>
            <p:nvSpPr>
              <p:cNvPr id="9" name="Rectangular Callout 8">
                <a:extLst>
                  <a:ext uri="{FF2B5EF4-FFF2-40B4-BE49-F238E27FC236}">
                    <a16:creationId xmlns:a16="http://schemas.microsoft.com/office/drawing/2014/main" id="{74097DC2-71C4-1348-AFCE-9C8EB29AFE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983" y="3099855"/>
                <a:ext cx="8583217" cy="1799404"/>
              </a:xfrm>
              <a:prstGeom prst="wedgeRectCallout">
                <a:avLst>
                  <a:gd name="adj1" fmla="val -57267"/>
                  <a:gd name="adj2" fmla="val 7277"/>
                </a:avLst>
              </a:prstGeom>
              <a:blipFill>
                <a:blip r:embed="rId3"/>
                <a:stretch>
                  <a:fillRect r="-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10BCE2-0698-7A7F-F67F-FFE7DA744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EAAD6-9136-6A0E-2A13-2D08FC087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163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9986BD1-A635-8545-BA35-56FB067A4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63" y="381247"/>
            <a:ext cx="7071157" cy="60955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4E3F85-E391-0B41-B882-ABCA7E756F2A}"/>
              </a:ext>
            </a:extLst>
          </p:cNvPr>
          <p:cNvSpPr txBox="1"/>
          <p:nvPr/>
        </p:nvSpPr>
        <p:spPr>
          <a:xfrm>
            <a:off x="394473" y="630195"/>
            <a:ext cx="4354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ato" panose="020F0502020204030203" pitchFamily="34" charset="77"/>
              </a:rPr>
              <a:t>Example AODAG during MCTS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562E52-0E05-C1BC-E009-5BCE6513F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DA3CE-49C5-BC5F-2814-12797F27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375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4E3F85-E391-0B41-B882-ABCA7E756F2A}"/>
              </a:ext>
            </a:extLst>
          </p:cNvPr>
          <p:cNvSpPr txBox="1"/>
          <p:nvPr/>
        </p:nvSpPr>
        <p:spPr>
          <a:xfrm>
            <a:off x="394473" y="630195"/>
            <a:ext cx="4354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ato" panose="020F0502020204030203" pitchFamily="34" charset="77"/>
              </a:rPr>
              <a:t>Example AODAG during MCTS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ular Callout 3">
                <a:extLst>
                  <a:ext uri="{FF2B5EF4-FFF2-40B4-BE49-F238E27FC236}">
                    <a16:creationId xmlns:a16="http://schemas.microsoft.com/office/drawing/2014/main" id="{B802F780-2B52-8645-ABBC-BE2DAA4F65B5}"/>
                  </a:ext>
                </a:extLst>
              </p:cNvPr>
              <p:cNvSpPr/>
              <p:nvPr/>
            </p:nvSpPr>
            <p:spPr>
              <a:xfrm>
                <a:off x="4188499" y="4249482"/>
                <a:ext cx="7929802" cy="1978323"/>
              </a:xfrm>
              <a:prstGeom prst="wedgeRectCallout">
                <a:avLst>
                  <a:gd name="adj1" fmla="val -57267"/>
                  <a:gd name="adj2" fmla="val 7277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latin typeface="Lato" panose="020F0502020204030203" pitchFamily="34" charset="77"/>
                  </a:rPr>
                  <a:t>Important note: each gray box now includes </a:t>
                </a:r>
                <a:r>
                  <a:rPr lang="en-US" sz="2800" i="1" dirty="0">
                    <a:latin typeface="Lato" panose="020F0502020204030203" pitchFamily="34" charset="77"/>
                  </a:rPr>
                  <a:t>both</a:t>
                </a:r>
                <a:r>
                  <a:rPr lang="en-US" sz="2800" dirty="0">
                    <a:latin typeface="Lato" panose="020F0502020204030203" pitchFamily="34" charset="77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Lato" panose="020F0502020204030203" pitchFamily="34" charset="77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Lato" panose="020F0502020204030203" pitchFamily="34" charset="77"/>
                  </a:rPr>
                  <a:t> (for action nodes).</a:t>
                </a:r>
                <a:br>
                  <a:rPr lang="en-US" sz="2800" dirty="0">
                    <a:latin typeface="Lato" panose="020F0502020204030203" pitchFamily="34" charset="77"/>
                  </a:rPr>
                </a:br>
                <a:endParaRPr lang="en-US" sz="2800" dirty="0">
                  <a:latin typeface="Lato" panose="020F0502020204030203" pitchFamily="34" charset="77"/>
                </a:endParaRPr>
              </a:p>
              <a:p>
                <a:r>
                  <a:rPr lang="en-US" sz="2800" dirty="0">
                    <a:latin typeface="Lato" panose="020F0502020204030203" pitchFamily="34" charset="77"/>
                  </a:rPr>
                  <a:t>We don’t need to store anything</a:t>
                </a:r>
                <a:r>
                  <a:rPr lang="en-US" sz="2800" i="1" dirty="0">
                    <a:latin typeface="Lato" panose="020F0502020204030203" pitchFamily="34" charset="77"/>
                  </a:rPr>
                  <a:t> </a:t>
                </a:r>
                <a:r>
                  <a:rPr lang="en-US" sz="2800" dirty="0">
                    <a:latin typeface="Lato" panose="020F0502020204030203" pitchFamily="34" charset="77"/>
                  </a:rPr>
                  <a:t>at state nodes.</a:t>
                </a:r>
              </a:p>
            </p:txBody>
          </p:sp>
        </mc:Choice>
        <mc:Fallback xmlns="">
          <p:sp>
            <p:nvSpPr>
              <p:cNvPr id="4" name="Rectangular Callout 3">
                <a:extLst>
                  <a:ext uri="{FF2B5EF4-FFF2-40B4-BE49-F238E27FC236}">
                    <a16:creationId xmlns:a16="http://schemas.microsoft.com/office/drawing/2014/main" id="{B802F780-2B52-8645-ABBC-BE2DAA4F6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499" y="4249482"/>
                <a:ext cx="7929802" cy="1978323"/>
              </a:xfrm>
              <a:prstGeom prst="wedgeRectCallout">
                <a:avLst>
                  <a:gd name="adj1" fmla="val -57267"/>
                  <a:gd name="adj2" fmla="val 7277"/>
                </a:avLst>
              </a:prstGeom>
              <a:blipFill>
                <a:blip r:embed="rId2"/>
                <a:stretch>
                  <a:fillRect b="-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D11EA31-F3FF-A24E-A344-4DB3402C7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663" y="381247"/>
            <a:ext cx="7071157" cy="609550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096671-B0E8-A208-479B-73DE14E4E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42EEB-8AAD-7A10-7472-649050816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872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0AE1-9796-2D40-AB03-933C1966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(MCTS)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37AF1C-0BEC-AC49-A5B9-050A537DBD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MCTS starts by initializing AODAG,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Then, repeat until time runs out: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37AF1C-0BEC-AC49-A5B9-050A537DBD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CCBF99-1E9C-45AC-5786-7FAC325BB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ACC083-8864-304B-C8EC-CE65974C7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7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9853</TotalTime>
  <Words>7323</Words>
  <Application>Microsoft Macintosh PowerPoint</Application>
  <PresentationFormat>Widescreen</PresentationFormat>
  <Paragraphs>934</Paragraphs>
  <Slides>152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152</vt:i4>
      </vt:variant>
    </vt:vector>
  </HeadingPairs>
  <TitlesOfParts>
    <vt:vector size="158" baseType="lpstr">
      <vt:lpstr>Arial</vt:lpstr>
      <vt:lpstr>Calibri</vt:lpstr>
      <vt:lpstr>Cambria Math</vt:lpstr>
      <vt:lpstr>Century Schoolbook</vt:lpstr>
      <vt:lpstr>Lato</vt:lpstr>
      <vt:lpstr>Office Theme</vt:lpstr>
      <vt:lpstr>Online Planning in MDPs: Monte Carlo Methods</vt:lpstr>
      <vt:lpstr>Recap &amp; Preview</vt:lpstr>
      <vt:lpstr>Recap &amp; Preview</vt:lpstr>
      <vt:lpstr>Recap &amp; Preview</vt:lpstr>
      <vt:lpstr>MDPs with Very Large Transition Distributions</vt:lpstr>
      <vt:lpstr>MDPs with Very Large Transition Distributions</vt:lpstr>
      <vt:lpstr>MDPs with Very Large Transition Distributions</vt:lpstr>
      <vt:lpstr>Simulator Access to MDPs</vt:lpstr>
      <vt:lpstr>Simulator Access to MDPs</vt:lpstr>
      <vt:lpstr>Simulator Access to MDPs</vt:lpstr>
      <vt:lpstr>Simulator Access to MDPs</vt:lpstr>
      <vt:lpstr>Monte Carlo Bellman Backups</vt:lpstr>
      <vt:lpstr>Monte Carlo Bellman Backups</vt:lpstr>
      <vt:lpstr>Monte Carlo Bellman Backups</vt:lpstr>
      <vt:lpstr>Sparse Sampling</vt:lpstr>
      <vt:lpstr>Sparse Sampling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Limitations of Sparse Sampling</vt:lpstr>
      <vt:lpstr>Limitations of Sparse Sampling</vt:lpstr>
      <vt:lpstr>Limitations of Sparse Sampling</vt:lpstr>
      <vt:lpstr>Limitations of Sparse Sampling</vt:lpstr>
      <vt:lpstr>Multi-armed Bandits (MAB)</vt:lpstr>
      <vt:lpstr>Multi-armed Bandits (MAB)</vt:lpstr>
      <vt:lpstr>Multi-armed Bandits (MAB)</vt:lpstr>
      <vt:lpstr>Multi-armed Bandits (MAB)</vt:lpstr>
      <vt:lpstr>Multi-armed Bandits (MAB)</vt:lpstr>
      <vt:lpstr>Multi-armed Bandits (MAB)</vt:lpstr>
      <vt:lpstr>Multi-armed Bandits (MAB)</vt:lpstr>
      <vt:lpstr>MAB: A Tale of Two Settings</vt:lpstr>
      <vt:lpstr>MAB: A Tale of Two Settings</vt:lpstr>
      <vt:lpstr>MAB: A Tale of Two Settings</vt:lpstr>
      <vt:lpstr>MAB: A Tale of Two Settings</vt:lpstr>
      <vt:lpstr>MAB: A Tale of Two Settings</vt:lpstr>
      <vt:lpstr>MAB: A Tale of Two Settings</vt:lpstr>
      <vt:lpstr>Strategies for MAB</vt:lpstr>
      <vt:lpstr>Strategies for MAB</vt:lpstr>
      <vt:lpstr>Strategies for MAB</vt:lpstr>
      <vt:lpstr>Strategies for MAB: ϵ-greedy</vt:lpstr>
      <vt:lpstr>Strategies for MAB: UCB</vt:lpstr>
      <vt:lpstr>Why is optimism in the face of uncertainty a good principle?</vt:lpstr>
      <vt:lpstr>Being Optimistic with Confidence Bounds</vt:lpstr>
      <vt:lpstr>Being Optimistic with Confidence Bounds</vt:lpstr>
      <vt:lpstr>Recipe for Deriving UCB Algorithms</vt:lpstr>
      <vt:lpstr>Recipe for Deriving UCB Algorithms</vt:lpstr>
      <vt:lpstr>Recipe for Deriving UCB Algorithms</vt:lpstr>
      <vt:lpstr>Recipe for Deriving UCB Algorithms</vt:lpstr>
      <vt:lpstr>Recipe for Deriving UCB Algorithms</vt:lpstr>
      <vt:lpstr>Recipe for Deriving UCB Algorithms</vt:lpstr>
      <vt:lpstr>Recipe for Deriving UCB Algorithms</vt:lpstr>
      <vt:lpstr>Recipe for Deriving UCB Algorithms</vt:lpstr>
      <vt:lpstr>Strategies for MAB: UCB</vt:lpstr>
      <vt:lpstr>Strategies for MAB: UCB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Recursive Bandits</vt:lpstr>
      <vt:lpstr>Recursive Bandits</vt:lpstr>
      <vt:lpstr>Recursive Bandits</vt:lpstr>
      <vt:lpstr>Recursive Bandits</vt:lpstr>
      <vt:lpstr>Recursive Bandits</vt:lpstr>
      <vt:lpstr>Recursive Bandits</vt:lpstr>
      <vt:lpstr>Recursive Bandits</vt:lpstr>
      <vt:lpstr>Recursive Bandits</vt:lpstr>
      <vt:lpstr>Recursive Bandits</vt:lpstr>
      <vt:lpstr>Regret in Recursive Bandits</vt:lpstr>
      <vt:lpstr>Regret in Recursive Bandits</vt:lpstr>
      <vt:lpstr>Regret in Recursive Bandits</vt:lpstr>
      <vt:lpstr>Regret in Recursive Bandits</vt:lpstr>
      <vt:lpstr>Limitation of Sparse Sampling + UCB</vt:lpstr>
      <vt:lpstr>Limitation of Sparse Sampling + UCB</vt:lpstr>
      <vt:lpstr>Monte Carlo Tree Search (MCTS)</vt:lpstr>
      <vt:lpstr>Monte Carlo Tree Search (MCTS)</vt:lpstr>
      <vt:lpstr>Monte Carlo Tree Search (MCTS)</vt:lpstr>
      <vt:lpstr>Monte Carlo Tree Search (MCTS)</vt:lpstr>
      <vt:lpstr>Monte Carlo Tree Search (MCTS)</vt:lpstr>
      <vt:lpstr>Monte Carlo Tree Search (MCTS)</vt:lpstr>
      <vt:lpstr>Monte Carlo Tree Search (MCTS)</vt:lpstr>
      <vt:lpstr>Estimating Heuristics with Rollouts</vt:lpstr>
      <vt:lpstr>Estimating Heuristics with Rollouts</vt:lpstr>
      <vt:lpstr>Estimating Heuristics with Rollouts</vt:lpstr>
      <vt:lpstr>Estimating Heuristics with Rollouts</vt:lpstr>
      <vt:lpstr>Monte Carlo Tree Search (MCTS)</vt:lpstr>
      <vt:lpstr>Monte Carlo Tree Search (MCTS)</vt:lpstr>
      <vt:lpstr>PowerPoint Presentation</vt:lpstr>
      <vt:lpstr>PowerPoint Presentation</vt:lpstr>
      <vt:lpstr>Monte Carlo Tree Search (MCTS)</vt:lpstr>
      <vt:lpstr>Monte Carlo Tree Search (MCTS)</vt:lpstr>
      <vt:lpstr>Monte Carlo Tree Search (MCTS)</vt:lpstr>
      <vt:lpstr>Monte Carlo Tree Search (MCTS)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Monte Carlo Tree Search (MCTS)</vt:lpstr>
      <vt:lpstr>PowerPoint Presentation</vt:lpstr>
      <vt:lpstr>PowerPoint Presentation</vt:lpstr>
      <vt:lpstr>Monte Carlo Tree Search (MCTS)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Monte Carlo Tree Search (MCTS)</vt:lpstr>
      <vt:lpstr>Monte Carlo Tree Search (MCTS)</vt:lpstr>
      <vt:lpstr>Monte Carlo Tree Search (MCTS)</vt:lpstr>
      <vt:lpstr>MCTS Backpropagation</vt:lpstr>
      <vt:lpstr>PowerPoint Presentation</vt:lpstr>
      <vt:lpstr>PowerPoint Presentation</vt:lpstr>
      <vt:lpstr>PowerPoint Presentation</vt:lpstr>
      <vt:lpstr>PowerPoint Presentation</vt:lpstr>
      <vt:lpstr>MCTS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UCT: MCTS + UCB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Scott Silver</dc:creator>
  <cp:lastModifiedBy>Thomas Scott Silver</cp:lastModifiedBy>
  <cp:revision>518</cp:revision>
  <dcterms:created xsi:type="dcterms:W3CDTF">2021-09-25T14:32:34Z</dcterms:created>
  <dcterms:modified xsi:type="dcterms:W3CDTF">2025-09-10T12:57:30Z</dcterms:modified>
</cp:coreProperties>
</file>