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6"/>
  </p:notesMasterIdLst>
  <p:sldIdLst>
    <p:sldId id="256" r:id="rId2"/>
    <p:sldId id="529" r:id="rId3"/>
    <p:sldId id="530" r:id="rId4"/>
    <p:sldId id="376" r:id="rId5"/>
    <p:sldId id="470" r:id="rId6"/>
    <p:sldId id="471" r:id="rId7"/>
    <p:sldId id="407" r:id="rId8"/>
    <p:sldId id="408" r:id="rId9"/>
    <p:sldId id="472" r:id="rId10"/>
    <p:sldId id="473" r:id="rId11"/>
    <p:sldId id="418" r:id="rId12"/>
    <p:sldId id="377" r:id="rId13"/>
    <p:sldId id="479" r:id="rId14"/>
    <p:sldId id="480" r:id="rId15"/>
    <p:sldId id="417" r:id="rId16"/>
    <p:sldId id="419" r:id="rId17"/>
    <p:sldId id="475" r:id="rId18"/>
    <p:sldId id="476" r:id="rId19"/>
    <p:sldId id="477" r:id="rId20"/>
    <p:sldId id="478" r:id="rId21"/>
    <p:sldId id="334" r:id="rId22"/>
    <p:sldId id="498" r:id="rId23"/>
    <p:sldId id="499" r:id="rId24"/>
    <p:sldId id="500" r:id="rId25"/>
    <p:sldId id="506" r:id="rId26"/>
    <p:sldId id="502" r:id="rId27"/>
    <p:sldId id="503" r:id="rId28"/>
    <p:sldId id="504" r:id="rId29"/>
    <p:sldId id="505" r:id="rId30"/>
    <p:sldId id="507" r:id="rId31"/>
    <p:sldId id="508" r:id="rId32"/>
    <p:sldId id="509" r:id="rId33"/>
    <p:sldId id="510" r:id="rId34"/>
    <p:sldId id="511" r:id="rId35"/>
    <p:sldId id="512" r:id="rId36"/>
    <p:sldId id="513" r:id="rId37"/>
    <p:sldId id="514" r:id="rId38"/>
    <p:sldId id="515" r:id="rId39"/>
    <p:sldId id="516" r:id="rId40"/>
    <p:sldId id="517" r:id="rId41"/>
    <p:sldId id="518" r:id="rId42"/>
    <p:sldId id="519" r:id="rId43"/>
    <p:sldId id="520" r:id="rId44"/>
    <p:sldId id="521" r:id="rId45"/>
    <p:sldId id="522" r:id="rId46"/>
    <p:sldId id="523" r:id="rId47"/>
    <p:sldId id="524" r:id="rId48"/>
    <p:sldId id="525" r:id="rId49"/>
    <p:sldId id="526" r:id="rId50"/>
    <p:sldId id="486" r:id="rId51"/>
    <p:sldId id="487" r:id="rId52"/>
    <p:sldId id="488" r:id="rId53"/>
    <p:sldId id="489" r:id="rId54"/>
    <p:sldId id="490" r:id="rId55"/>
    <p:sldId id="492" r:id="rId56"/>
    <p:sldId id="493" r:id="rId57"/>
    <p:sldId id="494" r:id="rId58"/>
    <p:sldId id="495" r:id="rId59"/>
    <p:sldId id="496" r:id="rId60"/>
    <p:sldId id="497" r:id="rId61"/>
    <p:sldId id="481" r:id="rId62"/>
    <p:sldId id="483" r:id="rId63"/>
    <p:sldId id="527" r:id="rId64"/>
    <p:sldId id="528" r:id="rId65"/>
    <p:sldId id="485" r:id="rId66"/>
    <p:sldId id="543" r:id="rId67"/>
    <p:sldId id="544" r:id="rId68"/>
    <p:sldId id="547" r:id="rId69"/>
    <p:sldId id="546" r:id="rId70"/>
    <p:sldId id="548" r:id="rId71"/>
    <p:sldId id="545" r:id="rId72"/>
    <p:sldId id="549" r:id="rId73"/>
    <p:sldId id="550" r:id="rId74"/>
    <p:sldId id="551"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p:restoredTop sz="94951"/>
  </p:normalViewPr>
  <p:slideViewPr>
    <p:cSldViewPr snapToGrid="0" snapToObjects="1">
      <p:cViewPr varScale="1">
        <p:scale>
          <a:sx n="135" d="100"/>
          <a:sy n="135" d="100"/>
        </p:scale>
        <p:origin x="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1B052-F350-6C49-8540-DBABB9517F3C}" type="datetimeFigureOut">
              <a:rPr lang="en-US" smtClean="0"/>
              <a:t>9/16/25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7592C-5757-414F-837F-C7B2A1277DA6}" type="slidenum">
              <a:rPr lang="en-US" smtClean="0"/>
              <a:t>‹#›</a:t>
            </a:fld>
            <a:endParaRPr lang="en-US"/>
          </a:p>
        </p:txBody>
      </p:sp>
    </p:spTree>
    <p:extLst>
      <p:ext uri="{BB962C8B-B14F-4D97-AF65-F5344CB8AC3E}">
        <p14:creationId xmlns:p14="http://schemas.microsoft.com/office/powerpoint/2010/main" val="193082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8541-33F1-3B43-97A9-16C94C39524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8C8A761-097B-E341-8B36-B14B3F4FA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AA15E97-5409-CD48-9965-2116F007F439}"/>
              </a:ext>
            </a:extLst>
          </p:cNvPr>
          <p:cNvSpPr>
            <a:spLocks noGrp="1"/>
          </p:cNvSpPr>
          <p:nvPr>
            <p:ph type="dt" sz="half" idx="10"/>
          </p:nvPr>
        </p:nvSpPr>
        <p:spPr/>
        <p:txBody>
          <a:bodyPr/>
          <a:lstStyle/>
          <a:p>
            <a:r>
              <a:rPr lang="en-US"/>
              <a:t>Fall 2021</a:t>
            </a:r>
            <a:endParaRPr lang="en-US" dirty="0"/>
          </a:p>
        </p:txBody>
      </p:sp>
      <p:sp>
        <p:nvSpPr>
          <p:cNvPr id="5" name="Footer Placeholder 4">
            <a:extLst>
              <a:ext uri="{FF2B5EF4-FFF2-40B4-BE49-F238E27FC236}">
                <a16:creationId xmlns:a16="http://schemas.microsoft.com/office/drawing/2014/main" id="{6A30C778-9AA3-A743-99B8-1D518C373BAD}"/>
              </a:ext>
            </a:extLst>
          </p:cNvPr>
          <p:cNvSpPr>
            <a:spLocks noGrp="1"/>
          </p:cNvSpPr>
          <p:nvPr>
            <p:ph type="ftr" sz="quarter" idx="11"/>
          </p:nvPr>
        </p:nvSpPr>
        <p:spPr/>
        <p:txBody>
          <a:bodyPr/>
          <a:lstStyle/>
          <a:p>
            <a:r>
              <a:rPr lang="en-US"/>
              <a:t>Tom Silver - Princeton University - Fall 2025</a:t>
            </a:r>
            <a:endParaRPr lang="en-US" dirty="0"/>
          </a:p>
        </p:txBody>
      </p:sp>
      <p:sp>
        <p:nvSpPr>
          <p:cNvPr id="6" name="Slide Number Placeholder 5">
            <a:extLst>
              <a:ext uri="{FF2B5EF4-FFF2-40B4-BE49-F238E27FC236}">
                <a16:creationId xmlns:a16="http://schemas.microsoft.com/office/drawing/2014/main" id="{77001A43-8629-1246-9EE4-D603AD38FBD1}"/>
              </a:ext>
            </a:extLst>
          </p:cNvPr>
          <p:cNvSpPr>
            <a:spLocks noGrp="1"/>
          </p:cNvSpPr>
          <p:nvPr>
            <p:ph type="sldNum" sz="quarter" idx="12"/>
          </p:nvPr>
        </p:nvSpPr>
        <p:spPr/>
        <p:txBody>
          <a:bodyPr/>
          <a:lstStyle/>
          <a:p>
            <a:fld id="{A2060099-932A-9345-A983-616282D95534}" type="slidenum">
              <a:rPr lang="en-US" smtClean="0"/>
              <a:t>‹#›</a:t>
            </a:fld>
            <a:endParaRPr lang="en-US" dirty="0"/>
          </a:p>
        </p:txBody>
      </p:sp>
    </p:spTree>
    <p:extLst>
      <p:ext uri="{BB962C8B-B14F-4D97-AF65-F5344CB8AC3E}">
        <p14:creationId xmlns:p14="http://schemas.microsoft.com/office/powerpoint/2010/main" val="7429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6C65-DDDA-0E4D-A6DC-AE7AB59E41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F1B49E-E508-9B4B-BDEE-6D50697C04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49EEA-EA1C-7646-99AC-3A022392704F}"/>
              </a:ext>
            </a:extLst>
          </p:cNvPr>
          <p:cNvSpPr>
            <a:spLocks noGrp="1"/>
          </p:cNvSpPr>
          <p:nvPr>
            <p:ph type="dt" sz="half" idx="10"/>
          </p:nvPr>
        </p:nvSpPr>
        <p:spPr/>
        <p:txBody>
          <a:bodyPr/>
          <a:lstStyle/>
          <a:p>
            <a:r>
              <a:rPr lang="en-US"/>
              <a:t>Fall 2021</a:t>
            </a:r>
          </a:p>
        </p:txBody>
      </p:sp>
      <p:sp>
        <p:nvSpPr>
          <p:cNvPr id="5" name="Footer Placeholder 4">
            <a:extLst>
              <a:ext uri="{FF2B5EF4-FFF2-40B4-BE49-F238E27FC236}">
                <a16:creationId xmlns:a16="http://schemas.microsoft.com/office/drawing/2014/main" id="{E8A03179-E549-204A-AA81-EEF7C93A6C85}"/>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14069AD9-97CE-3D48-9E51-A2E4C86AAF40}"/>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324707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411BB3-78FF-FC48-914D-4E0987A135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C6EC77-646E-214A-BF29-5460744BF2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E0E24-D0B6-504D-BFEC-786D6092FA7D}"/>
              </a:ext>
            </a:extLst>
          </p:cNvPr>
          <p:cNvSpPr>
            <a:spLocks noGrp="1"/>
          </p:cNvSpPr>
          <p:nvPr>
            <p:ph type="dt" sz="half" idx="10"/>
          </p:nvPr>
        </p:nvSpPr>
        <p:spPr/>
        <p:txBody>
          <a:bodyPr/>
          <a:lstStyle/>
          <a:p>
            <a:r>
              <a:rPr lang="en-US"/>
              <a:t>Fall 2021</a:t>
            </a:r>
          </a:p>
        </p:txBody>
      </p:sp>
      <p:sp>
        <p:nvSpPr>
          <p:cNvPr id="5" name="Footer Placeholder 4">
            <a:extLst>
              <a:ext uri="{FF2B5EF4-FFF2-40B4-BE49-F238E27FC236}">
                <a16:creationId xmlns:a16="http://schemas.microsoft.com/office/drawing/2014/main" id="{BF23EB5B-1168-A84B-888B-508EA9A37E1F}"/>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0251BEA7-3C35-E842-A920-13A099C42EBC}"/>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407559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5705-A638-F34C-A8CC-D32770BF1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645A4F-A27A-4240-9F19-63D52567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3C196-ADC3-714A-8EE6-F8DDB0AFCE82}"/>
              </a:ext>
            </a:extLst>
          </p:cNvPr>
          <p:cNvSpPr>
            <a:spLocks noGrp="1"/>
          </p:cNvSpPr>
          <p:nvPr>
            <p:ph type="dt" sz="half" idx="10"/>
          </p:nvPr>
        </p:nvSpPr>
        <p:spPr/>
        <p:txBody>
          <a:bodyPr/>
          <a:lstStyle/>
          <a:p>
            <a:r>
              <a:rPr lang="en-US"/>
              <a:t>Fall 2021</a:t>
            </a:r>
          </a:p>
        </p:txBody>
      </p:sp>
      <p:sp>
        <p:nvSpPr>
          <p:cNvPr id="5" name="Footer Placeholder 4">
            <a:extLst>
              <a:ext uri="{FF2B5EF4-FFF2-40B4-BE49-F238E27FC236}">
                <a16:creationId xmlns:a16="http://schemas.microsoft.com/office/drawing/2014/main" id="{5BFEBFC4-2634-8645-98CC-B1F37E9DFC41}"/>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AC398A1C-B0B0-364E-B25F-E9304D847B57}"/>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408390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A50F-4324-5C4E-B01B-97021792D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37E194-D78F-AB4D-84E1-DF0C41F03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53B318-2D8A-CD4D-9A10-1B6DAADD6C80}"/>
              </a:ext>
            </a:extLst>
          </p:cNvPr>
          <p:cNvSpPr>
            <a:spLocks noGrp="1"/>
          </p:cNvSpPr>
          <p:nvPr>
            <p:ph type="dt" sz="half" idx="10"/>
          </p:nvPr>
        </p:nvSpPr>
        <p:spPr/>
        <p:txBody>
          <a:bodyPr/>
          <a:lstStyle/>
          <a:p>
            <a:r>
              <a:rPr lang="en-US"/>
              <a:t>Fall 2021</a:t>
            </a:r>
          </a:p>
        </p:txBody>
      </p:sp>
      <p:sp>
        <p:nvSpPr>
          <p:cNvPr id="5" name="Footer Placeholder 4">
            <a:extLst>
              <a:ext uri="{FF2B5EF4-FFF2-40B4-BE49-F238E27FC236}">
                <a16:creationId xmlns:a16="http://schemas.microsoft.com/office/drawing/2014/main" id="{786257D9-8B3C-1945-9B15-BDE1EACEC2CF}"/>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5B9AA415-26CC-7449-A8C5-670C3E2D721F}"/>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23689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5588-E7DE-8749-874E-4CBE93AFAD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729E8-84DA-8642-AC0E-46E821448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14C91-5FB0-514F-A5CE-B70E272D6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0DF8BB-3242-FB44-B5FA-ED92CB4A7438}"/>
              </a:ext>
            </a:extLst>
          </p:cNvPr>
          <p:cNvSpPr>
            <a:spLocks noGrp="1"/>
          </p:cNvSpPr>
          <p:nvPr>
            <p:ph type="dt" sz="half" idx="10"/>
          </p:nvPr>
        </p:nvSpPr>
        <p:spPr/>
        <p:txBody>
          <a:bodyPr/>
          <a:lstStyle/>
          <a:p>
            <a:r>
              <a:rPr lang="en-US"/>
              <a:t>Fall 2021</a:t>
            </a:r>
          </a:p>
        </p:txBody>
      </p:sp>
      <p:sp>
        <p:nvSpPr>
          <p:cNvPr id="6" name="Footer Placeholder 5">
            <a:extLst>
              <a:ext uri="{FF2B5EF4-FFF2-40B4-BE49-F238E27FC236}">
                <a16:creationId xmlns:a16="http://schemas.microsoft.com/office/drawing/2014/main" id="{0C9C2143-F8CB-9148-8117-188EA7D60CC3}"/>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9A342A7B-B655-7543-A3D9-BB0662AE880D}"/>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386537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2902-3371-6B41-928A-89D082EB69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D9BF00-7D13-7E44-8484-E16DCF6607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805B1E-F4E3-8A49-A76D-56EF85F065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66F031-FF27-5C4E-B3BE-857218696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A15255-E64F-B544-8223-503C17ECD1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11B177-F03E-FB4E-8CBB-5A2FD3547EC2}"/>
              </a:ext>
            </a:extLst>
          </p:cNvPr>
          <p:cNvSpPr>
            <a:spLocks noGrp="1"/>
          </p:cNvSpPr>
          <p:nvPr>
            <p:ph type="dt" sz="half" idx="10"/>
          </p:nvPr>
        </p:nvSpPr>
        <p:spPr/>
        <p:txBody>
          <a:bodyPr/>
          <a:lstStyle/>
          <a:p>
            <a:r>
              <a:rPr lang="en-US"/>
              <a:t>Fall 2021</a:t>
            </a:r>
          </a:p>
        </p:txBody>
      </p:sp>
      <p:sp>
        <p:nvSpPr>
          <p:cNvPr id="8" name="Footer Placeholder 7">
            <a:extLst>
              <a:ext uri="{FF2B5EF4-FFF2-40B4-BE49-F238E27FC236}">
                <a16:creationId xmlns:a16="http://schemas.microsoft.com/office/drawing/2014/main" id="{7D499ED0-35B7-C644-8936-E1E6E4BC3838}"/>
              </a:ext>
            </a:extLst>
          </p:cNvPr>
          <p:cNvSpPr>
            <a:spLocks noGrp="1"/>
          </p:cNvSpPr>
          <p:nvPr>
            <p:ph type="ftr" sz="quarter" idx="11"/>
          </p:nvPr>
        </p:nvSpPr>
        <p:spPr/>
        <p:txBody>
          <a:bodyPr/>
          <a:lstStyle/>
          <a:p>
            <a:r>
              <a:rPr lang="en-US"/>
              <a:t>Tom Silver - Princeton University - Fall 2025</a:t>
            </a:r>
          </a:p>
        </p:txBody>
      </p:sp>
      <p:sp>
        <p:nvSpPr>
          <p:cNvPr id="9" name="Slide Number Placeholder 8">
            <a:extLst>
              <a:ext uri="{FF2B5EF4-FFF2-40B4-BE49-F238E27FC236}">
                <a16:creationId xmlns:a16="http://schemas.microsoft.com/office/drawing/2014/main" id="{14D9463A-8C96-644D-8C20-E07CA5F61C74}"/>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219142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E1D63-45D9-724C-88CB-5A43279F85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16509-221A-A241-9BA0-9D8E24A1C179}"/>
              </a:ext>
            </a:extLst>
          </p:cNvPr>
          <p:cNvSpPr>
            <a:spLocks noGrp="1"/>
          </p:cNvSpPr>
          <p:nvPr>
            <p:ph type="dt" sz="half" idx="10"/>
          </p:nvPr>
        </p:nvSpPr>
        <p:spPr/>
        <p:txBody>
          <a:bodyPr/>
          <a:lstStyle/>
          <a:p>
            <a:r>
              <a:rPr lang="en-US"/>
              <a:t>Fall 2021</a:t>
            </a:r>
          </a:p>
        </p:txBody>
      </p:sp>
      <p:sp>
        <p:nvSpPr>
          <p:cNvPr id="4" name="Footer Placeholder 3">
            <a:extLst>
              <a:ext uri="{FF2B5EF4-FFF2-40B4-BE49-F238E27FC236}">
                <a16:creationId xmlns:a16="http://schemas.microsoft.com/office/drawing/2014/main" id="{7D346868-B2F3-9043-8E58-3BEFACC7B661}"/>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133FCDBF-BDED-E04F-9D10-4E2240480F87}"/>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56175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1E256-0F26-6649-BC1C-B5EB8552E41E}"/>
              </a:ext>
            </a:extLst>
          </p:cNvPr>
          <p:cNvSpPr>
            <a:spLocks noGrp="1"/>
          </p:cNvSpPr>
          <p:nvPr>
            <p:ph type="dt" sz="half" idx="10"/>
          </p:nvPr>
        </p:nvSpPr>
        <p:spPr/>
        <p:txBody>
          <a:bodyPr/>
          <a:lstStyle/>
          <a:p>
            <a:r>
              <a:rPr lang="en-US"/>
              <a:t>Fall 2021</a:t>
            </a:r>
          </a:p>
        </p:txBody>
      </p:sp>
      <p:sp>
        <p:nvSpPr>
          <p:cNvPr id="3" name="Footer Placeholder 2">
            <a:extLst>
              <a:ext uri="{FF2B5EF4-FFF2-40B4-BE49-F238E27FC236}">
                <a16:creationId xmlns:a16="http://schemas.microsoft.com/office/drawing/2014/main" id="{460535BB-423B-F440-AEA2-84108E650E67}"/>
              </a:ext>
            </a:extLst>
          </p:cNvPr>
          <p:cNvSpPr>
            <a:spLocks noGrp="1"/>
          </p:cNvSpPr>
          <p:nvPr>
            <p:ph type="ftr" sz="quarter" idx="11"/>
          </p:nvPr>
        </p:nvSpPr>
        <p:spPr/>
        <p:txBody>
          <a:bodyPr/>
          <a:lstStyle/>
          <a:p>
            <a:r>
              <a:rPr lang="en-US"/>
              <a:t>Tom Silver - Princeton University - Fall 2025</a:t>
            </a:r>
          </a:p>
        </p:txBody>
      </p:sp>
      <p:sp>
        <p:nvSpPr>
          <p:cNvPr id="4" name="Slide Number Placeholder 3">
            <a:extLst>
              <a:ext uri="{FF2B5EF4-FFF2-40B4-BE49-F238E27FC236}">
                <a16:creationId xmlns:a16="http://schemas.microsoft.com/office/drawing/2014/main" id="{6D040168-BBEF-AA49-BD04-7FDFA84AD307}"/>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10721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401F-6C4A-1B4F-82FC-20E41990C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2F7B3C-EBD8-6940-8EBE-2B285B35F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9908F0-3B92-5848-82FE-FA513F27E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FB407-FF9C-6F42-90A7-0E4BC81D03F2}"/>
              </a:ext>
            </a:extLst>
          </p:cNvPr>
          <p:cNvSpPr>
            <a:spLocks noGrp="1"/>
          </p:cNvSpPr>
          <p:nvPr>
            <p:ph type="dt" sz="half" idx="10"/>
          </p:nvPr>
        </p:nvSpPr>
        <p:spPr/>
        <p:txBody>
          <a:bodyPr/>
          <a:lstStyle/>
          <a:p>
            <a:r>
              <a:rPr lang="en-US"/>
              <a:t>Fall 2021</a:t>
            </a:r>
          </a:p>
        </p:txBody>
      </p:sp>
      <p:sp>
        <p:nvSpPr>
          <p:cNvPr id="6" name="Footer Placeholder 5">
            <a:extLst>
              <a:ext uri="{FF2B5EF4-FFF2-40B4-BE49-F238E27FC236}">
                <a16:creationId xmlns:a16="http://schemas.microsoft.com/office/drawing/2014/main" id="{D2E9ADAF-68F7-D54C-87EF-4232FF469123}"/>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3DA07F8A-F17F-9E44-84CF-720EABAB6FB5}"/>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249950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791-61E9-024B-9DAF-CAA2686DC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9D3001-8FF0-C748-8125-A87698C06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B45994-0675-0441-AD4A-57E6C815B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9D4F86-981B-E34F-80F1-22076E33483B}"/>
              </a:ext>
            </a:extLst>
          </p:cNvPr>
          <p:cNvSpPr>
            <a:spLocks noGrp="1"/>
          </p:cNvSpPr>
          <p:nvPr>
            <p:ph type="dt" sz="half" idx="10"/>
          </p:nvPr>
        </p:nvSpPr>
        <p:spPr/>
        <p:txBody>
          <a:bodyPr/>
          <a:lstStyle/>
          <a:p>
            <a:r>
              <a:rPr lang="en-US"/>
              <a:t>Fall 2021</a:t>
            </a:r>
          </a:p>
        </p:txBody>
      </p:sp>
      <p:sp>
        <p:nvSpPr>
          <p:cNvPr id="6" name="Footer Placeholder 5">
            <a:extLst>
              <a:ext uri="{FF2B5EF4-FFF2-40B4-BE49-F238E27FC236}">
                <a16:creationId xmlns:a16="http://schemas.microsoft.com/office/drawing/2014/main" id="{04EC0FBC-1190-0F44-8791-AFD8B5CBE3F1}"/>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DC2D80A9-E691-8F42-9BC2-B971AF159F9E}"/>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308498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0B1CFC-4019-7A4E-B899-316461D50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3DB14D-7FD0-4A40-8EB8-6E06B06A47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19CE6-0C8F-9842-A391-6243578D60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panose="020F0502020204030203" pitchFamily="34" charset="77"/>
              </a:defRPr>
            </a:lvl1pPr>
          </a:lstStyle>
          <a:p>
            <a:r>
              <a:rPr lang="en-US"/>
              <a:t>Fall 2021</a:t>
            </a:r>
          </a:p>
        </p:txBody>
      </p:sp>
      <p:sp>
        <p:nvSpPr>
          <p:cNvPr id="5" name="Footer Placeholder 4">
            <a:extLst>
              <a:ext uri="{FF2B5EF4-FFF2-40B4-BE49-F238E27FC236}">
                <a16:creationId xmlns:a16="http://schemas.microsoft.com/office/drawing/2014/main" id="{1EFE2A4E-F8A6-8C47-AD5D-E8246414A4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panose="020F0502020204030203" pitchFamily="34" charset="77"/>
              </a:defRPr>
            </a:lvl1pPr>
          </a:lstStyle>
          <a:p>
            <a:r>
              <a:rPr lang="en-US"/>
              <a:t>Tom Silver - Princeton University - Fall 2025</a:t>
            </a:r>
          </a:p>
        </p:txBody>
      </p:sp>
      <p:sp>
        <p:nvSpPr>
          <p:cNvPr id="6" name="Slide Number Placeholder 5">
            <a:extLst>
              <a:ext uri="{FF2B5EF4-FFF2-40B4-BE49-F238E27FC236}">
                <a16:creationId xmlns:a16="http://schemas.microsoft.com/office/drawing/2014/main" id="{78C97B10-9E66-2F46-881A-E78CF41F9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77"/>
              </a:defRPr>
            </a:lvl1pPr>
          </a:lstStyle>
          <a:p>
            <a:fld id="{A2060099-932A-9345-A983-616282D95534}" type="slidenum">
              <a:rPr lang="en-US" smtClean="0"/>
              <a:pPr/>
              <a:t>‹#›</a:t>
            </a:fld>
            <a:endParaRPr lang="en-US"/>
          </a:p>
        </p:txBody>
      </p:sp>
    </p:spTree>
    <p:extLst>
      <p:ext uri="{BB962C8B-B14F-4D97-AF65-F5344CB8AC3E}">
        <p14:creationId xmlns:p14="http://schemas.microsoft.com/office/powerpoint/2010/main" val="182361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ithub.com/openai/gym/blob/master/gym/core.p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10.png"/><Relationship Id="rId4" Type="http://schemas.openxmlformats.org/officeDocument/2006/relationships/image" Target="../media/image40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31EF-614D-7C44-A332-3B6DC63E10BD}"/>
              </a:ext>
            </a:extLst>
          </p:cNvPr>
          <p:cNvSpPr>
            <a:spLocks noGrp="1"/>
          </p:cNvSpPr>
          <p:nvPr>
            <p:ph type="ctrTitle"/>
          </p:nvPr>
        </p:nvSpPr>
        <p:spPr>
          <a:xfrm>
            <a:off x="1625466" y="1122363"/>
            <a:ext cx="8941068" cy="2387600"/>
          </a:xfrm>
        </p:spPr>
        <p:txBody>
          <a:bodyPr>
            <a:normAutofit/>
          </a:bodyPr>
          <a:lstStyle/>
          <a:p>
            <a:r>
              <a:rPr lang="en-US" dirty="0">
                <a:latin typeface="Lato" panose="020F0502020204030203" pitchFamily="34" charset="77"/>
                <a:ea typeface="Palatino" pitchFamily="2" charset="77"/>
              </a:rPr>
              <a:t>Planning and Reinforcement Learning</a:t>
            </a:r>
          </a:p>
        </p:txBody>
      </p:sp>
      <p:sp>
        <p:nvSpPr>
          <p:cNvPr id="3" name="Subtitle 2">
            <a:extLst>
              <a:ext uri="{FF2B5EF4-FFF2-40B4-BE49-F238E27FC236}">
                <a16:creationId xmlns:a16="http://schemas.microsoft.com/office/drawing/2014/main" id="{EDC6F84F-8776-DB4C-9A17-87C813F07655}"/>
              </a:ext>
            </a:extLst>
          </p:cNvPr>
          <p:cNvSpPr>
            <a:spLocks noGrp="1"/>
          </p:cNvSpPr>
          <p:nvPr>
            <p:ph type="subTitle" idx="1"/>
          </p:nvPr>
        </p:nvSpPr>
        <p:spPr>
          <a:xfrm>
            <a:off x="1524000" y="4079875"/>
            <a:ext cx="9144000" cy="1655762"/>
          </a:xfrm>
        </p:spPr>
        <p:txBody>
          <a:bodyPr>
            <a:normAutofit fontScale="92500" lnSpcReduction="10000"/>
          </a:bodyPr>
          <a:lstStyle/>
          <a:p>
            <a:r>
              <a:rPr lang="en-US" dirty="0">
                <a:latin typeface="Lato" panose="020F0502020204030203" pitchFamily="34" charset="77"/>
                <a:ea typeface="Palatino" pitchFamily="2" charset="77"/>
              </a:rPr>
              <a:t>Tom Silver</a:t>
            </a:r>
          </a:p>
          <a:p>
            <a:r>
              <a:rPr lang="en-US" dirty="0">
                <a:latin typeface="Lato" panose="020F0502020204030203" pitchFamily="34" charset="77"/>
                <a:ea typeface="Palatino" pitchFamily="2" charset="77"/>
              </a:rPr>
              <a:t>Robot Planning Meets Machine Learning</a:t>
            </a:r>
          </a:p>
          <a:p>
            <a:r>
              <a:rPr lang="en-US" dirty="0">
                <a:latin typeface="Lato" panose="020F0502020204030203" pitchFamily="34" charset="77"/>
                <a:ea typeface="Palatino" pitchFamily="2" charset="77"/>
              </a:rPr>
              <a:t>Princeton University</a:t>
            </a:r>
          </a:p>
          <a:p>
            <a:r>
              <a:rPr lang="en-US" dirty="0">
                <a:latin typeface="Lato" panose="020F0502020204030203" pitchFamily="34" charset="77"/>
                <a:ea typeface="Palatino" pitchFamily="2" charset="77"/>
              </a:rPr>
              <a:t>Fall 2025</a:t>
            </a:r>
          </a:p>
        </p:txBody>
      </p:sp>
    </p:spTree>
    <p:extLst>
      <p:ext uri="{BB962C8B-B14F-4D97-AF65-F5344CB8AC3E}">
        <p14:creationId xmlns:p14="http://schemas.microsoft.com/office/powerpoint/2010/main" val="4071087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8BC1-EA6B-104C-BF51-DABE14560085}"/>
              </a:ext>
            </a:extLst>
          </p:cNvPr>
          <p:cNvSpPr>
            <a:spLocks noGrp="1"/>
          </p:cNvSpPr>
          <p:nvPr>
            <p:ph type="title"/>
          </p:nvPr>
        </p:nvSpPr>
        <p:spPr/>
        <p:txBody>
          <a:bodyPr/>
          <a:lstStyle/>
          <a:p>
            <a:r>
              <a:rPr lang="en-US" dirty="0"/>
              <a:t>RL Model vs Simulator Access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F0C68D-10A8-D945-B898-2CC691DD507D}"/>
                  </a:ext>
                </a:extLst>
              </p:cNvPr>
              <p:cNvSpPr>
                <a:spLocks noGrp="1"/>
              </p:cNvSpPr>
              <p:nvPr>
                <p:ph idx="1"/>
              </p:nvPr>
            </p:nvSpPr>
            <p:spPr>
              <a:xfrm>
                <a:off x="838200" y="1564563"/>
                <a:ext cx="10515600" cy="4351338"/>
              </a:xfrm>
            </p:spPr>
            <p:txBody>
              <a:bodyPr/>
              <a:lstStyle/>
              <a:p>
                <a:r>
                  <a:rPr lang="en-US" dirty="0"/>
                  <a:t>Recall </a:t>
                </a:r>
                <a:r>
                  <a:rPr lang="en-US" i="1" dirty="0"/>
                  <a:t>simulator access</a:t>
                </a:r>
                <a:r>
                  <a:rPr lang="en-US" dirty="0"/>
                  <a:t> to MDP: we can only sample from transition model,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a:t>
                </a:r>
                <a:br>
                  <a:rPr lang="en-US" dirty="0"/>
                </a:br>
                <a:endParaRPr lang="en-US" dirty="0"/>
              </a:p>
              <a:p>
                <a:r>
                  <a:rPr lang="en-US" dirty="0"/>
                  <a:t>RL has this assumption too.</a:t>
                </a:r>
                <a:br>
                  <a:rPr lang="en-US" dirty="0"/>
                </a:br>
                <a:endParaRPr lang="en-US" dirty="0"/>
              </a:p>
              <a:p>
                <a:r>
                  <a:rPr lang="en-US" dirty="0"/>
                  <a:t>The main additional assumption: we can’t “choose our own state” with which to query the transition model.</a:t>
                </a:r>
                <a:br>
                  <a:rPr lang="en-US" dirty="0"/>
                </a:br>
                <a:endParaRPr lang="en-US" dirty="0"/>
              </a:p>
              <a:p>
                <a:r>
                  <a:rPr lang="en-US" dirty="0"/>
                  <a:t>We’re just at some current state, we take some action, then get one next state sample, and now that’s our current state.</a:t>
                </a:r>
              </a:p>
            </p:txBody>
          </p:sp>
        </mc:Choice>
        <mc:Fallback xmlns="">
          <p:sp>
            <p:nvSpPr>
              <p:cNvPr id="3" name="Content Placeholder 2">
                <a:extLst>
                  <a:ext uri="{FF2B5EF4-FFF2-40B4-BE49-F238E27FC236}">
                    <a16:creationId xmlns:a16="http://schemas.microsoft.com/office/drawing/2014/main" id="{6BF0C68D-10A8-D945-B898-2CC691DD507D}"/>
                  </a:ext>
                </a:extLst>
              </p:cNvPr>
              <p:cNvSpPr>
                <a:spLocks noGrp="1" noRot="1" noChangeAspect="1" noMove="1" noResize="1" noEditPoints="1" noAdjustHandles="1" noChangeArrowheads="1" noChangeShapeType="1" noTextEdit="1"/>
              </p:cNvSpPr>
              <p:nvPr>
                <p:ph idx="1"/>
              </p:nvPr>
            </p:nvSpPr>
            <p:spPr>
              <a:xfrm>
                <a:off x="838200" y="1564563"/>
                <a:ext cx="10515600" cy="4351338"/>
              </a:xfrm>
              <a:blipFill>
                <a:blip r:embed="rId2"/>
                <a:stretch>
                  <a:fillRect l="-1086" t="-2624" b="-3207"/>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B6DD10AF-C7AD-C54F-A4E3-57D6D8680BEC}"/>
              </a:ext>
            </a:extLst>
          </p:cNvPr>
          <p:cNvSpPr/>
          <p:nvPr/>
        </p:nvSpPr>
        <p:spPr>
          <a:xfrm>
            <a:off x="2942144" y="5915901"/>
            <a:ext cx="6307711" cy="681037"/>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However! In almost all RL work, it is assumed that you can “start over” (reset). Experience collected in </a:t>
            </a:r>
            <a:r>
              <a:rPr lang="en-US" i="1" dirty="0">
                <a:latin typeface="Lato" panose="020F0502020204030203" pitchFamily="34" charset="77"/>
              </a:rPr>
              <a:t>episodes</a:t>
            </a:r>
            <a:r>
              <a:rPr lang="en-US" dirty="0">
                <a:latin typeface="Lato" panose="020F0502020204030203" pitchFamily="34" charset="77"/>
              </a:rPr>
              <a:t>.</a:t>
            </a:r>
          </a:p>
        </p:txBody>
      </p:sp>
    </p:spTree>
    <p:extLst>
      <p:ext uri="{BB962C8B-B14F-4D97-AF65-F5344CB8AC3E}">
        <p14:creationId xmlns:p14="http://schemas.microsoft.com/office/powerpoint/2010/main" val="183230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E038-6B69-F847-A99B-151D7820E7CE}"/>
              </a:ext>
            </a:extLst>
          </p:cNvPr>
          <p:cNvSpPr>
            <a:spLocks noGrp="1"/>
          </p:cNvSpPr>
          <p:nvPr>
            <p:ph type="title"/>
          </p:nvPr>
        </p:nvSpPr>
        <p:spPr/>
        <p:txBody>
          <a:bodyPr/>
          <a:lstStyle/>
          <a:p>
            <a:r>
              <a:rPr lang="en-US" dirty="0"/>
              <a:t>An API for “RL Access” to MDPs</a:t>
            </a:r>
          </a:p>
        </p:txBody>
      </p:sp>
      <p:sp>
        <p:nvSpPr>
          <p:cNvPr id="3" name="Content Placeholder 2">
            <a:extLst>
              <a:ext uri="{FF2B5EF4-FFF2-40B4-BE49-F238E27FC236}">
                <a16:creationId xmlns:a16="http://schemas.microsoft.com/office/drawing/2014/main" id="{DD850CDB-8BE2-8D4E-A3AB-23E2AC4F6976}"/>
              </a:ext>
            </a:extLst>
          </p:cNvPr>
          <p:cNvSpPr>
            <a:spLocks noGrp="1"/>
          </p:cNvSpPr>
          <p:nvPr>
            <p:ph idx="1"/>
          </p:nvPr>
        </p:nvSpPr>
        <p:spPr>
          <a:xfrm>
            <a:off x="838200" y="1690688"/>
            <a:ext cx="10515600" cy="4351338"/>
          </a:xfrm>
        </p:spPr>
        <p:txBody>
          <a:bodyPr/>
          <a:lstStyle/>
          <a:p>
            <a:pPr marL="0" indent="0">
              <a:buNone/>
            </a:pPr>
            <a:r>
              <a:rPr lang="en-US" dirty="0">
                <a:hlinkClick r:id="rId2"/>
              </a:rPr>
              <a:t>https://github.com/openai/gym/blob/master/gym/core.py</a:t>
            </a:r>
            <a:endParaRPr lang="en-US" dirty="0"/>
          </a:p>
        </p:txBody>
      </p:sp>
      <p:pic>
        <p:nvPicPr>
          <p:cNvPr id="7" name="Picture 6" descr="Text&#10;&#10;Description automatically generated">
            <a:extLst>
              <a:ext uri="{FF2B5EF4-FFF2-40B4-BE49-F238E27FC236}">
                <a16:creationId xmlns:a16="http://schemas.microsoft.com/office/drawing/2014/main" id="{FC2642CD-A8C1-904A-AEB7-1AA3F5D79F7F}"/>
              </a:ext>
            </a:extLst>
          </p:cNvPr>
          <p:cNvPicPr>
            <a:picLocks noChangeAspect="1"/>
          </p:cNvPicPr>
          <p:nvPr/>
        </p:nvPicPr>
        <p:blipFill>
          <a:blip r:embed="rId3"/>
          <a:stretch>
            <a:fillRect/>
          </a:stretch>
        </p:blipFill>
        <p:spPr>
          <a:xfrm>
            <a:off x="922283" y="2358280"/>
            <a:ext cx="9589617" cy="3597965"/>
          </a:xfrm>
          <a:prstGeom prst="rect">
            <a:avLst/>
          </a:prstGeom>
        </p:spPr>
      </p:pic>
    </p:spTree>
    <p:extLst>
      <p:ext uri="{BB962C8B-B14F-4D97-AF65-F5344CB8AC3E}">
        <p14:creationId xmlns:p14="http://schemas.microsoft.com/office/powerpoint/2010/main" val="2750286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B668-E174-0645-A995-E2FBB1953D98}"/>
              </a:ext>
            </a:extLst>
          </p:cNvPr>
          <p:cNvSpPr>
            <a:spLocks noGrp="1"/>
          </p:cNvSpPr>
          <p:nvPr>
            <p:ph type="title"/>
          </p:nvPr>
        </p:nvSpPr>
        <p:spPr/>
        <p:txBody>
          <a:bodyPr/>
          <a:lstStyle/>
          <a:p>
            <a:r>
              <a:rPr lang="en-US" dirty="0"/>
              <a:t>Planning by Reinforcement Learning</a:t>
            </a:r>
          </a:p>
        </p:txBody>
      </p:sp>
      <p:sp>
        <p:nvSpPr>
          <p:cNvPr id="3" name="Content Placeholder 2">
            <a:extLst>
              <a:ext uri="{FF2B5EF4-FFF2-40B4-BE49-F238E27FC236}">
                <a16:creationId xmlns:a16="http://schemas.microsoft.com/office/drawing/2014/main" id="{16E5A935-7568-6D49-9EEC-19C38F9E707B}"/>
              </a:ext>
            </a:extLst>
          </p:cNvPr>
          <p:cNvSpPr>
            <a:spLocks noGrp="1"/>
          </p:cNvSpPr>
          <p:nvPr>
            <p:ph idx="1"/>
          </p:nvPr>
        </p:nvSpPr>
        <p:spPr/>
        <p:txBody>
          <a:bodyPr/>
          <a:lstStyle/>
          <a:p>
            <a:r>
              <a:rPr lang="en-US" dirty="0"/>
              <a:t>There are many RL methods!</a:t>
            </a:r>
            <a:br>
              <a:rPr lang="en-US" dirty="0"/>
            </a:br>
            <a:endParaRPr lang="en-US" dirty="0"/>
          </a:p>
          <a:p>
            <a:r>
              <a:rPr lang="en-US" dirty="0"/>
              <a:t>Could we use them to do planning?</a:t>
            </a:r>
            <a:br>
              <a:rPr lang="en-US" dirty="0"/>
            </a:br>
            <a:endParaRPr lang="en-US" dirty="0"/>
          </a:p>
          <a:p>
            <a:r>
              <a:rPr lang="en-US" dirty="0"/>
              <a:t>Pretend that we only have RL model, even if we actually have (at least) simulator access to the MDP</a:t>
            </a:r>
            <a:br>
              <a:rPr lang="en-US" dirty="0"/>
            </a:br>
            <a:endParaRPr lang="en-US" dirty="0"/>
          </a:p>
          <a:p>
            <a:r>
              <a:rPr lang="en-US" dirty="0"/>
              <a:t>Yes, and people do this.</a:t>
            </a:r>
          </a:p>
        </p:txBody>
      </p:sp>
    </p:spTree>
    <p:extLst>
      <p:ext uri="{BB962C8B-B14F-4D97-AF65-F5344CB8AC3E}">
        <p14:creationId xmlns:p14="http://schemas.microsoft.com/office/powerpoint/2010/main" val="107373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B668-E174-0645-A995-E2FBB1953D98}"/>
              </a:ext>
            </a:extLst>
          </p:cNvPr>
          <p:cNvSpPr>
            <a:spLocks noGrp="1"/>
          </p:cNvSpPr>
          <p:nvPr>
            <p:ph type="title"/>
          </p:nvPr>
        </p:nvSpPr>
        <p:spPr/>
        <p:txBody>
          <a:bodyPr/>
          <a:lstStyle/>
          <a:p>
            <a:r>
              <a:rPr lang="en-US" dirty="0"/>
              <a:t>Planning by Reinforcement Learning</a:t>
            </a:r>
          </a:p>
        </p:txBody>
      </p:sp>
      <p:sp>
        <p:nvSpPr>
          <p:cNvPr id="3" name="Content Placeholder 2">
            <a:extLst>
              <a:ext uri="{FF2B5EF4-FFF2-40B4-BE49-F238E27FC236}">
                <a16:creationId xmlns:a16="http://schemas.microsoft.com/office/drawing/2014/main" id="{16E5A935-7568-6D49-9EEC-19C38F9E707B}"/>
              </a:ext>
            </a:extLst>
          </p:cNvPr>
          <p:cNvSpPr>
            <a:spLocks noGrp="1"/>
          </p:cNvSpPr>
          <p:nvPr>
            <p:ph idx="1"/>
          </p:nvPr>
        </p:nvSpPr>
        <p:spPr/>
        <p:txBody>
          <a:bodyPr/>
          <a:lstStyle/>
          <a:p>
            <a:r>
              <a:rPr lang="en-US" dirty="0"/>
              <a:t>There are many RL methods!</a:t>
            </a:r>
            <a:br>
              <a:rPr lang="en-US" dirty="0"/>
            </a:br>
            <a:endParaRPr lang="en-US" dirty="0"/>
          </a:p>
          <a:p>
            <a:r>
              <a:rPr lang="en-US" dirty="0"/>
              <a:t>Could we use them to do planning?</a:t>
            </a:r>
            <a:br>
              <a:rPr lang="en-US" dirty="0"/>
            </a:br>
            <a:endParaRPr lang="en-US" dirty="0"/>
          </a:p>
          <a:p>
            <a:r>
              <a:rPr lang="en-US" dirty="0"/>
              <a:t>Pretend that we only have RL model, even if we actually have (at least) simulator access to the MDP</a:t>
            </a:r>
            <a:br>
              <a:rPr lang="en-US" dirty="0"/>
            </a:br>
            <a:endParaRPr lang="en-US" dirty="0"/>
          </a:p>
          <a:p>
            <a:r>
              <a:rPr lang="en-US" dirty="0"/>
              <a:t>Yes, and people do this.</a:t>
            </a:r>
          </a:p>
        </p:txBody>
      </p:sp>
      <p:sp>
        <p:nvSpPr>
          <p:cNvPr id="5" name="Rectangular Callout 4">
            <a:extLst>
              <a:ext uri="{FF2B5EF4-FFF2-40B4-BE49-F238E27FC236}">
                <a16:creationId xmlns:a16="http://schemas.microsoft.com/office/drawing/2014/main" id="{7BB3A7C0-B46B-B24B-868E-A34A2640332E}"/>
              </a:ext>
            </a:extLst>
          </p:cNvPr>
          <p:cNvSpPr/>
          <p:nvPr/>
        </p:nvSpPr>
        <p:spPr>
          <a:xfrm>
            <a:off x="1288170" y="5513388"/>
            <a:ext cx="3967002" cy="663575"/>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Arguably, anyone who does RL in a simulator is doing this... </a:t>
            </a:r>
          </a:p>
        </p:txBody>
      </p:sp>
      <p:sp>
        <p:nvSpPr>
          <p:cNvPr id="4" name="Rectangular Callout 3">
            <a:extLst>
              <a:ext uri="{FF2B5EF4-FFF2-40B4-BE49-F238E27FC236}">
                <a16:creationId xmlns:a16="http://schemas.microsoft.com/office/drawing/2014/main" id="{132BA42B-3DC6-AEA9-0BDD-6B5F723044EC}"/>
              </a:ext>
            </a:extLst>
          </p:cNvPr>
          <p:cNvSpPr/>
          <p:nvPr/>
        </p:nvSpPr>
        <p:spPr>
          <a:xfrm>
            <a:off x="6561209" y="4626260"/>
            <a:ext cx="4498218" cy="663575"/>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State-setting might be practically difficult.</a:t>
            </a:r>
          </a:p>
        </p:txBody>
      </p:sp>
      <p:sp>
        <p:nvSpPr>
          <p:cNvPr id="6" name="Rectangular Callout 5">
            <a:extLst>
              <a:ext uri="{FF2B5EF4-FFF2-40B4-BE49-F238E27FC236}">
                <a16:creationId xmlns:a16="http://schemas.microsoft.com/office/drawing/2014/main" id="{C9D55E7C-DE66-C22C-F883-C6275B6A550F}"/>
              </a:ext>
            </a:extLst>
          </p:cNvPr>
          <p:cNvSpPr/>
          <p:nvPr/>
        </p:nvSpPr>
        <p:spPr>
          <a:xfrm>
            <a:off x="6511490" y="5513388"/>
            <a:ext cx="4498218" cy="663575"/>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The benefit of state-setting might be small.</a:t>
            </a:r>
          </a:p>
        </p:txBody>
      </p:sp>
    </p:spTree>
    <p:extLst>
      <p:ext uri="{BB962C8B-B14F-4D97-AF65-F5344CB8AC3E}">
        <p14:creationId xmlns:p14="http://schemas.microsoft.com/office/powerpoint/2010/main" val="109982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B668-E174-0645-A995-E2FBB1953D98}"/>
              </a:ext>
            </a:extLst>
          </p:cNvPr>
          <p:cNvSpPr>
            <a:spLocks noGrp="1"/>
          </p:cNvSpPr>
          <p:nvPr>
            <p:ph type="title"/>
          </p:nvPr>
        </p:nvSpPr>
        <p:spPr/>
        <p:txBody>
          <a:bodyPr/>
          <a:lstStyle/>
          <a:p>
            <a:r>
              <a:rPr lang="en-US" dirty="0"/>
              <a:t>Planning by Reinforcement Learning</a:t>
            </a:r>
          </a:p>
        </p:txBody>
      </p:sp>
      <p:sp>
        <p:nvSpPr>
          <p:cNvPr id="3" name="Content Placeholder 2">
            <a:extLst>
              <a:ext uri="{FF2B5EF4-FFF2-40B4-BE49-F238E27FC236}">
                <a16:creationId xmlns:a16="http://schemas.microsoft.com/office/drawing/2014/main" id="{16E5A935-7568-6D49-9EEC-19C38F9E707B}"/>
              </a:ext>
            </a:extLst>
          </p:cNvPr>
          <p:cNvSpPr>
            <a:spLocks noGrp="1"/>
          </p:cNvSpPr>
          <p:nvPr>
            <p:ph idx="1"/>
          </p:nvPr>
        </p:nvSpPr>
        <p:spPr/>
        <p:txBody>
          <a:bodyPr/>
          <a:lstStyle/>
          <a:p>
            <a:r>
              <a:rPr lang="en-US" dirty="0"/>
              <a:t>There are many RL methods!</a:t>
            </a:r>
            <a:br>
              <a:rPr lang="en-US" dirty="0"/>
            </a:br>
            <a:endParaRPr lang="en-US" dirty="0"/>
          </a:p>
          <a:p>
            <a:r>
              <a:rPr lang="en-US" dirty="0"/>
              <a:t>Could we use them to do planning?</a:t>
            </a:r>
            <a:br>
              <a:rPr lang="en-US" dirty="0"/>
            </a:br>
            <a:endParaRPr lang="en-US" dirty="0"/>
          </a:p>
          <a:p>
            <a:r>
              <a:rPr lang="en-US" dirty="0"/>
              <a:t>Pretend that we only have RL model, even if we actually have (at least) simulator access to the MDP</a:t>
            </a:r>
            <a:br>
              <a:rPr lang="en-US" dirty="0"/>
            </a:br>
            <a:endParaRPr lang="en-US" dirty="0"/>
          </a:p>
          <a:p>
            <a:r>
              <a:rPr lang="en-US" dirty="0"/>
              <a:t>Yes, and people do this.</a:t>
            </a:r>
          </a:p>
        </p:txBody>
      </p:sp>
      <p:sp>
        <p:nvSpPr>
          <p:cNvPr id="4" name="Rectangular Callout 3">
            <a:extLst>
              <a:ext uri="{FF2B5EF4-FFF2-40B4-BE49-F238E27FC236}">
                <a16:creationId xmlns:a16="http://schemas.microsoft.com/office/drawing/2014/main" id="{040890AC-82F0-BD40-98FF-707C24DF766A}"/>
              </a:ext>
            </a:extLst>
          </p:cNvPr>
          <p:cNvSpPr/>
          <p:nvPr/>
        </p:nvSpPr>
        <p:spPr>
          <a:xfrm>
            <a:off x="6743103" y="1775611"/>
            <a:ext cx="4345202" cy="663575"/>
          </a:xfrm>
          <a:prstGeom prst="wedgeRectCallout">
            <a:avLst>
              <a:gd name="adj1" fmla="val -56180"/>
              <a:gd name="adj2" fmla="val 17445"/>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latin typeface="Lato" panose="020F0502020204030203" pitchFamily="34" charset="77"/>
              </a:rPr>
              <a:t>Is this synthetic or analytic learning?</a:t>
            </a:r>
          </a:p>
        </p:txBody>
      </p:sp>
      <p:sp>
        <p:nvSpPr>
          <p:cNvPr id="5" name="Rectangular Callout 4">
            <a:extLst>
              <a:ext uri="{FF2B5EF4-FFF2-40B4-BE49-F238E27FC236}">
                <a16:creationId xmlns:a16="http://schemas.microsoft.com/office/drawing/2014/main" id="{7BB3A7C0-B46B-B24B-868E-A34A2640332E}"/>
              </a:ext>
            </a:extLst>
          </p:cNvPr>
          <p:cNvSpPr/>
          <p:nvPr/>
        </p:nvSpPr>
        <p:spPr>
          <a:xfrm>
            <a:off x="1288170" y="5513388"/>
            <a:ext cx="3967002" cy="663575"/>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Arguably, anyone who does RL in a simulator is doing this... </a:t>
            </a:r>
          </a:p>
        </p:txBody>
      </p:sp>
      <p:sp>
        <p:nvSpPr>
          <p:cNvPr id="6" name="Rectangular Callout 5">
            <a:extLst>
              <a:ext uri="{FF2B5EF4-FFF2-40B4-BE49-F238E27FC236}">
                <a16:creationId xmlns:a16="http://schemas.microsoft.com/office/drawing/2014/main" id="{FDBDE469-B3E5-8661-A598-1E5FB8D717F3}"/>
              </a:ext>
            </a:extLst>
          </p:cNvPr>
          <p:cNvSpPr/>
          <p:nvPr/>
        </p:nvSpPr>
        <p:spPr>
          <a:xfrm>
            <a:off x="6561209" y="4626260"/>
            <a:ext cx="4498218" cy="663575"/>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State-setting might be practically difficult.</a:t>
            </a:r>
          </a:p>
        </p:txBody>
      </p:sp>
      <p:sp>
        <p:nvSpPr>
          <p:cNvPr id="7" name="Rectangular Callout 6">
            <a:extLst>
              <a:ext uri="{FF2B5EF4-FFF2-40B4-BE49-F238E27FC236}">
                <a16:creationId xmlns:a16="http://schemas.microsoft.com/office/drawing/2014/main" id="{6F9DCD9A-00E6-5579-99B4-06E24F0791A5}"/>
              </a:ext>
            </a:extLst>
          </p:cNvPr>
          <p:cNvSpPr/>
          <p:nvPr/>
        </p:nvSpPr>
        <p:spPr>
          <a:xfrm>
            <a:off x="6511490" y="5513388"/>
            <a:ext cx="4498218" cy="663575"/>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The benefit of state-setting might be small.</a:t>
            </a:r>
          </a:p>
        </p:txBody>
      </p:sp>
    </p:spTree>
    <p:extLst>
      <p:ext uri="{BB962C8B-B14F-4D97-AF65-F5344CB8AC3E}">
        <p14:creationId xmlns:p14="http://schemas.microsoft.com/office/powerpoint/2010/main" val="179707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80AB-7588-3947-B14D-B0F516F09338}"/>
              </a:ext>
            </a:extLst>
          </p:cNvPr>
          <p:cNvSpPr>
            <a:spLocks noGrp="1"/>
          </p:cNvSpPr>
          <p:nvPr>
            <p:ph type="title"/>
          </p:nvPr>
        </p:nvSpPr>
        <p:spPr>
          <a:xfrm>
            <a:off x="838200" y="207471"/>
            <a:ext cx="10515600" cy="1325563"/>
          </a:xfrm>
        </p:spPr>
        <p:txBody>
          <a:bodyPr/>
          <a:lstStyle/>
          <a:p>
            <a:r>
              <a:rPr lang="en-US" dirty="0"/>
              <a:t>Q-Learning: “Hello World” for RL</a:t>
            </a:r>
          </a:p>
        </p:txBody>
      </p:sp>
      <p:pic>
        <p:nvPicPr>
          <p:cNvPr id="4" name="Picture 3">
            <a:extLst>
              <a:ext uri="{FF2B5EF4-FFF2-40B4-BE49-F238E27FC236}">
                <a16:creationId xmlns:a16="http://schemas.microsoft.com/office/drawing/2014/main" id="{EB97EE16-6511-2B42-A77E-DD3DA221BAE5}"/>
              </a:ext>
            </a:extLst>
          </p:cNvPr>
          <p:cNvPicPr>
            <a:picLocks noChangeAspect="1"/>
          </p:cNvPicPr>
          <p:nvPr/>
        </p:nvPicPr>
        <p:blipFill>
          <a:blip r:embed="rId2"/>
          <a:stretch>
            <a:fillRect/>
          </a:stretch>
        </p:blipFill>
        <p:spPr>
          <a:xfrm>
            <a:off x="1628275" y="1387260"/>
            <a:ext cx="8935450" cy="5167311"/>
          </a:xfrm>
          <a:prstGeom prst="rect">
            <a:avLst/>
          </a:prstGeom>
        </p:spPr>
      </p:pic>
    </p:spTree>
    <p:extLst>
      <p:ext uri="{BB962C8B-B14F-4D97-AF65-F5344CB8AC3E}">
        <p14:creationId xmlns:p14="http://schemas.microsoft.com/office/powerpoint/2010/main" val="334036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70B-1176-D94B-89D7-4EA3B2B0BB6C}"/>
              </a:ext>
            </a:extLst>
          </p:cNvPr>
          <p:cNvSpPr>
            <a:spLocks noGrp="1"/>
          </p:cNvSpPr>
          <p:nvPr>
            <p:ph type="title"/>
          </p:nvPr>
        </p:nvSpPr>
        <p:spPr/>
        <p:txBody>
          <a:bodyPr/>
          <a:lstStyle/>
          <a:p>
            <a:r>
              <a:rPr lang="en-US" dirty="0"/>
              <a:t>Temporal Difference (TD) Learning</a:t>
            </a:r>
          </a:p>
        </p:txBody>
      </p:sp>
      <p:pic>
        <p:nvPicPr>
          <p:cNvPr id="4" name="Picture 3">
            <a:extLst>
              <a:ext uri="{FF2B5EF4-FFF2-40B4-BE49-F238E27FC236}">
                <a16:creationId xmlns:a16="http://schemas.microsoft.com/office/drawing/2014/main" id="{2850AA51-B8C0-2346-A9A0-DF343FF77A69}"/>
              </a:ext>
            </a:extLst>
          </p:cNvPr>
          <p:cNvPicPr>
            <a:picLocks noChangeAspect="1"/>
          </p:cNvPicPr>
          <p:nvPr/>
        </p:nvPicPr>
        <p:blipFill rotWithShape="1">
          <a:blip r:embed="rId2"/>
          <a:srcRect l="18261" t="78543" r="13367" b="15377"/>
          <a:stretch/>
        </p:blipFill>
        <p:spPr>
          <a:xfrm>
            <a:off x="1514739" y="2052170"/>
            <a:ext cx="9106249" cy="468293"/>
          </a:xfrm>
          <a:prstGeom prst="rect">
            <a:avLst/>
          </a:prstGeom>
        </p:spPr>
      </p:pic>
    </p:spTree>
    <p:extLst>
      <p:ext uri="{BB962C8B-B14F-4D97-AF65-F5344CB8AC3E}">
        <p14:creationId xmlns:p14="http://schemas.microsoft.com/office/powerpoint/2010/main" val="111358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70B-1176-D94B-89D7-4EA3B2B0BB6C}"/>
              </a:ext>
            </a:extLst>
          </p:cNvPr>
          <p:cNvSpPr>
            <a:spLocks noGrp="1"/>
          </p:cNvSpPr>
          <p:nvPr>
            <p:ph type="title"/>
          </p:nvPr>
        </p:nvSpPr>
        <p:spPr/>
        <p:txBody>
          <a:bodyPr/>
          <a:lstStyle/>
          <a:p>
            <a:r>
              <a:rPr lang="en-US" dirty="0"/>
              <a:t>Temporal Difference (TD) Learning</a:t>
            </a:r>
          </a:p>
        </p:txBody>
      </p:sp>
      <p:pic>
        <p:nvPicPr>
          <p:cNvPr id="4" name="Picture 3">
            <a:extLst>
              <a:ext uri="{FF2B5EF4-FFF2-40B4-BE49-F238E27FC236}">
                <a16:creationId xmlns:a16="http://schemas.microsoft.com/office/drawing/2014/main" id="{2850AA51-B8C0-2346-A9A0-DF343FF77A69}"/>
              </a:ext>
            </a:extLst>
          </p:cNvPr>
          <p:cNvPicPr>
            <a:picLocks noChangeAspect="1"/>
          </p:cNvPicPr>
          <p:nvPr/>
        </p:nvPicPr>
        <p:blipFill rotWithShape="1">
          <a:blip r:embed="rId2"/>
          <a:srcRect l="18261" t="78543" r="13367" b="15377"/>
          <a:stretch/>
        </p:blipFill>
        <p:spPr>
          <a:xfrm>
            <a:off x="1514739" y="2052170"/>
            <a:ext cx="9106249" cy="468293"/>
          </a:xfrm>
          <a:prstGeom prst="rect">
            <a:avLst/>
          </a:prstGeom>
        </p:spPr>
      </p:pic>
      <p:sp>
        <p:nvSpPr>
          <p:cNvPr id="8" name="Left Brace 7">
            <a:extLst>
              <a:ext uri="{FF2B5EF4-FFF2-40B4-BE49-F238E27FC236}">
                <a16:creationId xmlns:a16="http://schemas.microsoft.com/office/drawing/2014/main" id="{64356C93-9627-B948-81E7-E72C41460959}"/>
              </a:ext>
            </a:extLst>
          </p:cNvPr>
          <p:cNvSpPr/>
          <p:nvPr/>
        </p:nvSpPr>
        <p:spPr>
          <a:xfrm rot="16200000">
            <a:off x="6887675" y="1127600"/>
            <a:ext cx="283779" cy="331075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5C52936F-50F9-6B4E-876A-2C8CA3D549F1}"/>
              </a:ext>
            </a:extLst>
          </p:cNvPr>
          <p:cNvSpPr txBox="1"/>
          <p:nvPr/>
        </p:nvSpPr>
        <p:spPr>
          <a:xfrm>
            <a:off x="5540213" y="3016643"/>
            <a:ext cx="2752677" cy="646331"/>
          </a:xfrm>
          <a:prstGeom prst="rect">
            <a:avLst/>
          </a:prstGeom>
          <a:noFill/>
        </p:spPr>
        <p:txBody>
          <a:bodyPr wrap="none" rtlCol="0">
            <a:spAutoFit/>
          </a:bodyPr>
          <a:lstStyle/>
          <a:p>
            <a:r>
              <a:rPr lang="en-US" dirty="0">
                <a:latin typeface="Lato" panose="020F0502020204030203" pitchFamily="34" charset="77"/>
              </a:rPr>
              <a:t>Looking ahead 1 step, like</a:t>
            </a:r>
            <a:br>
              <a:rPr lang="en-US" dirty="0">
                <a:latin typeface="Lato" panose="020F0502020204030203" pitchFamily="34" charset="77"/>
              </a:rPr>
            </a:br>
            <a:r>
              <a:rPr lang="en-US" dirty="0">
                <a:latin typeface="Lato" panose="020F0502020204030203" pitchFamily="34" charset="77"/>
              </a:rPr>
              <a:t>in Bellman backups</a:t>
            </a:r>
          </a:p>
        </p:txBody>
      </p:sp>
    </p:spTree>
    <p:extLst>
      <p:ext uri="{BB962C8B-B14F-4D97-AF65-F5344CB8AC3E}">
        <p14:creationId xmlns:p14="http://schemas.microsoft.com/office/powerpoint/2010/main" val="210709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70B-1176-D94B-89D7-4EA3B2B0BB6C}"/>
              </a:ext>
            </a:extLst>
          </p:cNvPr>
          <p:cNvSpPr>
            <a:spLocks noGrp="1"/>
          </p:cNvSpPr>
          <p:nvPr>
            <p:ph type="title"/>
          </p:nvPr>
        </p:nvSpPr>
        <p:spPr/>
        <p:txBody>
          <a:bodyPr/>
          <a:lstStyle/>
          <a:p>
            <a:r>
              <a:rPr lang="en-US" dirty="0"/>
              <a:t>Temporal Difference (TD) Learning</a:t>
            </a:r>
          </a:p>
        </p:txBody>
      </p:sp>
      <p:pic>
        <p:nvPicPr>
          <p:cNvPr id="4" name="Picture 3">
            <a:extLst>
              <a:ext uri="{FF2B5EF4-FFF2-40B4-BE49-F238E27FC236}">
                <a16:creationId xmlns:a16="http://schemas.microsoft.com/office/drawing/2014/main" id="{2850AA51-B8C0-2346-A9A0-DF343FF77A69}"/>
              </a:ext>
            </a:extLst>
          </p:cNvPr>
          <p:cNvPicPr>
            <a:picLocks noChangeAspect="1"/>
          </p:cNvPicPr>
          <p:nvPr/>
        </p:nvPicPr>
        <p:blipFill rotWithShape="1">
          <a:blip r:embed="rId2"/>
          <a:srcRect l="18261" t="78543" r="13367" b="15377"/>
          <a:stretch/>
        </p:blipFill>
        <p:spPr>
          <a:xfrm>
            <a:off x="1514739" y="2052170"/>
            <a:ext cx="9106249" cy="468293"/>
          </a:xfrm>
          <a:prstGeom prst="rect">
            <a:avLst/>
          </a:prstGeom>
        </p:spPr>
      </p:pic>
      <p:sp>
        <p:nvSpPr>
          <p:cNvPr id="8" name="Left Brace 7">
            <a:extLst>
              <a:ext uri="{FF2B5EF4-FFF2-40B4-BE49-F238E27FC236}">
                <a16:creationId xmlns:a16="http://schemas.microsoft.com/office/drawing/2014/main" id="{64356C93-9627-B948-81E7-E72C41460959}"/>
              </a:ext>
            </a:extLst>
          </p:cNvPr>
          <p:cNvSpPr/>
          <p:nvPr/>
        </p:nvSpPr>
        <p:spPr>
          <a:xfrm rot="16200000">
            <a:off x="6887675" y="1127600"/>
            <a:ext cx="283779" cy="331075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5C52936F-50F9-6B4E-876A-2C8CA3D549F1}"/>
              </a:ext>
            </a:extLst>
          </p:cNvPr>
          <p:cNvSpPr txBox="1"/>
          <p:nvPr/>
        </p:nvSpPr>
        <p:spPr>
          <a:xfrm>
            <a:off x="5540213" y="3016643"/>
            <a:ext cx="2752677" cy="646331"/>
          </a:xfrm>
          <a:prstGeom prst="rect">
            <a:avLst/>
          </a:prstGeom>
          <a:noFill/>
        </p:spPr>
        <p:txBody>
          <a:bodyPr wrap="none" rtlCol="0">
            <a:spAutoFit/>
          </a:bodyPr>
          <a:lstStyle/>
          <a:p>
            <a:r>
              <a:rPr lang="en-US" dirty="0">
                <a:latin typeface="Lato" panose="020F0502020204030203" pitchFamily="34" charset="77"/>
              </a:rPr>
              <a:t>Looking ahead 1 step, like</a:t>
            </a:r>
            <a:br>
              <a:rPr lang="en-US" dirty="0">
                <a:latin typeface="Lato" panose="020F0502020204030203" pitchFamily="34" charset="77"/>
              </a:rPr>
            </a:br>
            <a:r>
              <a:rPr lang="en-US" dirty="0">
                <a:latin typeface="Lato" panose="020F0502020204030203" pitchFamily="34" charset="77"/>
              </a:rPr>
              <a:t>in Bellman backups</a:t>
            </a:r>
          </a:p>
        </p:txBody>
      </p:sp>
      <p:sp>
        <p:nvSpPr>
          <p:cNvPr id="14" name="Left Brace 13">
            <a:extLst>
              <a:ext uri="{FF2B5EF4-FFF2-40B4-BE49-F238E27FC236}">
                <a16:creationId xmlns:a16="http://schemas.microsoft.com/office/drawing/2014/main" id="{BDE24D3F-17D3-EA45-8A97-857416652BAB}"/>
              </a:ext>
            </a:extLst>
          </p:cNvPr>
          <p:cNvSpPr/>
          <p:nvPr/>
        </p:nvSpPr>
        <p:spPr>
          <a:xfrm rot="16200000">
            <a:off x="7791565" y="1381418"/>
            <a:ext cx="283779" cy="511853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EA6EFCD2-88E5-C24E-8367-91F0EEF1B24E}"/>
              </a:ext>
            </a:extLst>
          </p:cNvPr>
          <p:cNvSpPr txBox="1"/>
          <p:nvPr/>
        </p:nvSpPr>
        <p:spPr>
          <a:xfrm>
            <a:off x="6642876" y="4203200"/>
            <a:ext cx="2581156" cy="369332"/>
          </a:xfrm>
          <a:prstGeom prst="rect">
            <a:avLst/>
          </a:prstGeom>
          <a:noFill/>
        </p:spPr>
        <p:txBody>
          <a:bodyPr wrap="none" rtlCol="0">
            <a:spAutoFit/>
          </a:bodyPr>
          <a:lstStyle/>
          <a:p>
            <a:r>
              <a:rPr lang="en-US" i="1" dirty="0">
                <a:latin typeface="Lato" panose="020F0502020204030203" pitchFamily="34" charset="77"/>
              </a:rPr>
              <a:t>Temporal difference error</a:t>
            </a:r>
          </a:p>
        </p:txBody>
      </p:sp>
    </p:spTree>
    <p:extLst>
      <p:ext uri="{BB962C8B-B14F-4D97-AF65-F5344CB8AC3E}">
        <p14:creationId xmlns:p14="http://schemas.microsoft.com/office/powerpoint/2010/main" val="2153229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70B-1176-D94B-89D7-4EA3B2B0BB6C}"/>
              </a:ext>
            </a:extLst>
          </p:cNvPr>
          <p:cNvSpPr>
            <a:spLocks noGrp="1"/>
          </p:cNvSpPr>
          <p:nvPr>
            <p:ph type="title"/>
          </p:nvPr>
        </p:nvSpPr>
        <p:spPr/>
        <p:txBody>
          <a:bodyPr/>
          <a:lstStyle/>
          <a:p>
            <a:r>
              <a:rPr lang="en-US" dirty="0"/>
              <a:t>Temporal Difference (TD) Learning</a:t>
            </a:r>
          </a:p>
        </p:txBody>
      </p:sp>
      <p:pic>
        <p:nvPicPr>
          <p:cNvPr id="4" name="Picture 3">
            <a:extLst>
              <a:ext uri="{FF2B5EF4-FFF2-40B4-BE49-F238E27FC236}">
                <a16:creationId xmlns:a16="http://schemas.microsoft.com/office/drawing/2014/main" id="{2850AA51-B8C0-2346-A9A0-DF343FF77A69}"/>
              </a:ext>
            </a:extLst>
          </p:cNvPr>
          <p:cNvPicPr>
            <a:picLocks noChangeAspect="1"/>
          </p:cNvPicPr>
          <p:nvPr/>
        </p:nvPicPr>
        <p:blipFill rotWithShape="1">
          <a:blip r:embed="rId2"/>
          <a:srcRect l="18261" t="78543" r="13367" b="15377"/>
          <a:stretch/>
        </p:blipFill>
        <p:spPr>
          <a:xfrm>
            <a:off x="1514739" y="2052170"/>
            <a:ext cx="9106249" cy="468293"/>
          </a:xfrm>
          <a:prstGeom prst="rect">
            <a:avLst/>
          </a:prstGeom>
        </p:spPr>
      </p:pic>
      <p:sp>
        <p:nvSpPr>
          <p:cNvPr id="8" name="Left Brace 7">
            <a:extLst>
              <a:ext uri="{FF2B5EF4-FFF2-40B4-BE49-F238E27FC236}">
                <a16:creationId xmlns:a16="http://schemas.microsoft.com/office/drawing/2014/main" id="{64356C93-9627-B948-81E7-E72C41460959}"/>
              </a:ext>
            </a:extLst>
          </p:cNvPr>
          <p:cNvSpPr/>
          <p:nvPr/>
        </p:nvSpPr>
        <p:spPr>
          <a:xfrm rot="16200000">
            <a:off x="6887675" y="1127600"/>
            <a:ext cx="283779" cy="331075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BDE24D3F-17D3-EA45-8A97-857416652BAB}"/>
              </a:ext>
            </a:extLst>
          </p:cNvPr>
          <p:cNvSpPr/>
          <p:nvPr/>
        </p:nvSpPr>
        <p:spPr>
          <a:xfrm rot="16200000">
            <a:off x="7791565" y="1381418"/>
            <a:ext cx="283779" cy="511853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FAAC93B-1D46-CA44-AE3C-512B6C1D25F0}"/>
                  </a:ext>
                </a:extLst>
              </p:cNvPr>
              <p:cNvSpPr/>
              <p:nvPr/>
            </p:nvSpPr>
            <p:spPr>
              <a:xfrm>
                <a:off x="339437" y="2924868"/>
                <a:ext cx="4662054" cy="1528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77"/>
                  </a:rPr>
                  <a:t>If we did this for not just one sample of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latin typeface="Lato" panose="020F0502020204030203" pitchFamily="34" charset="77"/>
                  </a:rPr>
                  <a:t>  before updating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oMath>
                </a14:m>
                <a:r>
                  <a:rPr lang="en-US" dirty="0">
                    <a:latin typeface="Lato" panose="020F0502020204030203" pitchFamily="34" charset="77"/>
                  </a:rPr>
                  <a:t>, but for </a:t>
                </a:r>
                <a14:m>
                  <m:oMath xmlns:m="http://schemas.openxmlformats.org/officeDocument/2006/math">
                    <m:r>
                      <a:rPr lang="en-US" b="0" i="1" smtClean="0">
                        <a:latin typeface="Cambria Math" panose="02040503050406030204" pitchFamily="18" charset="0"/>
                      </a:rPr>
                      <m:t>𝑤</m:t>
                    </m:r>
                    <m:r>
                      <a:rPr lang="en-US" b="0" i="0" smtClean="0">
                        <a:latin typeface="Cambria Math" panose="02040503050406030204" pitchFamily="18" charset="0"/>
                      </a:rPr>
                      <m:t> </m:t>
                    </m:r>
                    <m:r>
                      <m:rPr>
                        <m:sty m:val="p"/>
                      </m:rPr>
                      <a:rPr lang="en-US" b="0" i="0" smtClean="0">
                        <a:latin typeface="Cambria Math" panose="02040503050406030204" pitchFamily="18" charset="0"/>
                      </a:rPr>
                      <m:t>samples</m:t>
                    </m:r>
                  </m:oMath>
                </a14:m>
                <a:r>
                  <a:rPr lang="en-US" dirty="0">
                    <a:latin typeface="Lato" panose="020F0502020204030203" pitchFamily="34" charset="77"/>
                  </a:rPr>
                  <a:t>, then this update is equivalent to a Monte Carlo Bellman Backup with </a:t>
                </a:r>
                <a14:m>
                  <m:oMath xmlns:m="http://schemas.openxmlformats.org/officeDocument/2006/math">
                    <m:r>
                      <a:rPr lang="en-US" i="1" smtClean="0">
                        <a:latin typeface="Cambria Math" panose="02040503050406030204" pitchFamily="18" charset="0"/>
                      </a:rPr>
                      <m:t>𝛼</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𝑤</m:t>
                        </m:r>
                      </m:den>
                    </m:f>
                  </m:oMath>
                </a14:m>
                <a:r>
                  <a:rPr lang="en-US" dirty="0">
                    <a:latin typeface="Lato" panose="020F0502020204030203" pitchFamily="34" charset="77"/>
                  </a:rPr>
                  <a:t>!</a:t>
                </a:r>
              </a:p>
            </p:txBody>
          </p:sp>
        </mc:Choice>
        <mc:Fallback xmlns="">
          <p:sp>
            <p:nvSpPr>
              <p:cNvPr id="17" name="Rectangle 16">
                <a:extLst>
                  <a:ext uri="{FF2B5EF4-FFF2-40B4-BE49-F238E27FC236}">
                    <a16:creationId xmlns:a16="http://schemas.microsoft.com/office/drawing/2014/main" id="{1FAAC93B-1D46-CA44-AE3C-512B6C1D25F0}"/>
                  </a:ext>
                </a:extLst>
              </p:cNvPr>
              <p:cNvSpPr>
                <a:spLocks noRot="1" noChangeAspect="1" noMove="1" noResize="1" noEditPoints="1" noAdjustHandles="1" noChangeArrowheads="1" noChangeShapeType="1" noTextEdit="1"/>
              </p:cNvSpPr>
              <p:nvPr/>
            </p:nvSpPr>
            <p:spPr>
              <a:xfrm>
                <a:off x="339437" y="2924868"/>
                <a:ext cx="4662054" cy="1528905"/>
              </a:xfrm>
              <a:prstGeom prst="rect">
                <a:avLst/>
              </a:prstGeom>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7B1E5EE-9813-D7CA-C571-A7FB467B9EC3}"/>
              </a:ext>
            </a:extLst>
          </p:cNvPr>
          <p:cNvSpPr txBox="1"/>
          <p:nvPr/>
        </p:nvSpPr>
        <p:spPr>
          <a:xfrm>
            <a:off x="5540213" y="3016643"/>
            <a:ext cx="2752677" cy="646331"/>
          </a:xfrm>
          <a:prstGeom prst="rect">
            <a:avLst/>
          </a:prstGeom>
          <a:noFill/>
        </p:spPr>
        <p:txBody>
          <a:bodyPr wrap="none" rtlCol="0">
            <a:spAutoFit/>
          </a:bodyPr>
          <a:lstStyle/>
          <a:p>
            <a:r>
              <a:rPr lang="en-US" dirty="0">
                <a:latin typeface="Lato" panose="020F0502020204030203" pitchFamily="34" charset="77"/>
              </a:rPr>
              <a:t>Looking ahead 1 step, like</a:t>
            </a:r>
            <a:br>
              <a:rPr lang="en-US" dirty="0">
                <a:latin typeface="Lato" panose="020F0502020204030203" pitchFamily="34" charset="77"/>
              </a:rPr>
            </a:br>
            <a:r>
              <a:rPr lang="en-US" dirty="0">
                <a:latin typeface="Lato" panose="020F0502020204030203" pitchFamily="34" charset="77"/>
              </a:rPr>
              <a:t>in Bellman backups</a:t>
            </a:r>
          </a:p>
        </p:txBody>
      </p:sp>
      <p:sp>
        <p:nvSpPr>
          <p:cNvPr id="5" name="TextBox 4">
            <a:extLst>
              <a:ext uri="{FF2B5EF4-FFF2-40B4-BE49-F238E27FC236}">
                <a16:creationId xmlns:a16="http://schemas.microsoft.com/office/drawing/2014/main" id="{55CD2839-B3BA-90C3-674A-2FDBE175889D}"/>
              </a:ext>
            </a:extLst>
          </p:cNvPr>
          <p:cNvSpPr txBox="1"/>
          <p:nvPr/>
        </p:nvSpPr>
        <p:spPr>
          <a:xfrm>
            <a:off x="6642876" y="4203200"/>
            <a:ext cx="2581156" cy="369332"/>
          </a:xfrm>
          <a:prstGeom prst="rect">
            <a:avLst/>
          </a:prstGeom>
          <a:noFill/>
        </p:spPr>
        <p:txBody>
          <a:bodyPr wrap="none" rtlCol="0">
            <a:spAutoFit/>
          </a:bodyPr>
          <a:lstStyle/>
          <a:p>
            <a:r>
              <a:rPr lang="en-US" i="1" dirty="0">
                <a:latin typeface="Lato" panose="020F0502020204030203" pitchFamily="34" charset="77"/>
              </a:rPr>
              <a:t>Temporal difference error</a:t>
            </a:r>
          </a:p>
        </p:txBody>
      </p:sp>
    </p:spTree>
    <p:extLst>
      <p:ext uri="{BB962C8B-B14F-4D97-AF65-F5344CB8AC3E}">
        <p14:creationId xmlns:p14="http://schemas.microsoft.com/office/powerpoint/2010/main" val="135280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411945-16CA-0A2F-1816-1BEAE7AAC0C1}"/>
              </a:ext>
            </a:extLst>
          </p:cNvPr>
          <p:cNvSpPr>
            <a:spLocks noGrp="1"/>
          </p:cNvSpPr>
          <p:nvPr>
            <p:ph type="title"/>
          </p:nvPr>
        </p:nvSpPr>
        <p:spPr/>
        <p:txBody>
          <a:bodyPr/>
          <a:lstStyle/>
          <a:p>
            <a:pPr algn="ctr"/>
            <a:r>
              <a:rPr lang="en-US" dirty="0"/>
              <a:t>Today’s Agenda</a:t>
            </a:r>
          </a:p>
        </p:txBody>
      </p:sp>
      <p:sp>
        <p:nvSpPr>
          <p:cNvPr id="7" name="Content Placeholder 6">
            <a:extLst>
              <a:ext uri="{FF2B5EF4-FFF2-40B4-BE49-F238E27FC236}">
                <a16:creationId xmlns:a16="http://schemas.microsoft.com/office/drawing/2014/main" id="{8FF5F6AD-A0AE-E71B-524F-647B57E182DE}"/>
              </a:ext>
            </a:extLst>
          </p:cNvPr>
          <p:cNvSpPr>
            <a:spLocks noGrp="1"/>
          </p:cNvSpPr>
          <p:nvPr>
            <p:ph idx="1"/>
          </p:nvPr>
        </p:nvSpPr>
        <p:spPr/>
        <p:txBody>
          <a:bodyPr/>
          <a:lstStyle/>
          <a:p>
            <a:pPr marL="514350" indent="-514350">
              <a:buFont typeface="+mj-lt"/>
              <a:buAutoNum type="arabicPeriod"/>
            </a:pPr>
            <a:r>
              <a:rPr lang="en-US" dirty="0"/>
              <a:t>Finish discussion of POMDPs</a:t>
            </a:r>
          </a:p>
          <a:p>
            <a:pPr marL="514350" indent="-514350">
              <a:buFont typeface="+mj-lt"/>
              <a:buAutoNum type="arabicPeriod"/>
            </a:pPr>
            <a:r>
              <a:rPr lang="en-US" dirty="0"/>
              <a:t>Talk about relationship between planning and RL</a:t>
            </a:r>
          </a:p>
          <a:p>
            <a:pPr marL="514350" indent="-514350">
              <a:buFont typeface="+mj-lt"/>
              <a:buAutoNum type="arabicPeriod"/>
            </a:pPr>
            <a:r>
              <a:rPr lang="en-US" dirty="0"/>
              <a:t>Discuss details for part 2 of course: papers and projects</a:t>
            </a:r>
          </a:p>
          <a:p>
            <a:pPr marL="514350" indent="-514350">
              <a:buFont typeface="+mj-lt"/>
              <a:buAutoNum type="arabicPeriod"/>
            </a:pPr>
            <a:endParaRPr lang="en-US" dirty="0"/>
          </a:p>
        </p:txBody>
      </p:sp>
      <p:sp>
        <p:nvSpPr>
          <p:cNvPr id="4" name="Footer Placeholder 3">
            <a:extLst>
              <a:ext uri="{FF2B5EF4-FFF2-40B4-BE49-F238E27FC236}">
                <a16:creationId xmlns:a16="http://schemas.microsoft.com/office/drawing/2014/main" id="{569EE8D3-C6E0-CD19-3D22-DEF654F92913}"/>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622B1AF1-8317-32C9-294C-9B7CD6ACB033}"/>
              </a:ext>
            </a:extLst>
          </p:cNvPr>
          <p:cNvSpPr>
            <a:spLocks noGrp="1"/>
          </p:cNvSpPr>
          <p:nvPr>
            <p:ph type="sldNum" sz="quarter" idx="12"/>
          </p:nvPr>
        </p:nvSpPr>
        <p:spPr/>
        <p:txBody>
          <a:bodyPr/>
          <a:lstStyle/>
          <a:p>
            <a:fld id="{A2060099-932A-9345-A983-616282D95534}" type="slidenum">
              <a:rPr lang="en-US" smtClean="0"/>
              <a:t>2</a:t>
            </a:fld>
            <a:endParaRPr lang="en-US"/>
          </a:p>
        </p:txBody>
      </p:sp>
    </p:spTree>
    <p:extLst>
      <p:ext uri="{BB962C8B-B14F-4D97-AF65-F5344CB8AC3E}">
        <p14:creationId xmlns:p14="http://schemas.microsoft.com/office/powerpoint/2010/main" val="3654583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70B-1176-D94B-89D7-4EA3B2B0BB6C}"/>
              </a:ext>
            </a:extLst>
          </p:cNvPr>
          <p:cNvSpPr>
            <a:spLocks noGrp="1"/>
          </p:cNvSpPr>
          <p:nvPr>
            <p:ph type="title"/>
          </p:nvPr>
        </p:nvSpPr>
        <p:spPr/>
        <p:txBody>
          <a:bodyPr/>
          <a:lstStyle/>
          <a:p>
            <a:r>
              <a:rPr lang="en-US" dirty="0"/>
              <a:t>Temporal Difference (TD) Learning</a:t>
            </a:r>
          </a:p>
        </p:txBody>
      </p:sp>
      <p:pic>
        <p:nvPicPr>
          <p:cNvPr id="4" name="Picture 3">
            <a:extLst>
              <a:ext uri="{FF2B5EF4-FFF2-40B4-BE49-F238E27FC236}">
                <a16:creationId xmlns:a16="http://schemas.microsoft.com/office/drawing/2014/main" id="{2850AA51-B8C0-2346-A9A0-DF343FF77A69}"/>
              </a:ext>
            </a:extLst>
          </p:cNvPr>
          <p:cNvPicPr>
            <a:picLocks noChangeAspect="1"/>
          </p:cNvPicPr>
          <p:nvPr/>
        </p:nvPicPr>
        <p:blipFill rotWithShape="1">
          <a:blip r:embed="rId2"/>
          <a:srcRect l="18261" t="78543" r="13367" b="15377"/>
          <a:stretch/>
        </p:blipFill>
        <p:spPr>
          <a:xfrm>
            <a:off x="1514739" y="2052170"/>
            <a:ext cx="9106249" cy="468293"/>
          </a:xfrm>
          <a:prstGeom prst="rect">
            <a:avLst/>
          </a:prstGeom>
        </p:spPr>
      </p:pic>
      <p:sp>
        <p:nvSpPr>
          <p:cNvPr id="8" name="Left Brace 7">
            <a:extLst>
              <a:ext uri="{FF2B5EF4-FFF2-40B4-BE49-F238E27FC236}">
                <a16:creationId xmlns:a16="http://schemas.microsoft.com/office/drawing/2014/main" id="{64356C93-9627-B948-81E7-E72C41460959}"/>
              </a:ext>
            </a:extLst>
          </p:cNvPr>
          <p:cNvSpPr/>
          <p:nvPr/>
        </p:nvSpPr>
        <p:spPr>
          <a:xfrm rot="16200000">
            <a:off x="6887675" y="1127600"/>
            <a:ext cx="283779" cy="331075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BDE24D3F-17D3-EA45-8A97-857416652BAB}"/>
              </a:ext>
            </a:extLst>
          </p:cNvPr>
          <p:cNvSpPr/>
          <p:nvPr/>
        </p:nvSpPr>
        <p:spPr>
          <a:xfrm rot="16200000">
            <a:off x="7791565" y="1381418"/>
            <a:ext cx="283779" cy="511853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FAAC93B-1D46-CA44-AE3C-512B6C1D25F0}"/>
                  </a:ext>
                </a:extLst>
              </p:cNvPr>
              <p:cNvSpPr/>
              <p:nvPr/>
            </p:nvSpPr>
            <p:spPr>
              <a:xfrm>
                <a:off x="339437" y="2924868"/>
                <a:ext cx="4662054" cy="1528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77"/>
                  </a:rPr>
                  <a:t>If we did this for not just one sample of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latin typeface="Lato" panose="020F0502020204030203" pitchFamily="34" charset="77"/>
                  </a:rPr>
                  <a:t>  before updating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oMath>
                </a14:m>
                <a:r>
                  <a:rPr lang="en-US" dirty="0">
                    <a:latin typeface="Lato" panose="020F0502020204030203" pitchFamily="34" charset="77"/>
                  </a:rPr>
                  <a:t>, but for </a:t>
                </a:r>
                <a14:m>
                  <m:oMath xmlns:m="http://schemas.openxmlformats.org/officeDocument/2006/math">
                    <m:r>
                      <a:rPr lang="en-US" b="0" i="1" smtClean="0">
                        <a:latin typeface="Cambria Math" panose="02040503050406030204" pitchFamily="18" charset="0"/>
                      </a:rPr>
                      <m:t>𝑤</m:t>
                    </m:r>
                    <m:r>
                      <a:rPr lang="en-US" b="0" i="0" smtClean="0">
                        <a:latin typeface="Cambria Math" panose="02040503050406030204" pitchFamily="18" charset="0"/>
                      </a:rPr>
                      <m:t> </m:t>
                    </m:r>
                    <m:r>
                      <m:rPr>
                        <m:sty m:val="p"/>
                      </m:rPr>
                      <a:rPr lang="en-US" b="0" i="0" smtClean="0">
                        <a:latin typeface="Cambria Math" panose="02040503050406030204" pitchFamily="18" charset="0"/>
                      </a:rPr>
                      <m:t>samples</m:t>
                    </m:r>
                  </m:oMath>
                </a14:m>
                <a:r>
                  <a:rPr lang="en-US" dirty="0">
                    <a:latin typeface="Lato" panose="020F0502020204030203" pitchFamily="34" charset="77"/>
                  </a:rPr>
                  <a:t>, then this update is equivalent to a Monte Carlo Bellman Backup with </a:t>
                </a:r>
                <a14:m>
                  <m:oMath xmlns:m="http://schemas.openxmlformats.org/officeDocument/2006/math">
                    <m:r>
                      <a:rPr lang="en-US" i="1" smtClean="0">
                        <a:latin typeface="Cambria Math" panose="02040503050406030204" pitchFamily="18" charset="0"/>
                      </a:rPr>
                      <m:t>𝛼</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𝑤</m:t>
                        </m:r>
                      </m:den>
                    </m:f>
                  </m:oMath>
                </a14:m>
                <a:r>
                  <a:rPr lang="en-US" dirty="0">
                    <a:latin typeface="Lato" panose="020F0502020204030203" pitchFamily="34" charset="77"/>
                  </a:rPr>
                  <a:t>!</a:t>
                </a:r>
              </a:p>
            </p:txBody>
          </p:sp>
        </mc:Choice>
        <mc:Fallback xmlns="">
          <p:sp>
            <p:nvSpPr>
              <p:cNvPr id="17" name="Rectangle 16">
                <a:extLst>
                  <a:ext uri="{FF2B5EF4-FFF2-40B4-BE49-F238E27FC236}">
                    <a16:creationId xmlns:a16="http://schemas.microsoft.com/office/drawing/2014/main" id="{1FAAC93B-1D46-CA44-AE3C-512B6C1D25F0}"/>
                  </a:ext>
                </a:extLst>
              </p:cNvPr>
              <p:cNvSpPr>
                <a:spLocks noRot="1" noChangeAspect="1" noMove="1" noResize="1" noEditPoints="1" noAdjustHandles="1" noChangeArrowheads="1" noChangeShapeType="1" noTextEdit="1"/>
              </p:cNvSpPr>
              <p:nvPr/>
            </p:nvSpPr>
            <p:spPr>
              <a:xfrm>
                <a:off x="339437" y="2924868"/>
                <a:ext cx="4662054" cy="15289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6E82FEC0-87EF-F84A-A8D2-A48077FA8F57}"/>
                  </a:ext>
                </a:extLst>
              </p:cNvPr>
              <p:cNvSpPr/>
              <p:nvPr/>
            </p:nvSpPr>
            <p:spPr>
              <a:xfrm>
                <a:off x="339438" y="4671492"/>
                <a:ext cx="5200776" cy="137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77"/>
                  </a:rPr>
                  <a:t>And we </a:t>
                </a:r>
                <a:r>
                  <a:rPr lang="en-US" i="1" dirty="0">
                    <a:latin typeface="Lato" panose="020F0502020204030203" pitchFamily="34" charset="77"/>
                  </a:rPr>
                  <a:t>are</a:t>
                </a:r>
                <a:r>
                  <a:rPr lang="en-US" dirty="0">
                    <a:latin typeface="Lato" panose="020F0502020204030203" pitchFamily="34" charset="77"/>
                  </a:rPr>
                  <a:t> getting multiple samples of </a:t>
                </a:r>
                <a14:m>
                  <m:oMath xmlns:m="http://schemas.openxmlformats.org/officeDocument/2006/math">
                    <m:r>
                      <m:rPr>
                        <m:sty m:val="p"/>
                      </m:rPr>
                      <a:rPr lang="en-US" b="0" i="0" smtClean="0">
                        <a:latin typeface="Cambria Math" panose="02040503050406030204" pitchFamily="18" charset="0"/>
                      </a:rPr>
                      <m:t>s</m:t>
                    </m:r>
                    <m:r>
                      <a:rPr lang="en-US" b="0" i="0" smtClean="0">
                        <a:latin typeface="Cambria Math" panose="02040503050406030204" pitchFamily="18" charset="0"/>
                      </a:rPr>
                      <m:t>′.</m:t>
                    </m:r>
                  </m:oMath>
                </a14:m>
                <a:r>
                  <a:rPr lang="en-US" dirty="0">
                    <a:latin typeface="Lato" panose="020F0502020204030203" pitchFamily="34" charset="77"/>
                  </a:rPr>
                  <a:t> But complication: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oMath>
                </a14:m>
                <a:r>
                  <a:rPr lang="en-US" dirty="0">
                    <a:latin typeface="Lato" panose="020F0502020204030203" pitchFamily="34" charset="77"/>
                  </a:rPr>
                  <a:t> is changing in between. Non-stationary target. Nonetheless, Q-learning is guaranteed to converge to optimal.</a:t>
                </a:r>
              </a:p>
            </p:txBody>
          </p:sp>
        </mc:Choice>
        <mc:Fallback xmlns="">
          <p:sp>
            <p:nvSpPr>
              <p:cNvPr id="18" name="Rectangle 17">
                <a:extLst>
                  <a:ext uri="{FF2B5EF4-FFF2-40B4-BE49-F238E27FC236}">
                    <a16:creationId xmlns:a16="http://schemas.microsoft.com/office/drawing/2014/main" id="{6E82FEC0-87EF-F84A-A8D2-A48077FA8F57}"/>
                  </a:ext>
                </a:extLst>
              </p:cNvPr>
              <p:cNvSpPr>
                <a:spLocks noRot="1" noChangeAspect="1" noMove="1" noResize="1" noEditPoints="1" noAdjustHandles="1" noChangeArrowheads="1" noChangeShapeType="1" noTextEdit="1"/>
              </p:cNvSpPr>
              <p:nvPr/>
            </p:nvSpPr>
            <p:spPr>
              <a:xfrm>
                <a:off x="339438" y="4671492"/>
                <a:ext cx="5200776" cy="1378828"/>
              </a:xfrm>
              <a:prstGeom prst="rect">
                <a:avLst/>
              </a:prstGeom>
              <a:blipFill>
                <a:blip r:embed="rId4"/>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0F812A1-EE37-968C-6D37-0F3847B14B51}"/>
              </a:ext>
            </a:extLst>
          </p:cNvPr>
          <p:cNvSpPr txBox="1"/>
          <p:nvPr/>
        </p:nvSpPr>
        <p:spPr>
          <a:xfrm>
            <a:off x="5540213" y="3016643"/>
            <a:ext cx="2752677" cy="646331"/>
          </a:xfrm>
          <a:prstGeom prst="rect">
            <a:avLst/>
          </a:prstGeom>
          <a:noFill/>
        </p:spPr>
        <p:txBody>
          <a:bodyPr wrap="none" rtlCol="0">
            <a:spAutoFit/>
          </a:bodyPr>
          <a:lstStyle/>
          <a:p>
            <a:r>
              <a:rPr lang="en-US" dirty="0">
                <a:latin typeface="Lato" panose="020F0502020204030203" pitchFamily="34" charset="77"/>
              </a:rPr>
              <a:t>Looking ahead 1 step, like</a:t>
            </a:r>
            <a:br>
              <a:rPr lang="en-US" dirty="0">
                <a:latin typeface="Lato" panose="020F0502020204030203" pitchFamily="34" charset="77"/>
              </a:rPr>
            </a:br>
            <a:r>
              <a:rPr lang="en-US" dirty="0">
                <a:latin typeface="Lato" panose="020F0502020204030203" pitchFamily="34" charset="77"/>
              </a:rPr>
              <a:t>in Bellman backups</a:t>
            </a:r>
          </a:p>
        </p:txBody>
      </p:sp>
      <p:sp>
        <p:nvSpPr>
          <p:cNvPr id="5" name="TextBox 4">
            <a:extLst>
              <a:ext uri="{FF2B5EF4-FFF2-40B4-BE49-F238E27FC236}">
                <a16:creationId xmlns:a16="http://schemas.microsoft.com/office/drawing/2014/main" id="{C82F563B-9D63-CE04-EB3D-633C4EB5C48F}"/>
              </a:ext>
            </a:extLst>
          </p:cNvPr>
          <p:cNvSpPr txBox="1"/>
          <p:nvPr/>
        </p:nvSpPr>
        <p:spPr>
          <a:xfrm>
            <a:off x="6642876" y="4203200"/>
            <a:ext cx="2581156" cy="369332"/>
          </a:xfrm>
          <a:prstGeom prst="rect">
            <a:avLst/>
          </a:prstGeom>
          <a:noFill/>
        </p:spPr>
        <p:txBody>
          <a:bodyPr wrap="none" rtlCol="0">
            <a:spAutoFit/>
          </a:bodyPr>
          <a:lstStyle/>
          <a:p>
            <a:r>
              <a:rPr lang="en-US" i="1" dirty="0">
                <a:latin typeface="Lato" panose="020F0502020204030203" pitchFamily="34" charset="77"/>
              </a:rPr>
              <a:t>Temporal difference error</a:t>
            </a:r>
          </a:p>
        </p:txBody>
      </p:sp>
    </p:spTree>
    <p:extLst>
      <p:ext uri="{BB962C8B-B14F-4D97-AF65-F5344CB8AC3E}">
        <p14:creationId xmlns:p14="http://schemas.microsoft.com/office/powerpoint/2010/main" val="287421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8305-ACD5-FC42-BC02-AEADAFA5EB08}"/>
              </a:ext>
            </a:extLst>
          </p:cNvPr>
          <p:cNvSpPr>
            <a:spLocks noGrp="1"/>
          </p:cNvSpPr>
          <p:nvPr>
            <p:ph type="title"/>
          </p:nvPr>
        </p:nvSpPr>
        <p:spPr/>
        <p:txBody>
          <a:bodyPr/>
          <a:lstStyle/>
          <a:p>
            <a:r>
              <a:rPr lang="en-US" dirty="0"/>
              <a:t>Example: Marshmallows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01B450-8586-B647-B3E5-A4AE547B97C4}"/>
                  </a:ext>
                </a:extLst>
              </p:cNvPr>
              <p:cNvSpPr txBox="1"/>
              <p:nvPr/>
            </p:nvSpPr>
            <p:spPr>
              <a:xfrm>
                <a:off x="838200" y="1690688"/>
                <a:ext cx="9682113"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Lato" panose="020F0502020204030203" pitchFamily="34" charset="77"/>
                  </a:rPr>
                  <a:t>States</a:t>
                </a:r>
                <a:r>
                  <a:rPr lang="en-US" dirty="0">
                    <a:latin typeface="Lato" panose="020F0502020204030203" pitchFamily="34" charset="77"/>
                  </a:rPr>
                  <a:t>: (hunger level, marshmallow remains)</a:t>
                </a:r>
              </a:p>
              <a:p>
                <a:pPr marL="742950" lvl="1" indent="-285750">
                  <a:buFont typeface="Arial" panose="020B0604020202020204" pitchFamily="34" charset="0"/>
                  <a:buChar char="•"/>
                </a:pPr>
                <a:r>
                  <a:rPr lang="en-US" dirty="0">
                    <a:latin typeface="Lato" panose="020F0502020204030203" pitchFamily="34" charset="77"/>
                  </a:rPr>
                  <a:t>Hunger level: 0, 1, 2 (higher is hungrier)</a:t>
                </a:r>
              </a:p>
              <a:p>
                <a:pPr marL="742950" lvl="1" indent="-285750">
                  <a:buFont typeface="Arial" panose="020B0604020202020204" pitchFamily="34" charset="0"/>
                  <a:buChar char="•"/>
                </a:pPr>
                <a:r>
                  <a:rPr lang="en-US" dirty="0">
                    <a:latin typeface="Lato" panose="020F0502020204030203" pitchFamily="34" charset="77"/>
                  </a:rPr>
                  <a:t>Marshmallow remains: True or False </a:t>
                </a:r>
              </a:p>
              <a:p>
                <a:pPr marL="285750" indent="-285750">
                  <a:buFont typeface="Arial" panose="020B0604020202020204" pitchFamily="34" charset="0"/>
                  <a:buChar char="•"/>
                </a:pPr>
                <a:r>
                  <a:rPr lang="en-US" b="1" dirty="0">
                    <a:latin typeface="Lato" panose="020F0502020204030203" pitchFamily="34" charset="77"/>
                  </a:rPr>
                  <a:t>Actions</a:t>
                </a:r>
                <a:r>
                  <a:rPr lang="en-US" dirty="0">
                    <a:latin typeface="Lato" panose="020F0502020204030203" pitchFamily="34" charset="77"/>
                  </a:rPr>
                  <a:t>: </a:t>
                </a:r>
                <a:r>
                  <a:rPr lang="en-US" i="1" dirty="0">
                    <a:latin typeface="Lato" panose="020F0502020204030203" pitchFamily="34" charset="77"/>
                  </a:rPr>
                  <a:t>eat</a:t>
                </a:r>
                <a:r>
                  <a:rPr lang="en-US" dirty="0">
                    <a:latin typeface="Lato" panose="020F0502020204030203" pitchFamily="34" charset="77"/>
                  </a:rPr>
                  <a:t> marshmallow, or </a:t>
                </a:r>
                <a:r>
                  <a:rPr lang="en-US" i="1" dirty="0">
                    <a:latin typeface="Lato" panose="020F0502020204030203" pitchFamily="34" charset="77"/>
                  </a:rPr>
                  <a:t>wait</a:t>
                </a:r>
              </a:p>
              <a:p>
                <a:pPr marL="285750" indent="-285750">
                  <a:buFont typeface="Arial" panose="020B0604020202020204" pitchFamily="34" charset="0"/>
                  <a:buChar char="•"/>
                </a:pPr>
                <a:r>
                  <a:rPr lang="en-US" b="1" dirty="0">
                    <a:latin typeface="Lato" panose="020F0502020204030203" pitchFamily="34" charset="77"/>
                  </a:rPr>
                  <a:t>Horizon:</a:t>
                </a:r>
                <a:r>
                  <a:rPr lang="en-US" dirty="0">
                    <a:latin typeface="Lato" panose="020F0502020204030203" pitchFamily="34" charset="77"/>
                  </a:rPr>
                  <a:t> finite (horizon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=4</m:t>
                    </m:r>
                  </m:oMath>
                </a14:m>
                <a:r>
                  <a:rPr lang="en-US" dirty="0">
                    <a:latin typeface="Lato" panose="020F0502020204030203" pitchFamily="34" charset="77"/>
                  </a:rPr>
                  <a:t>)</a:t>
                </a:r>
              </a:p>
              <a:p>
                <a:pPr marL="285750" indent="-285750">
                  <a:buFont typeface="Arial" panose="020B0604020202020204" pitchFamily="34" charset="0"/>
                  <a:buChar char="•"/>
                </a:pPr>
                <a:r>
                  <a:rPr lang="en-US" b="1" dirty="0">
                    <a:latin typeface="Lato" panose="020F0502020204030203" pitchFamily="34" charset="77"/>
                  </a:rPr>
                  <a:t>Rewards:</a:t>
                </a:r>
                <a:r>
                  <a:rPr lang="en-US" dirty="0">
                    <a:latin typeface="Lato" panose="020F0502020204030203" pitchFamily="34" charset="77"/>
                  </a:rPr>
                  <a:t> Negative hunger level squared (on next state)</a:t>
                </a:r>
                <a:endParaRPr lang="en-US" b="1" dirty="0">
                  <a:latin typeface="Lato" panose="020F0502020204030203" pitchFamily="34" charset="77"/>
                </a:endParaRPr>
              </a:p>
              <a:p>
                <a:pPr marL="285750" indent="-285750">
                  <a:buFont typeface="Arial" panose="020B0604020202020204" pitchFamily="34" charset="0"/>
                  <a:buChar char="•"/>
                </a:pPr>
                <a:r>
                  <a:rPr lang="en-US" b="1" dirty="0">
                    <a:latin typeface="Lato" panose="020F0502020204030203" pitchFamily="34" charset="77"/>
                  </a:rPr>
                  <a:t>Transition distribution</a:t>
                </a:r>
                <a:r>
                  <a:rPr lang="en-US" dirty="0">
                    <a:latin typeface="Lato" panose="020F0502020204030203" pitchFamily="34" charset="77"/>
                  </a:rPr>
                  <a:t>:</a:t>
                </a:r>
              </a:p>
              <a:p>
                <a:pPr marL="742950" lvl="1" indent="-285750">
                  <a:buFont typeface="Arial" panose="020B0604020202020204" pitchFamily="34" charset="0"/>
                  <a:buChar char="•"/>
                </a:pPr>
                <a:r>
                  <a:rPr lang="en-US" dirty="0">
                    <a:latin typeface="Lato" panose="020F0502020204030203" pitchFamily="34" charset="77"/>
                  </a:rPr>
                  <a:t>Marshmallow remains updated in obvious way</a:t>
                </a:r>
              </a:p>
              <a:p>
                <a:pPr marL="742950" lvl="1" indent="-285750">
                  <a:buFont typeface="Arial" panose="020B0604020202020204" pitchFamily="34" charset="0"/>
                  <a:buChar char="•"/>
                </a:pPr>
                <a:r>
                  <a:rPr lang="en-US" dirty="0">
                    <a:latin typeface="Lato" panose="020F0502020204030203" pitchFamily="34" charset="77"/>
                  </a:rPr>
                  <a:t>If </a:t>
                </a:r>
                <a:r>
                  <a:rPr lang="en-US" i="1" dirty="0">
                    <a:latin typeface="Lato" panose="020F0502020204030203" pitchFamily="34" charset="77"/>
                  </a:rPr>
                  <a:t>wait:</a:t>
                </a:r>
              </a:p>
              <a:p>
                <a:pPr marL="1200150" lvl="2" indent="-285750">
                  <a:buFont typeface="Arial" panose="020B0604020202020204" pitchFamily="34" charset="0"/>
                  <a:buChar char="•"/>
                </a:pPr>
                <a:r>
                  <a:rPr lang="en-US" dirty="0">
                    <a:latin typeface="Lato" panose="020F0502020204030203" pitchFamily="34" charset="77"/>
                  </a:rPr>
                  <a:t>With probability 0.25, hunger level increases by 1</a:t>
                </a:r>
              </a:p>
              <a:p>
                <a:pPr marL="1200150" lvl="2" indent="-285750">
                  <a:buFont typeface="Arial" panose="020B0604020202020204" pitchFamily="34" charset="0"/>
                  <a:buChar char="•"/>
                </a:pPr>
                <a:r>
                  <a:rPr lang="en-US" dirty="0">
                    <a:latin typeface="Lato" panose="020F0502020204030203" pitchFamily="34" charset="77"/>
                  </a:rPr>
                  <a:t>Otherwise, hunger level stays the same</a:t>
                </a:r>
              </a:p>
              <a:p>
                <a:pPr marL="742950" lvl="1" indent="-285750">
                  <a:buFont typeface="Arial" panose="020B0604020202020204" pitchFamily="34" charset="0"/>
                  <a:buChar char="•"/>
                </a:pPr>
                <a:r>
                  <a:rPr lang="en-US" dirty="0">
                    <a:latin typeface="Lato" panose="020F0502020204030203" pitchFamily="34" charset="77"/>
                  </a:rPr>
                  <a:t>If </a:t>
                </a:r>
                <a:r>
                  <a:rPr lang="en-US" i="1" dirty="0">
                    <a:latin typeface="Lato" panose="020F0502020204030203" pitchFamily="34" charset="77"/>
                  </a:rPr>
                  <a:t>eat </a:t>
                </a:r>
                <a:r>
                  <a:rPr lang="en-US" dirty="0">
                    <a:latin typeface="Lato" panose="020F0502020204030203" pitchFamily="34" charset="77"/>
                  </a:rPr>
                  <a:t>(and marshmallow remains):</a:t>
                </a:r>
              </a:p>
              <a:p>
                <a:pPr marL="1200150" lvl="2" indent="-285750">
                  <a:buFont typeface="Arial" panose="020B0604020202020204" pitchFamily="34" charset="0"/>
                  <a:buChar char="•"/>
                </a:pPr>
                <a:r>
                  <a:rPr lang="en-US" dirty="0">
                    <a:latin typeface="Lato" panose="020F0502020204030203" pitchFamily="34" charset="77"/>
                  </a:rPr>
                  <a:t>With probability 1, hunger level set to 0</a:t>
                </a:r>
              </a:p>
              <a:p>
                <a:pPr marL="742950" lvl="1" indent="-285750">
                  <a:buFont typeface="Arial" panose="020B0604020202020204" pitchFamily="34" charset="0"/>
                  <a:buChar char="•"/>
                </a:pPr>
                <a:r>
                  <a:rPr lang="en-US" dirty="0">
                    <a:latin typeface="Lato" panose="020F0502020204030203" pitchFamily="34" charset="77"/>
                  </a:rPr>
                  <a:t>If </a:t>
                </a:r>
                <a:r>
                  <a:rPr lang="en-US" i="1" dirty="0">
                    <a:latin typeface="Lato" panose="020F0502020204030203" pitchFamily="34" charset="77"/>
                  </a:rPr>
                  <a:t>eat</a:t>
                </a:r>
                <a:r>
                  <a:rPr lang="en-US" dirty="0">
                    <a:latin typeface="Lato" panose="020F0502020204030203" pitchFamily="34" charset="77"/>
                  </a:rPr>
                  <a:t> (and marshmallow gone):</a:t>
                </a:r>
              </a:p>
              <a:p>
                <a:pPr marL="1200150" lvl="2" indent="-285750">
                  <a:buFont typeface="Arial" panose="020B0604020202020204" pitchFamily="34" charset="0"/>
                  <a:buChar char="•"/>
                </a:pPr>
                <a:r>
                  <a:rPr lang="en-US" dirty="0">
                    <a:latin typeface="Lato" panose="020F0502020204030203" pitchFamily="34" charset="77"/>
                  </a:rPr>
                  <a:t>Same as waiting</a:t>
                </a:r>
              </a:p>
            </p:txBody>
          </p:sp>
        </mc:Choice>
        <mc:Fallback xmlns="">
          <p:sp>
            <p:nvSpPr>
              <p:cNvPr id="13" name="TextBox 12">
                <a:extLst>
                  <a:ext uri="{FF2B5EF4-FFF2-40B4-BE49-F238E27FC236}">
                    <a16:creationId xmlns:a16="http://schemas.microsoft.com/office/drawing/2014/main" id="{DC01B450-8586-B647-B3E5-A4AE547B97C4}"/>
                  </a:ext>
                </a:extLst>
              </p:cNvPr>
              <p:cNvSpPr txBox="1">
                <a:spLocks noRot="1" noChangeAspect="1" noMove="1" noResize="1" noEditPoints="1" noAdjustHandles="1" noChangeArrowheads="1" noChangeShapeType="1" noTextEdit="1"/>
              </p:cNvSpPr>
              <p:nvPr/>
            </p:nvSpPr>
            <p:spPr>
              <a:xfrm>
                <a:off x="838200" y="1690688"/>
                <a:ext cx="9682113" cy="4247317"/>
              </a:xfrm>
              <a:prstGeom prst="rect">
                <a:avLst/>
              </a:prstGeom>
              <a:blipFill>
                <a:blip r:embed="rId2"/>
                <a:stretch>
                  <a:fillRect l="-524" t="-298" b="-119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E2F6FAB6-CE74-974E-84A1-70C3F759F2D7}"/>
              </a:ext>
            </a:extLst>
          </p:cNvPr>
          <p:cNvPicPr>
            <a:picLocks noChangeAspect="1"/>
          </p:cNvPicPr>
          <p:nvPr/>
        </p:nvPicPr>
        <p:blipFill rotWithShape="1">
          <a:blip r:embed="rId3"/>
          <a:srcRect t="45885"/>
          <a:stretch/>
        </p:blipFill>
        <p:spPr>
          <a:xfrm>
            <a:off x="436514" y="1395167"/>
            <a:ext cx="4749800" cy="295521"/>
          </a:xfrm>
          <a:prstGeom prst="rect">
            <a:avLst/>
          </a:prstGeom>
        </p:spPr>
      </p:pic>
      <p:pic>
        <p:nvPicPr>
          <p:cNvPr id="5124" name="Picture 4" descr="Marshmellow Clipart Marshmallow Challenge - Cute Marshmallow Clip Art PNG  Image | Transparent PNG Free Download on SeekPNG">
            <a:extLst>
              <a:ext uri="{FF2B5EF4-FFF2-40B4-BE49-F238E27FC236}">
                <a16:creationId xmlns:a16="http://schemas.microsoft.com/office/drawing/2014/main" id="{045DF5AD-8124-3E4C-82B3-3F5B72102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065" y="1904214"/>
            <a:ext cx="3188735" cy="254721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B9C932D-1900-57A6-BDAD-B46CCFCA0589}"/>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7C4C8EE2-5627-CAFB-98E9-8078880B63AD}"/>
              </a:ext>
            </a:extLst>
          </p:cNvPr>
          <p:cNvSpPr>
            <a:spLocks noGrp="1"/>
          </p:cNvSpPr>
          <p:nvPr>
            <p:ph type="sldNum" sz="quarter" idx="12"/>
          </p:nvPr>
        </p:nvSpPr>
        <p:spPr/>
        <p:txBody>
          <a:bodyPr/>
          <a:lstStyle/>
          <a:p>
            <a:fld id="{A2060099-932A-9345-A983-616282D95534}" type="slidenum">
              <a:rPr lang="en-US" smtClean="0"/>
              <a:t>21</a:t>
            </a:fld>
            <a:endParaRPr lang="en-US"/>
          </a:p>
        </p:txBody>
      </p:sp>
    </p:spTree>
    <p:extLst>
      <p:ext uri="{BB962C8B-B14F-4D97-AF65-F5344CB8AC3E}">
        <p14:creationId xmlns:p14="http://schemas.microsoft.com/office/powerpoint/2010/main" val="697164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22</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6836260" y="2610021"/>
            <a:ext cx="1547343" cy="22943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242335661"/>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242335661"/>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Tree>
    <p:extLst>
      <p:ext uri="{BB962C8B-B14F-4D97-AF65-F5344CB8AC3E}">
        <p14:creationId xmlns:p14="http://schemas.microsoft.com/office/powerpoint/2010/main" val="413041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23</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130633" y="3180318"/>
            <a:ext cx="1301097" cy="22943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6" name="Oval 5">
            <a:extLst>
              <a:ext uri="{FF2B5EF4-FFF2-40B4-BE49-F238E27FC236}">
                <a16:creationId xmlns:a16="http://schemas.microsoft.com/office/drawing/2014/main" id="{F7F39E63-AD52-0F63-92B3-86C35CC83417}"/>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Tree>
    <p:extLst>
      <p:ext uri="{BB962C8B-B14F-4D97-AF65-F5344CB8AC3E}">
        <p14:creationId xmlns:p14="http://schemas.microsoft.com/office/powerpoint/2010/main" val="3784426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24</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29016" y="3725972"/>
            <a:ext cx="1926740"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6" name="Rectangular Callout 5">
            <a:extLst>
              <a:ext uri="{FF2B5EF4-FFF2-40B4-BE49-F238E27FC236}">
                <a16:creationId xmlns:a16="http://schemas.microsoft.com/office/drawing/2014/main" id="{5B9A3F5A-D8E5-585A-1C7C-6EBC172251E5}"/>
              </a:ext>
            </a:extLst>
          </p:cNvPr>
          <p:cNvSpPr/>
          <p:nvPr/>
        </p:nvSpPr>
        <p:spPr>
          <a:xfrm>
            <a:off x="2413849" y="1365458"/>
            <a:ext cx="1500453" cy="684724"/>
          </a:xfrm>
          <a:prstGeom prst="wedgeRectCallout">
            <a:avLst>
              <a:gd name="adj1" fmla="val -57001"/>
              <a:gd name="adj2" fmla="val 2040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Lato" panose="020F0502020204030203" pitchFamily="34" charset="77"/>
              </a:rPr>
              <a:t>Random tiebreaking</a:t>
            </a:r>
          </a:p>
        </p:txBody>
      </p:sp>
      <p:sp>
        <p:nvSpPr>
          <p:cNvPr id="7" name="Rectangle 6">
            <a:extLst>
              <a:ext uri="{FF2B5EF4-FFF2-40B4-BE49-F238E27FC236}">
                <a16:creationId xmlns:a16="http://schemas.microsoft.com/office/drawing/2014/main" id="{16A6B678-7DE3-E8C9-AF47-98F0E44A0747}"/>
              </a:ext>
            </a:extLst>
          </p:cNvPr>
          <p:cNvSpPr/>
          <p:nvPr/>
        </p:nvSpPr>
        <p:spPr>
          <a:xfrm>
            <a:off x="272661" y="1583189"/>
            <a:ext cx="1941150" cy="684724"/>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2519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25</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19390" y="3898446"/>
            <a:ext cx="1734235"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1F7D334F-25BC-2DDD-B089-4CE55A669E7B}"/>
              </a:ext>
            </a:extLst>
          </p:cNvPr>
          <p:cNvSpPr/>
          <p:nvPr/>
        </p:nvSpPr>
        <p:spPr>
          <a:xfrm>
            <a:off x="4379495" y="4223933"/>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cxnSp>
        <p:nvCxnSpPr>
          <p:cNvPr id="21" name="Straight Arrow Connector 20">
            <a:extLst>
              <a:ext uri="{FF2B5EF4-FFF2-40B4-BE49-F238E27FC236}">
                <a16:creationId xmlns:a16="http://schemas.microsoft.com/office/drawing/2014/main" id="{D030A982-F798-A6B9-0894-5DCFD224DA90}"/>
              </a:ext>
            </a:extLst>
          </p:cNvPr>
          <p:cNvCxnSpPr>
            <a:cxnSpLocks/>
            <a:stCxn id="13" idx="2"/>
            <a:endCxn id="20" idx="0"/>
          </p:cNvCxnSpPr>
          <p:nvPr/>
        </p:nvCxnSpPr>
        <p:spPr>
          <a:xfrm>
            <a:off x="4952059" y="3725972"/>
            <a:ext cx="139" cy="4979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34FAEB7-8D2B-17A4-3693-485477295D9D}"/>
                  </a:ext>
                </a:extLst>
              </p:cNvPr>
              <p:cNvSpPr/>
              <p:nvPr/>
            </p:nvSpPr>
            <p:spPr>
              <a:xfrm>
                <a:off x="3373828" y="4536754"/>
                <a:ext cx="827773"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 </m:t>
                      </m:r>
                    </m:oMath>
                  </m:oMathPara>
                </a14:m>
                <a:endParaRPr lang="en-US" dirty="0"/>
              </a:p>
            </p:txBody>
          </p:sp>
        </mc:Choice>
        <mc:Fallback xmlns="">
          <p:sp>
            <p:nvSpPr>
              <p:cNvPr id="2" name="Rectangle 1">
                <a:extLst>
                  <a:ext uri="{FF2B5EF4-FFF2-40B4-BE49-F238E27FC236}">
                    <a16:creationId xmlns:a16="http://schemas.microsoft.com/office/drawing/2014/main" id="{B34FAEB7-8D2B-17A4-3693-485477295D9D}"/>
                  </a:ext>
                </a:extLst>
              </p:cNvPr>
              <p:cNvSpPr>
                <a:spLocks noRot="1" noChangeAspect="1" noMove="1" noResize="1" noEditPoints="1" noAdjustHandles="1" noChangeArrowheads="1" noChangeShapeType="1" noTextEdit="1"/>
              </p:cNvSpPr>
              <p:nvPr/>
            </p:nvSpPr>
            <p:spPr>
              <a:xfrm>
                <a:off x="3373828" y="4536754"/>
                <a:ext cx="827773" cy="51976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557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26</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8124525" y="4292867"/>
            <a:ext cx="532798" cy="256613"/>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Rectangle 10">
            <a:extLst>
              <a:ext uri="{FF2B5EF4-FFF2-40B4-BE49-F238E27FC236}">
                <a16:creationId xmlns:a16="http://schemas.microsoft.com/office/drawing/2014/main" id="{7C918225-5516-2E36-66BF-B723E1740B3C}"/>
              </a:ext>
            </a:extLst>
          </p:cNvPr>
          <p:cNvSpPr/>
          <p:nvPr/>
        </p:nvSpPr>
        <p:spPr>
          <a:xfrm>
            <a:off x="278275" y="1602511"/>
            <a:ext cx="1935535" cy="261486"/>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54FF83A-7FCB-C61B-8F39-69A458F6233D}"/>
                  </a:ext>
                </a:extLst>
              </p:cNvPr>
              <p:cNvSpPr/>
              <p:nvPr/>
            </p:nvSpPr>
            <p:spPr>
              <a:xfrm>
                <a:off x="8077801"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2" name="Rectangle 11">
                <a:extLst>
                  <a:ext uri="{FF2B5EF4-FFF2-40B4-BE49-F238E27FC236}">
                    <a16:creationId xmlns:a16="http://schemas.microsoft.com/office/drawing/2014/main" id="{854FF83A-7FCB-C61B-8F39-69A458F6233D}"/>
                  </a:ext>
                </a:extLst>
              </p:cNvPr>
              <p:cNvSpPr>
                <a:spLocks noRot="1" noChangeAspect="1" noMove="1" noResize="1" noEditPoints="1" noAdjustHandles="1" noChangeArrowheads="1" noChangeShapeType="1" noTextEdit="1"/>
              </p:cNvSpPr>
              <p:nvPr/>
            </p:nvSpPr>
            <p:spPr>
              <a:xfrm>
                <a:off x="8077801" y="4620918"/>
                <a:ext cx="608397" cy="519764"/>
              </a:xfrm>
              <a:prstGeom prst="rect">
                <a:avLst/>
              </a:prstGeom>
              <a:blipFill>
                <a:blip r:embed="rId4"/>
                <a:stretch>
                  <a:fillRect b="-2326"/>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288E9FA0-8387-5E64-B9B1-417F3F265A09}"/>
              </a:ext>
            </a:extLst>
          </p:cNvPr>
          <p:cNvSpPr/>
          <p:nvPr/>
        </p:nvSpPr>
        <p:spPr>
          <a:xfrm>
            <a:off x="10508809" y="4296135"/>
            <a:ext cx="532798" cy="256613"/>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C52C85A-124A-6099-6FF8-98BBD5304D2D}"/>
                  </a:ext>
                </a:extLst>
              </p:cNvPr>
              <p:cNvSpPr/>
              <p:nvPr/>
            </p:nvSpPr>
            <p:spPr>
              <a:xfrm>
                <a:off x="10462085" y="4624186"/>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4" name="Rectangle 13">
                <a:extLst>
                  <a:ext uri="{FF2B5EF4-FFF2-40B4-BE49-F238E27FC236}">
                    <a16:creationId xmlns:a16="http://schemas.microsoft.com/office/drawing/2014/main" id="{BC52C85A-124A-6099-6FF8-98BBD5304D2D}"/>
                  </a:ext>
                </a:extLst>
              </p:cNvPr>
              <p:cNvSpPr>
                <a:spLocks noRot="1" noChangeAspect="1" noMove="1" noResize="1" noEditPoints="1" noAdjustHandles="1" noChangeArrowheads="1" noChangeShapeType="1" noTextEdit="1"/>
              </p:cNvSpPr>
              <p:nvPr/>
            </p:nvSpPr>
            <p:spPr>
              <a:xfrm>
                <a:off x="10462085" y="4624186"/>
                <a:ext cx="608397" cy="519764"/>
              </a:xfrm>
              <a:prstGeom prst="rect">
                <a:avLst/>
              </a:prstGeom>
              <a:blipFill>
                <a:blip r:embed="rId5"/>
                <a:stretch>
                  <a:fillRect b="-4651"/>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6646B226-5BF0-F280-785A-341A1AFAB6AE}"/>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6" name="Merge 15">
            <a:extLst>
              <a:ext uri="{FF2B5EF4-FFF2-40B4-BE49-F238E27FC236}">
                <a16:creationId xmlns:a16="http://schemas.microsoft.com/office/drawing/2014/main" id="{C85C4C30-5492-5399-6487-6F9F9109F718}"/>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7" name="Straight Arrow Connector 16">
            <a:extLst>
              <a:ext uri="{FF2B5EF4-FFF2-40B4-BE49-F238E27FC236}">
                <a16:creationId xmlns:a16="http://schemas.microsoft.com/office/drawing/2014/main" id="{226DDE2F-299C-4BC0-EA57-D505B407800C}"/>
              </a:ext>
            </a:extLst>
          </p:cNvPr>
          <p:cNvCxnSpPr>
            <a:cxnSpLocks/>
            <a:stCxn id="15" idx="4"/>
            <a:endCxn id="16"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139A7BE7-7A65-F731-4364-B2C0041C7FF9}"/>
              </a:ext>
            </a:extLst>
          </p:cNvPr>
          <p:cNvSpPr/>
          <p:nvPr/>
        </p:nvSpPr>
        <p:spPr>
          <a:xfrm>
            <a:off x="4379495" y="4223933"/>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cxnSp>
        <p:nvCxnSpPr>
          <p:cNvPr id="19" name="Straight Arrow Connector 18">
            <a:extLst>
              <a:ext uri="{FF2B5EF4-FFF2-40B4-BE49-F238E27FC236}">
                <a16:creationId xmlns:a16="http://schemas.microsoft.com/office/drawing/2014/main" id="{BDD53723-7C61-99B5-C097-22B25DC71414}"/>
              </a:ext>
            </a:extLst>
          </p:cNvPr>
          <p:cNvCxnSpPr>
            <a:cxnSpLocks/>
            <a:stCxn id="16" idx="2"/>
            <a:endCxn id="18" idx="0"/>
          </p:cNvCxnSpPr>
          <p:nvPr/>
        </p:nvCxnSpPr>
        <p:spPr>
          <a:xfrm>
            <a:off x="4952059" y="3725972"/>
            <a:ext cx="139" cy="4979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E601EFA-3536-A229-6403-2843150498B3}"/>
                  </a:ext>
                </a:extLst>
              </p:cNvPr>
              <p:cNvSpPr/>
              <p:nvPr/>
            </p:nvSpPr>
            <p:spPr>
              <a:xfrm>
                <a:off x="3373828" y="4536754"/>
                <a:ext cx="827773"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 </m:t>
                      </m:r>
                    </m:oMath>
                  </m:oMathPara>
                </a14:m>
                <a:endParaRPr lang="en-US" dirty="0"/>
              </a:p>
            </p:txBody>
          </p:sp>
        </mc:Choice>
        <mc:Fallback xmlns="">
          <p:sp>
            <p:nvSpPr>
              <p:cNvPr id="20" name="Rectangle 19">
                <a:extLst>
                  <a:ext uri="{FF2B5EF4-FFF2-40B4-BE49-F238E27FC236}">
                    <a16:creationId xmlns:a16="http://schemas.microsoft.com/office/drawing/2014/main" id="{1E601EFA-3536-A229-6403-2843150498B3}"/>
                  </a:ext>
                </a:extLst>
              </p:cNvPr>
              <p:cNvSpPr>
                <a:spLocks noRot="1" noChangeAspect="1" noMove="1" noResize="1" noEditPoints="1" noAdjustHandles="1" noChangeArrowheads="1" noChangeShapeType="1" noTextEdit="1"/>
              </p:cNvSpPr>
              <p:nvPr/>
            </p:nvSpPr>
            <p:spPr>
              <a:xfrm>
                <a:off x="3373828" y="4536754"/>
                <a:ext cx="827773" cy="51976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39644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27</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8952630" y="4293862"/>
            <a:ext cx="133618" cy="250256"/>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54FF83A-7FCB-C61B-8F39-69A458F6233D}"/>
                  </a:ext>
                </a:extLst>
              </p:cNvPr>
              <p:cNvSpPr/>
              <p:nvPr/>
            </p:nvSpPr>
            <p:spPr>
              <a:xfrm>
                <a:off x="8077801"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2" name="Rectangle 11">
                <a:extLst>
                  <a:ext uri="{FF2B5EF4-FFF2-40B4-BE49-F238E27FC236}">
                    <a16:creationId xmlns:a16="http://schemas.microsoft.com/office/drawing/2014/main" id="{854FF83A-7FCB-C61B-8F39-69A458F6233D}"/>
                  </a:ext>
                </a:extLst>
              </p:cNvPr>
              <p:cNvSpPr>
                <a:spLocks noRot="1" noChangeAspect="1" noMove="1" noResize="1" noEditPoints="1" noAdjustHandles="1" noChangeArrowheads="1" noChangeShapeType="1" noTextEdit="1"/>
              </p:cNvSpPr>
              <p:nvPr/>
            </p:nvSpPr>
            <p:spPr>
              <a:xfrm>
                <a:off x="8077801" y="4620918"/>
                <a:ext cx="608397" cy="519764"/>
              </a:xfrm>
              <a:prstGeom prst="rect">
                <a:avLst/>
              </a:prstGeom>
              <a:blipFill>
                <a:blip r:embed="rId4"/>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3109768-B688-8C4E-96BB-0E8545244567}"/>
                  </a:ext>
                </a:extLst>
              </p:cNvPr>
              <p:cNvSpPr/>
              <p:nvPr/>
            </p:nvSpPr>
            <p:spPr>
              <a:xfrm>
                <a:off x="8740084"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2" name="Rectangle 1">
                <a:extLst>
                  <a:ext uri="{FF2B5EF4-FFF2-40B4-BE49-F238E27FC236}">
                    <a16:creationId xmlns:a16="http://schemas.microsoft.com/office/drawing/2014/main" id="{63109768-B688-8C4E-96BB-0E8545244567}"/>
                  </a:ext>
                </a:extLst>
              </p:cNvPr>
              <p:cNvSpPr>
                <a:spLocks noRot="1" noChangeAspect="1" noMove="1" noResize="1" noEditPoints="1" noAdjustHandles="1" noChangeArrowheads="1" noChangeShapeType="1" noTextEdit="1"/>
              </p:cNvSpPr>
              <p:nvPr/>
            </p:nvSpPr>
            <p:spPr>
              <a:xfrm>
                <a:off x="8740084" y="4620918"/>
                <a:ext cx="608397" cy="519764"/>
              </a:xfrm>
              <a:prstGeom prst="rect">
                <a:avLst/>
              </a:prstGeom>
              <a:blipFill>
                <a:blip r:embed="rId5"/>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996C2AD-0CD5-A1C5-43EF-70427EACA381}"/>
                  </a:ext>
                </a:extLst>
              </p:cNvPr>
              <p:cNvSpPr/>
              <p:nvPr/>
            </p:nvSpPr>
            <p:spPr>
              <a:xfrm>
                <a:off x="10462085" y="4624186"/>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3" name="Rectangle 12">
                <a:extLst>
                  <a:ext uri="{FF2B5EF4-FFF2-40B4-BE49-F238E27FC236}">
                    <a16:creationId xmlns:a16="http://schemas.microsoft.com/office/drawing/2014/main" id="{7996C2AD-0CD5-A1C5-43EF-70427EACA381}"/>
                  </a:ext>
                </a:extLst>
              </p:cNvPr>
              <p:cNvSpPr>
                <a:spLocks noRot="1" noChangeAspect="1" noMove="1" noResize="1" noEditPoints="1" noAdjustHandles="1" noChangeArrowheads="1" noChangeShapeType="1" noTextEdit="1"/>
              </p:cNvSpPr>
              <p:nvPr/>
            </p:nvSpPr>
            <p:spPr>
              <a:xfrm>
                <a:off x="10462085" y="4624186"/>
                <a:ext cx="608397" cy="519764"/>
              </a:xfrm>
              <a:prstGeom prst="rect">
                <a:avLst/>
              </a:prstGeom>
              <a:blipFill>
                <a:blip r:embed="rId6"/>
                <a:stretch>
                  <a:fillRect b="-4651"/>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EF6790C2-4055-6052-D6AA-35A560CC2ED2}"/>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5" name="Merge 14">
            <a:extLst>
              <a:ext uri="{FF2B5EF4-FFF2-40B4-BE49-F238E27FC236}">
                <a16:creationId xmlns:a16="http://schemas.microsoft.com/office/drawing/2014/main" id="{C67F3618-8F7C-9568-3CEF-37F9C40A47C6}"/>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6" name="Straight Arrow Connector 15">
            <a:extLst>
              <a:ext uri="{FF2B5EF4-FFF2-40B4-BE49-F238E27FC236}">
                <a16:creationId xmlns:a16="http://schemas.microsoft.com/office/drawing/2014/main" id="{F7D68CD8-3FC0-9592-BB50-D3D91BDBC047}"/>
              </a:ext>
            </a:extLst>
          </p:cNvPr>
          <p:cNvCxnSpPr>
            <a:cxnSpLocks/>
            <a:stCxn id="14" idx="4"/>
            <a:endCxn id="15"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7" name="Oval 16">
            <a:extLst>
              <a:ext uri="{FF2B5EF4-FFF2-40B4-BE49-F238E27FC236}">
                <a16:creationId xmlns:a16="http://schemas.microsoft.com/office/drawing/2014/main" id="{2E78F549-3F4F-96E8-7B05-F3DACBC1A835}"/>
              </a:ext>
            </a:extLst>
          </p:cNvPr>
          <p:cNvSpPr/>
          <p:nvPr/>
        </p:nvSpPr>
        <p:spPr>
          <a:xfrm>
            <a:off x="4379495" y="4223933"/>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cxnSp>
        <p:nvCxnSpPr>
          <p:cNvPr id="18" name="Straight Arrow Connector 17">
            <a:extLst>
              <a:ext uri="{FF2B5EF4-FFF2-40B4-BE49-F238E27FC236}">
                <a16:creationId xmlns:a16="http://schemas.microsoft.com/office/drawing/2014/main" id="{7300D003-FE87-ECB7-5050-302010802B85}"/>
              </a:ext>
            </a:extLst>
          </p:cNvPr>
          <p:cNvCxnSpPr>
            <a:cxnSpLocks/>
            <a:stCxn id="15" idx="2"/>
            <a:endCxn id="17" idx="0"/>
          </p:cNvCxnSpPr>
          <p:nvPr/>
        </p:nvCxnSpPr>
        <p:spPr>
          <a:xfrm>
            <a:off x="4952059" y="3725972"/>
            <a:ext cx="139" cy="4979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B2A1B5F-45F1-07D9-7570-784135930D4D}"/>
                  </a:ext>
                </a:extLst>
              </p:cNvPr>
              <p:cNvSpPr/>
              <p:nvPr/>
            </p:nvSpPr>
            <p:spPr>
              <a:xfrm>
                <a:off x="3373828" y="4536754"/>
                <a:ext cx="827773"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 </m:t>
                      </m:r>
                    </m:oMath>
                  </m:oMathPara>
                </a14:m>
                <a:endParaRPr lang="en-US" dirty="0"/>
              </a:p>
            </p:txBody>
          </p:sp>
        </mc:Choice>
        <mc:Fallback xmlns="">
          <p:sp>
            <p:nvSpPr>
              <p:cNvPr id="19" name="Rectangle 18">
                <a:extLst>
                  <a:ext uri="{FF2B5EF4-FFF2-40B4-BE49-F238E27FC236}">
                    <a16:creationId xmlns:a16="http://schemas.microsoft.com/office/drawing/2014/main" id="{4B2A1B5F-45F1-07D9-7570-784135930D4D}"/>
                  </a:ext>
                </a:extLst>
              </p:cNvPr>
              <p:cNvSpPr>
                <a:spLocks noRot="1" noChangeAspect="1" noMove="1" noResize="1" noEditPoints="1" noAdjustHandles="1" noChangeArrowheads="1" noChangeShapeType="1" noTextEdit="1"/>
              </p:cNvSpPr>
              <p:nvPr/>
            </p:nvSpPr>
            <p:spPr>
              <a:xfrm>
                <a:off x="3373828" y="4536754"/>
                <a:ext cx="827773" cy="519764"/>
              </a:xfrm>
              <a:prstGeom prst="rect">
                <a:avLst/>
              </a:prstGeom>
              <a:blipFill>
                <a:blip r:embed="rId7"/>
                <a:stretch>
                  <a:fillRect/>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03F20891-3948-AC13-5CBC-6550CC03720C}"/>
              </a:ext>
            </a:extLst>
          </p:cNvPr>
          <p:cNvSpPr/>
          <p:nvPr/>
        </p:nvSpPr>
        <p:spPr>
          <a:xfrm>
            <a:off x="3246642" y="4471995"/>
            <a:ext cx="1059718" cy="6590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948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28</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9348482" y="4293862"/>
            <a:ext cx="1017926"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Rectangle 10">
            <a:extLst>
              <a:ext uri="{FF2B5EF4-FFF2-40B4-BE49-F238E27FC236}">
                <a16:creationId xmlns:a16="http://schemas.microsoft.com/office/drawing/2014/main" id="{7C918225-5516-2E36-66BF-B723E1740B3C}"/>
              </a:ext>
            </a:extLst>
          </p:cNvPr>
          <p:cNvSpPr/>
          <p:nvPr/>
        </p:nvSpPr>
        <p:spPr>
          <a:xfrm>
            <a:off x="272661" y="3576973"/>
            <a:ext cx="1941150" cy="716889"/>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54FF83A-7FCB-C61B-8F39-69A458F6233D}"/>
                  </a:ext>
                </a:extLst>
              </p:cNvPr>
              <p:cNvSpPr/>
              <p:nvPr/>
            </p:nvSpPr>
            <p:spPr>
              <a:xfrm>
                <a:off x="8077801"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2" name="Rectangle 11">
                <a:extLst>
                  <a:ext uri="{FF2B5EF4-FFF2-40B4-BE49-F238E27FC236}">
                    <a16:creationId xmlns:a16="http://schemas.microsoft.com/office/drawing/2014/main" id="{854FF83A-7FCB-C61B-8F39-69A458F6233D}"/>
                  </a:ext>
                </a:extLst>
              </p:cNvPr>
              <p:cNvSpPr>
                <a:spLocks noRot="1" noChangeAspect="1" noMove="1" noResize="1" noEditPoints="1" noAdjustHandles="1" noChangeArrowheads="1" noChangeShapeType="1" noTextEdit="1"/>
              </p:cNvSpPr>
              <p:nvPr/>
            </p:nvSpPr>
            <p:spPr>
              <a:xfrm>
                <a:off x="8077801" y="4620918"/>
                <a:ext cx="608397" cy="519764"/>
              </a:xfrm>
              <a:prstGeom prst="rect">
                <a:avLst/>
              </a:prstGeom>
              <a:blipFill>
                <a:blip r:embed="rId4"/>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3109768-B688-8C4E-96BB-0E8545244567}"/>
                  </a:ext>
                </a:extLst>
              </p:cNvPr>
              <p:cNvSpPr/>
              <p:nvPr/>
            </p:nvSpPr>
            <p:spPr>
              <a:xfrm>
                <a:off x="8740084"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2" name="Rectangle 1">
                <a:extLst>
                  <a:ext uri="{FF2B5EF4-FFF2-40B4-BE49-F238E27FC236}">
                    <a16:creationId xmlns:a16="http://schemas.microsoft.com/office/drawing/2014/main" id="{63109768-B688-8C4E-96BB-0E8545244567}"/>
                  </a:ext>
                </a:extLst>
              </p:cNvPr>
              <p:cNvSpPr>
                <a:spLocks noRot="1" noChangeAspect="1" noMove="1" noResize="1" noEditPoints="1" noAdjustHandles="1" noChangeArrowheads="1" noChangeShapeType="1" noTextEdit="1"/>
              </p:cNvSpPr>
              <p:nvPr/>
            </p:nvSpPr>
            <p:spPr>
              <a:xfrm>
                <a:off x="8740084" y="4620918"/>
                <a:ext cx="608397" cy="519764"/>
              </a:xfrm>
              <a:prstGeom prst="rect">
                <a:avLst/>
              </a:prstGeom>
              <a:blipFill>
                <a:blip r:embed="rId5"/>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034A2BF-4808-8C4F-18F2-BC36B916F0A5}"/>
                  </a:ext>
                </a:extLst>
              </p:cNvPr>
              <p:cNvSpPr/>
              <p:nvPr/>
            </p:nvSpPr>
            <p:spPr>
              <a:xfrm>
                <a:off x="10462085" y="4624186"/>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3" name="Rectangle 12">
                <a:extLst>
                  <a:ext uri="{FF2B5EF4-FFF2-40B4-BE49-F238E27FC236}">
                    <a16:creationId xmlns:a16="http://schemas.microsoft.com/office/drawing/2014/main" id="{0034A2BF-4808-8C4F-18F2-BC36B916F0A5}"/>
                  </a:ext>
                </a:extLst>
              </p:cNvPr>
              <p:cNvSpPr>
                <a:spLocks noRot="1" noChangeAspect="1" noMove="1" noResize="1" noEditPoints="1" noAdjustHandles="1" noChangeArrowheads="1" noChangeShapeType="1" noTextEdit="1"/>
              </p:cNvSpPr>
              <p:nvPr/>
            </p:nvSpPr>
            <p:spPr>
              <a:xfrm>
                <a:off x="10462085" y="4624186"/>
                <a:ext cx="608397" cy="519764"/>
              </a:xfrm>
              <a:prstGeom prst="rect">
                <a:avLst/>
              </a:prstGeom>
              <a:blipFill>
                <a:blip r:embed="rId6"/>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3F12058-1113-AA6D-24B5-D1A1E1DEF6EB}"/>
                  </a:ext>
                </a:extLst>
              </p:cNvPr>
              <p:cNvSpPr/>
              <p:nvPr/>
            </p:nvSpPr>
            <p:spPr>
              <a:xfrm>
                <a:off x="9576701"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4" name="Rectangle 13">
                <a:extLst>
                  <a:ext uri="{FF2B5EF4-FFF2-40B4-BE49-F238E27FC236}">
                    <a16:creationId xmlns:a16="http://schemas.microsoft.com/office/drawing/2014/main" id="{83F12058-1113-AA6D-24B5-D1A1E1DEF6EB}"/>
                  </a:ext>
                </a:extLst>
              </p:cNvPr>
              <p:cNvSpPr>
                <a:spLocks noRot="1" noChangeAspect="1" noMove="1" noResize="1" noEditPoints="1" noAdjustHandles="1" noChangeArrowheads="1" noChangeShapeType="1" noTextEdit="1"/>
              </p:cNvSpPr>
              <p:nvPr/>
            </p:nvSpPr>
            <p:spPr>
              <a:xfrm>
                <a:off x="9576701" y="4620918"/>
                <a:ext cx="608397" cy="519764"/>
              </a:xfrm>
              <a:prstGeom prst="rect">
                <a:avLst/>
              </a:prstGeom>
              <a:blipFill>
                <a:blip r:embed="rId7"/>
                <a:stretch>
                  <a:fillRect b="-2326"/>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CE0E2161-91A4-1795-DD48-A846C187F905}"/>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6" name="Merge 15">
            <a:extLst>
              <a:ext uri="{FF2B5EF4-FFF2-40B4-BE49-F238E27FC236}">
                <a16:creationId xmlns:a16="http://schemas.microsoft.com/office/drawing/2014/main" id="{92A4047E-D57B-3B37-D7BB-802A3978CF81}"/>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7" name="Straight Arrow Connector 16">
            <a:extLst>
              <a:ext uri="{FF2B5EF4-FFF2-40B4-BE49-F238E27FC236}">
                <a16:creationId xmlns:a16="http://schemas.microsoft.com/office/drawing/2014/main" id="{08E3787C-3E6F-0FD5-9709-E43A61D7B480}"/>
              </a:ext>
            </a:extLst>
          </p:cNvPr>
          <p:cNvCxnSpPr>
            <a:cxnSpLocks/>
            <a:stCxn id="15" idx="4"/>
            <a:endCxn id="16"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CB89E7D1-FE58-1295-0A1F-4D71610F20CE}"/>
              </a:ext>
            </a:extLst>
          </p:cNvPr>
          <p:cNvSpPr/>
          <p:nvPr/>
        </p:nvSpPr>
        <p:spPr>
          <a:xfrm>
            <a:off x="4379495" y="4223933"/>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cxnSp>
        <p:nvCxnSpPr>
          <p:cNvPr id="19" name="Straight Arrow Connector 18">
            <a:extLst>
              <a:ext uri="{FF2B5EF4-FFF2-40B4-BE49-F238E27FC236}">
                <a16:creationId xmlns:a16="http://schemas.microsoft.com/office/drawing/2014/main" id="{7A4C5803-E8D0-0A56-24D4-938C42292491}"/>
              </a:ext>
            </a:extLst>
          </p:cNvPr>
          <p:cNvCxnSpPr>
            <a:cxnSpLocks/>
            <a:stCxn id="16" idx="2"/>
            <a:endCxn id="18" idx="0"/>
          </p:cNvCxnSpPr>
          <p:nvPr/>
        </p:nvCxnSpPr>
        <p:spPr>
          <a:xfrm>
            <a:off x="4952059" y="3725972"/>
            <a:ext cx="139" cy="4979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856889A-019E-4B4F-3DEE-8D9655BE3A87}"/>
                  </a:ext>
                </a:extLst>
              </p:cNvPr>
              <p:cNvSpPr/>
              <p:nvPr/>
            </p:nvSpPr>
            <p:spPr>
              <a:xfrm>
                <a:off x="3373828" y="4536754"/>
                <a:ext cx="827773"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 </m:t>
                      </m:r>
                    </m:oMath>
                  </m:oMathPara>
                </a14:m>
                <a:endParaRPr lang="en-US" dirty="0"/>
              </a:p>
            </p:txBody>
          </p:sp>
        </mc:Choice>
        <mc:Fallback xmlns="">
          <p:sp>
            <p:nvSpPr>
              <p:cNvPr id="20" name="Rectangle 19">
                <a:extLst>
                  <a:ext uri="{FF2B5EF4-FFF2-40B4-BE49-F238E27FC236}">
                    <a16:creationId xmlns:a16="http://schemas.microsoft.com/office/drawing/2014/main" id="{A856889A-019E-4B4F-3DEE-8D9655BE3A87}"/>
                  </a:ext>
                </a:extLst>
              </p:cNvPr>
              <p:cNvSpPr>
                <a:spLocks noRot="1" noChangeAspect="1" noMove="1" noResize="1" noEditPoints="1" noAdjustHandles="1" noChangeArrowheads="1" noChangeShapeType="1" noTextEdit="1"/>
              </p:cNvSpPr>
              <p:nvPr/>
            </p:nvSpPr>
            <p:spPr>
              <a:xfrm>
                <a:off x="3373828" y="4536754"/>
                <a:ext cx="827773" cy="519764"/>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93929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29</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00140" y="4496287"/>
            <a:ext cx="588828" cy="23934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Oval 10">
            <a:extLst>
              <a:ext uri="{FF2B5EF4-FFF2-40B4-BE49-F238E27FC236}">
                <a16:creationId xmlns:a16="http://schemas.microsoft.com/office/drawing/2014/main" id="{9D0BD40A-4F7C-B8B5-B942-11B27E4DA77C}"/>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sp>
        <p:nvSpPr>
          <p:cNvPr id="17" name="Rectangle 16">
            <a:extLst>
              <a:ext uri="{FF2B5EF4-FFF2-40B4-BE49-F238E27FC236}">
                <a16:creationId xmlns:a16="http://schemas.microsoft.com/office/drawing/2014/main" id="{7955CA8B-3CA0-2013-082A-88BFD1506EC3}"/>
              </a:ext>
            </a:extLst>
          </p:cNvPr>
          <p:cNvSpPr/>
          <p:nvPr/>
        </p:nvSpPr>
        <p:spPr>
          <a:xfrm>
            <a:off x="4228644" y="1064779"/>
            <a:ext cx="1450261" cy="133191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4869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31EF-614D-7C44-A332-3B6DC63E10BD}"/>
              </a:ext>
            </a:extLst>
          </p:cNvPr>
          <p:cNvSpPr>
            <a:spLocks noGrp="1"/>
          </p:cNvSpPr>
          <p:nvPr>
            <p:ph type="ctrTitle"/>
          </p:nvPr>
        </p:nvSpPr>
        <p:spPr>
          <a:xfrm>
            <a:off x="1625466" y="1122363"/>
            <a:ext cx="8941068" cy="2387600"/>
          </a:xfrm>
        </p:spPr>
        <p:txBody>
          <a:bodyPr>
            <a:normAutofit/>
          </a:bodyPr>
          <a:lstStyle/>
          <a:p>
            <a:r>
              <a:rPr lang="en-US" dirty="0">
                <a:latin typeface="Lato" panose="020F0502020204030203" pitchFamily="34" charset="77"/>
                <a:ea typeface="Palatino" pitchFamily="2" charset="77"/>
              </a:rPr>
              <a:t>Planning and Reinforcement Learning</a:t>
            </a:r>
          </a:p>
        </p:txBody>
      </p:sp>
      <p:sp>
        <p:nvSpPr>
          <p:cNvPr id="3" name="Subtitle 2">
            <a:extLst>
              <a:ext uri="{FF2B5EF4-FFF2-40B4-BE49-F238E27FC236}">
                <a16:creationId xmlns:a16="http://schemas.microsoft.com/office/drawing/2014/main" id="{EDC6F84F-8776-DB4C-9A17-87C813F07655}"/>
              </a:ext>
            </a:extLst>
          </p:cNvPr>
          <p:cNvSpPr>
            <a:spLocks noGrp="1"/>
          </p:cNvSpPr>
          <p:nvPr>
            <p:ph type="subTitle" idx="1"/>
          </p:nvPr>
        </p:nvSpPr>
        <p:spPr>
          <a:xfrm>
            <a:off x="1524000" y="4079875"/>
            <a:ext cx="9144000" cy="1655762"/>
          </a:xfrm>
        </p:spPr>
        <p:txBody>
          <a:bodyPr>
            <a:normAutofit fontScale="92500" lnSpcReduction="10000"/>
          </a:bodyPr>
          <a:lstStyle/>
          <a:p>
            <a:r>
              <a:rPr lang="en-US" dirty="0">
                <a:latin typeface="Lato" panose="020F0502020204030203" pitchFamily="34" charset="77"/>
                <a:ea typeface="Palatino" pitchFamily="2" charset="77"/>
              </a:rPr>
              <a:t>Tom Silver</a:t>
            </a:r>
          </a:p>
          <a:p>
            <a:r>
              <a:rPr lang="en-US" dirty="0">
                <a:latin typeface="Lato" panose="020F0502020204030203" pitchFamily="34" charset="77"/>
                <a:ea typeface="Palatino" pitchFamily="2" charset="77"/>
              </a:rPr>
              <a:t>Robot Planning Meets Machine Learning</a:t>
            </a:r>
          </a:p>
          <a:p>
            <a:r>
              <a:rPr lang="en-US" dirty="0">
                <a:latin typeface="Lato" panose="020F0502020204030203" pitchFamily="34" charset="77"/>
                <a:ea typeface="Palatino" pitchFamily="2" charset="77"/>
              </a:rPr>
              <a:t>Princeton University</a:t>
            </a:r>
          </a:p>
          <a:p>
            <a:r>
              <a:rPr lang="en-US" dirty="0">
                <a:latin typeface="Lato" panose="020F0502020204030203" pitchFamily="34" charset="77"/>
                <a:ea typeface="Palatino" pitchFamily="2" charset="77"/>
              </a:rPr>
              <a:t>Fall 2025</a:t>
            </a:r>
          </a:p>
        </p:txBody>
      </p:sp>
    </p:spTree>
    <p:extLst>
      <p:ext uri="{BB962C8B-B14F-4D97-AF65-F5344CB8AC3E}">
        <p14:creationId xmlns:p14="http://schemas.microsoft.com/office/powerpoint/2010/main" val="2646226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30</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29016" y="3725972"/>
            <a:ext cx="1926740"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6" name="Rectangular Callout 5">
            <a:extLst>
              <a:ext uri="{FF2B5EF4-FFF2-40B4-BE49-F238E27FC236}">
                <a16:creationId xmlns:a16="http://schemas.microsoft.com/office/drawing/2014/main" id="{5B9A3F5A-D8E5-585A-1C7C-6EBC172251E5}"/>
              </a:ext>
            </a:extLst>
          </p:cNvPr>
          <p:cNvSpPr/>
          <p:nvPr/>
        </p:nvSpPr>
        <p:spPr>
          <a:xfrm>
            <a:off x="2434437" y="3486753"/>
            <a:ext cx="1500453" cy="684724"/>
          </a:xfrm>
          <a:prstGeom prst="wedgeRectCallout">
            <a:avLst>
              <a:gd name="adj1" fmla="val -57001"/>
              <a:gd name="adj2" fmla="val 2040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Lato" panose="020F0502020204030203" pitchFamily="34" charset="77"/>
              </a:rPr>
              <a:t>Random tiebreaking</a:t>
            </a:r>
          </a:p>
        </p:txBody>
      </p:sp>
      <p:sp>
        <p:nvSpPr>
          <p:cNvPr id="7" name="Rectangle 6">
            <a:extLst>
              <a:ext uri="{FF2B5EF4-FFF2-40B4-BE49-F238E27FC236}">
                <a16:creationId xmlns:a16="http://schemas.microsoft.com/office/drawing/2014/main" id="{16A6B678-7DE3-E8C9-AF47-98F0E44A0747}"/>
              </a:ext>
            </a:extLst>
          </p:cNvPr>
          <p:cNvSpPr/>
          <p:nvPr/>
        </p:nvSpPr>
        <p:spPr>
          <a:xfrm>
            <a:off x="272661" y="3632872"/>
            <a:ext cx="1941150" cy="684724"/>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01661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31</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19391" y="3899226"/>
            <a:ext cx="1926740"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2" name="Oval 1">
            <a:extLst>
              <a:ext uri="{FF2B5EF4-FFF2-40B4-BE49-F238E27FC236}">
                <a16:creationId xmlns:a16="http://schemas.microsoft.com/office/drawing/2014/main" id="{1B8C5AF0-636C-459C-FE5F-32BA24214323}"/>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sp>
        <p:nvSpPr>
          <p:cNvPr id="3" name="Merge 2">
            <a:extLst>
              <a:ext uri="{FF2B5EF4-FFF2-40B4-BE49-F238E27FC236}">
                <a16:creationId xmlns:a16="http://schemas.microsoft.com/office/drawing/2014/main" id="{47DEA9AD-4C51-AB79-3E36-22CCB47B342A}"/>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2" name="Straight Arrow Connector 11">
            <a:extLst>
              <a:ext uri="{FF2B5EF4-FFF2-40B4-BE49-F238E27FC236}">
                <a16:creationId xmlns:a16="http://schemas.microsoft.com/office/drawing/2014/main" id="{5B117223-D6CF-EDA2-390B-4F9BB8A090FC}"/>
              </a:ext>
            </a:extLst>
          </p:cNvPr>
          <p:cNvCxnSpPr>
            <a:cxnSpLocks/>
            <a:stCxn id="2" idx="4"/>
            <a:endCxn id="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80EE7E90-AFD1-90BA-3FD4-3A70CF5E80EB}"/>
              </a:ext>
            </a:extLst>
          </p:cNvPr>
          <p:cNvSpPr/>
          <p:nvPr/>
        </p:nvSpPr>
        <p:spPr>
          <a:xfrm>
            <a:off x="4379495" y="4223933"/>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1F</a:t>
            </a:r>
          </a:p>
        </p:txBody>
      </p:sp>
      <p:cxnSp>
        <p:nvCxnSpPr>
          <p:cNvPr id="16" name="Straight Arrow Connector 15">
            <a:extLst>
              <a:ext uri="{FF2B5EF4-FFF2-40B4-BE49-F238E27FC236}">
                <a16:creationId xmlns:a16="http://schemas.microsoft.com/office/drawing/2014/main" id="{37B4FE9F-3E09-EF2E-E9B1-2FCA120AF694}"/>
              </a:ext>
            </a:extLst>
          </p:cNvPr>
          <p:cNvCxnSpPr>
            <a:cxnSpLocks/>
            <a:stCxn id="3" idx="2"/>
            <a:endCxn id="14" idx="0"/>
          </p:cNvCxnSpPr>
          <p:nvPr/>
        </p:nvCxnSpPr>
        <p:spPr>
          <a:xfrm>
            <a:off x="4952059" y="3725972"/>
            <a:ext cx="139" cy="4979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B6E8FB3-727C-3AC0-0A72-A6ECCD887B0B}"/>
                  </a:ext>
                </a:extLst>
              </p:cNvPr>
              <p:cNvSpPr/>
              <p:nvPr/>
            </p:nvSpPr>
            <p:spPr>
              <a:xfrm>
                <a:off x="3184664" y="4536754"/>
                <a:ext cx="101693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 </m:t>
                      </m:r>
                    </m:oMath>
                  </m:oMathPara>
                </a14:m>
                <a:endParaRPr lang="en-US" dirty="0"/>
              </a:p>
            </p:txBody>
          </p:sp>
        </mc:Choice>
        <mc:Fallback xmlns="">
          <p:sp>
            <p:nvSpPr>
              <p:cNvPr id="17" name="Rectangle 16">
                <a:extLst>
                  <a:ext uri="{FF2B5EF4-FFF2-40B4-BE49-F238E27FC236}">
                    <a16:creationId xmlns:a16="http://schemas.microsoft.com/office/drawing/2014/main" id="{6B6E8FB3-727C-3AC0-0A72-A6ECCD887B0B}"/>
                  </a:ext>
                </a:extLst>
              </p:cNvPr>
              <p:cNvSpPr>
                <a:spLocks noRot="1" noChangeAspect="1" noMove="1" noResize="1" noEditPoints="1" noAdjustHandles="1" noChangeArrowheads="1" noChangeShapeType="1" noTextEdit="1"/>
              </p:cNvSpPr>
              <p:nvPr/>
            </p:nvSpPr>
            <p:spPr>
              <a:xfrm>
                <a:off x="3184664" y="4536754"/>
                <a:ext cx="1016937" cy="51976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5556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32</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2" name="Oval 1">
            <a:extLst>
              <a:ext uri="{FF2B5EF4-FFF2-40B4-BE49-F238E27FC236}">
                <a16:creationId xmlns:a16="http://schemas.microsoft.com/office/drawing/2014/main" id="{1B8C5AF0-636C-459C-FE5F-32BA24214323}"/>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sp>
        <p:nvSpPr>
          <p:cNvPr id="3" name="Merge 2">
            <a:extLst>
              <a:ext uri="{FF2B5EF4-FFF2-40B4-BE49-F238E27FC236}">
                <a16:creationId xmlns:a16="http://schemas.microsoft.com/office/drawing/2014/main" id="{47DEA9AD-4C51-AB79-3E36-22CCB47B342A}"/>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2" name="Straight Arrow Connector 11">
            <a:extLst>
              <a:ext uri="{FF2B5EF4-FFF2-40B4-BE49-F238E27FC236}">
                <a16:creationId xmlns:a16="http://schemas.microsoft.com/office/drawing/2014/main" id="{5B117223-D6CF-EDA2-390B-4F9BB8A090FC}"/>
              </a:ext>
            </a:extLst>
          </p:cNvPr>
          <p:cNvCxnSpPr>
            <a:cxnSpLocks/>
            <a:stCxn id="2" idx="4"/>
            <a:endCxn id="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80EE7E90-AFD1-90BA-3FD4-3A70CF5E80EB}"/>
              </a:ext>
            </a:extLst>
          </p:cNvPr>
          <p:cNvSpPr/>
          <p:nvPr/>
        </p:nvSpPr>
        <p:spPr>
          <a:xfrm>
            <a:off x="4379495" y="4223933"/>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1F</a:t>
            </a:r>
          </a:p>
        </p:txBody>
      </p:sp>
      <p:cxnSp>
        <p:nvCxnSpPr>
          <p:cNvPr id="16" name="Straight Arrow Connector 15">
            <a:extLst>
              <a:ext uri="{FF2B5EF4-FFF2-40B4-BE49-F238E27FC236}">
                <a16:creationId xmlns:a16="http://schemas.microsoft.com/office/drawing/2014/main" id="{37B4FE9F-3E09-EF2E-E9B1-2FCA120AF694}"/>
              </a:ext>
            </a:extLst>
          </p:cNvPr>
          <p:cNvCxnSpPr>
            <a:cxnSpLocks/>
            <a:stCxn id="3" idx="2"/>
            <a:endCxn id="14" idx="0"/>
          </p:cNvCxnSpPr>
          <p:nvPr/>
        </p:nvCxnSpPr>
        <p:spPr>
          <a:xfrm>
            <a:off x="4952059" y="3725972"/>
            <a:ext cx="139" cy="4979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B6E8FB3-727C-3AC0-0A72-A6ECCD887B0B}"/>
                  </a:ext>
                </a:extLst>
              </p:cNvPr>
              <p:cNvSpPr/>
              <p:nvPr/>
            </p:nvSpPr>
            <p:spPr>
              <a:xfrm>
                <a:off x="3184664" y="4536754"/>
                <a:ext cx="101693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 </m:t>
                      </m:r>
                    </m:oMath>
                  </m:oMathPara>
                </a14:m>
                <a:endParaRPr lang="en-US" dirty="0"/>
              </a:p>
            </p:txBody>
          </p:sp>
        </mc:Choice>
        <mc:Fallback xmlns="">
          <p:sp>
            <p:nvSpPr>
              <p:cNvPr id="17" name="Rectangle 16">
                <a:extLst>
                  <a:ext uri="{FF2B5EF4-FFF2-40B4-BE49-F238E27FC236}">
                    <a16:creationId xmlns:a16="http://schemas.microsoft.com/office/drawing/2014/main" id="{6B6E8FB3-727C-3AC0-0A72-A6ECCD887B0B}"/>
                  </a:ext>
                </a:extLst>
              </p:cNvPr>
              <p:cNvSpPr>
                <a:spLocks noRot="1" noChangeAspect="1" noMove="1" noResize="1" noEditPoints="1" noAdjustHandles="1" noChangeArrowheads="1" noChangeShapeType="1" noTextEdit="1"/>
              </p:cNvSpPr>
              <p:nvPr/>
            </p:nvSpPr>
            <p:spPr>
              <a:xfrm>
                <a:off x="3184664" y="4536754"/>
                <a:ext cx="1016937" cy="519764"/>
              </a:xfrm>
              <a:prstGeom prst="rect">
                <a:avLst/>
              </a:prstGeom>
              <a:blipFill>
                <a:blip r:embed="rId4"/>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E538CCBA-5F36-03B5-8E96-4997C09EB323}"/>
              </a:ext>
            </a:extLst>
          </p:cNvPr>
          <p:cNvSpPr/>
          <p:nvPr/>
        </p:nvSpPr>
        <p:spPr>
          <a:xfrm>
            <a:off x="8124525" y="4292867"/>
            <a:ext cx="532798" cy="256613"/>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3E9DB0-8C95-8150-4834-E78EACBCA225}"/>
                  </a:ext>
                </a:extLst>
              </p:cNvPr>
              <p:cNvSpPr/>
              <p:nvPr/>
            </p:nvSpPr>
            <p:spPr>
              <a:xfrm>
                <a:off x="8077801"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7" name="Rectangle 6">
                <a:extLst>
                  <a:ext uri="{FF2B5EF4-FFF2-40B4-BE49-F238E27FC236}">
                    <a16:creationId xmlns:a16="http://schemas.microsoft.com/office/drawing/2014/main" id="{2D3E9DB0-8C95-8150-4834-E78EACBCA225}"/>
                  </a:ext>
                </a:extLst>
              </p:cNvPr>
              <p:cNvSpPr>
                <a:spLocks noRot="1" noChangeAspect="1" noMove="1" noResize="1" noEditPoints="1" noAdjustHandles="1" noChangeArrowheads="1" noChangeShapeType="1" noTextEdit="1"/>
              </p:cNvSpPr>
              <p:nvPr/>
            </p:nvSpPr>
            <p:spPr>
              <a:xfrm>
                <a:off x="8077801" y="4620918"/>
                <a:ext cx="608397" cy="519764"/>
              </a:xfrm>
              <a:prstGeom prst="rect">
                <a:avLst/>
              </a:prstGeom>
              <a:blipFill>
                <a:blip r:embed="rId5"/>
                <a:stretch>
                  <a:fillRect b="-2326"/>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2C6C9958-DADC-AACE-2536-646DCC40760D}"/>
              </a:ext>
            </a:extLst>
          </p:cNvPr>
          <p:cNvSpPr/>
          <p:nvPr/>
        </p:nvSpPr>
        <p:spPr>
          <a:xfrm>
            <a:off x="10508809" y="4296135"/>
            <a:ext cx="532798" cy="256613"/>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B581881-41D9-DE4E-D944-47B533A14ED8}"/>
                  </a:ext>
                </a:extLst>
              </p:cNvPr>
              <p:cNvSpPr/>
              <p:nvPr/>
            </p:nvSpPr>
            <p:spPr>
              <a:xfrm>
                <a:off x="10462085" y="4624186"/>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3" name="Rectangle 12">
                <a:extLst>
                  <a:ext uri="{FF2B5EF4-FFF2-40B4-BE49-F238E27FC236}">
                    <a16:creationId xmlns:a16="http://schemas.microsoft.com/office/drawing/2014/main" id="{7B581881-41D9-DE4E-D944-47B533A14ED8}"/>
                  </a:ext>
                </a:extLst>
              </p:cNvPr>
              <p:cNvSpPr>
                <a:spLocks noRot="1" noChangeAspect="1" noMove="1" noResize="1" noEditPoints="1" noAdjustHandles="1" noChangeArrowheads="1" noChangeShapeType="1" noTextEdit="1"/>
              </p:cNvSpPr>
              <p:nvPr/>
            </p:nvSpPr>
            <p:spPr>
              <a:xfrm>
                <a:off x="10462085" y="4624186"/>
                <a:ext cx="608397" cy="519764"/>
              </a:xfrm>
              <a:prstGeom prst="rect">
                <a:avLst/>
              </a:prstGeom>
              <a:blipFill>
                <a:blip r:embed="rId6"/>
                <a:stretch>
                  <a:fillRect b="-4651"/>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69D07EF7-4D59-8BD5-BA8C-BF3722915E91}"/>
              </a:ext>
            </a:extLst>
          </p:cNvPr>
          <p:cNvSpPr/>
          <p:nvPr/>
        </p:nvSpPr>
        <p:spPr>
          <a:xfrm>
            <a:off x="272661" y="3632872"/>
            <a:ext cx="1941150" cy="313486"/>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93540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33</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2" name="Oval 1">
            <a:extLst>
              <a:ext uri="{FF2B5EF4-FFF2-40B4-BE49-F238E27FC236}">
                <a16:creationId xmlns:a16="http://schemas.microsoft.com/office/drawing/2014/main" id="{1B8C5AF0-636C-459C-FE5F-32BA24214323}"/>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sp>
        <p:nvSpPr>
          <p:cNvPr id="3" name="Merge 2">
            <a:extLst>
              <a:ext uri="{FF2B5EF4-FFF2-40B4-BE49-F238E27FC236}">
                <a16:creationId xmlns:a16="http://schemas.microsoft.com/office/drawing/2014/main" id="{47DEA9AD-4C51-AB79-3E36-22CCB47B342A}"/>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2" name="Straight Arrow Connector 11">
            <a:extLst>
              <a:ext uri="{FF2B5EF4-FFF2-40B4-BE49-F238E27FC236}">
                <a16:creationId xmlns:a16="http://schemas.microsoft.com/office/drawing/2014/main" id="{5B117223-D6CF-EDA2-390B-4F9BB8A090FC}"/>
              </a:ext>
            </a:extLst>
          </p:cNvPr>
          <p:cNvCxnSpPr>
            <a:cxnSpLocks/>
            <a:stCxn id="2" idx="4"/>
            <a:endCxn id="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80EE7E90-AFD1-90BA-3FD4-3A70CF5E80EB}"/>
              </a:ext>
            </a:extLst>
          </p:cNvPr>
          <p:cNvSpPr/>
          <p:nvPr/>
        </p:nvSpPr>
        <p:spPr>
          <a:xfrm>
            <a:off x="4379495" y="4223933"/>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1F</a:t>
            </a:r>
          </a:p>
        </p:txBody>
      </p:sp>
      <p:cxnSp>
        <p:nvCxnSpPr>
          <p:cNvPr id="16" name="Straight Arrow Connector 15">
            <a:extLst>
              <a:ext uri="{FF2B5EF4-FFF2-40B4-BE49-F238E27FC236}">
                <a16:creationId xmlns:a16="http://schemas.microsoft.com/office/drawing/2014/main" id="{37B4FE9F-3E09-EF2E-E9B1-2FCA120AF694}"/>
              </a:ext>
            </a:extLst>
          </p:cNvPr>
          <p:cNvCxnSpPr>
            <a:cxnSpLocks/>
            <a:stCxn id="3" idx="2"/>
            <a:endCxn id="14" idx="0"/>
          </p:cNvCxnSpPr>
          <p:nvPr/>
        </p:nvCxnSpPr>
        <p:spPr>
          <a:xfrm>
            <a:off x="4952059" y="3725972"/>
            <a:ext cx="139" cy="4979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B6E8FB3-727C-3AC0-0A72-A6ECCD887B0B}"/>
                  </a:ext>
                </a:extLst>
              </p:cNvPr>
              <p:cNvSpPr/>
              <p:nvPr/>
            </p:nvSpPr>
            <p:spPr>
              <a:xfrm>
                <a:off x="3184664" y="4536754"/>
                <a:ext cx="101693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 </m:t>
                      </m:r>
                    </m:oMath>
                  </m:oMathPara>
                </a14:m>
                <a:endParaRPr lang="en-US" dirty="0"/>
              </a:p>
            </p:txBody>
          </p:sp>
        </mc:Choice>
        <mc:Fallback xmlns="">
          <p:sp>
            <p:nvSpPr>
              <p:cNvPr id="17" name="Rectangle 16">
                <a:extLst>
                  <a:ext uri="{FF2B5EF4-FFF2-40B4-BE49-F238E27FC236}">
                    <a16:creationId xmlns:a16="http://schemas.microsoft.com/office/drawing/2014/main" id="{6B6E8FB3-727C-3AC0-0A72-A6ECCD887B0B}"/>
                  </a:ext>
                </a:extLst>
              </p:cNvPr>
              <p:cNvSpPr>
                <a:spLocks noRot="1" noChangeAspect="1" noMove="1" noResize="1" noEditPoints="1" noAdjustHandles="1" noChangeArrowheads="1" noChangeShapeType="1" noTextEdit="1"/>
              </p:cNvSpPr>
              <p:nvPr/>
            </p:nvSpPr>
            <p:spPr>
              <a:xfrm>
                <a:off x="3184664" y="4536754"/>
                <a:ext cx="1016937" cy="5197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3E9DB0-8C95-8150-4834-E78EACBCA225}"/>
                  </a:ext>
                </a:extLst>
              </p:cNvPr>
              <p:cNvSpPr/>
              <p:nvPr/>
            </p:nvSpPr>
            <p:spPr>
              <a:xfrm>
                <a:off x="8077801"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7" name="Rectangle 6">
                <a:extLst>
                  <a:ext uri="{FF2B5EF4-FFF2-40B4-BE49-F238E27FC236}">
                    <a16:creationId xmlns:a16="http://schemas.microsoft.com/office/drawing/2014/main" id="{2D3E9DB0-8C95-8150-4834-E78EACBCA225}"/>
                  </a:ext>
                </a:extLst>
              </p:cNvPr>
              <p:cNvSpPr>
                <a:spLocks noRot="1" noChangeAspect="1" noMove="1" noResize="1" noEditPoints="1" noAdjustHandles="1" noChangeArrowheads="1" noChangeShapeType="1" noTextEdit="1"/>
              </p:cNvSpPr>
              <p:nvPr/>
            </p:nvSpPr>
            <p:spPr>
              <a:xfrm>
                <a:off x="8077801" y="4620918"/>
                <a:ext cx="608397" cy="519764"/>
              </a:xfrm>
              <a:prstGeom prst="rect">
                <a:avLst/>
              </a:prstGeom>
              <a:blipFill>
                <a:blip r:embed="rId5"/>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B581881-41D9-DE4E-D944-47B533A14ED8}"/>
                  </a:ext>
                </a:extLst>
              </p:cNvPr>
              <p:cNvSpPr/>
              <p:nvPr/>
            </p:nvSpPr>
            <p:spPr>
              <a:xfrm>
                <a:off x="10462085" y="4624186"/>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3" name="Rectangle 12">
                <a:extLst>
                  <a:ext uri="{FF2B5EF4-FFF2-40B4-BE49-F238E27FC236}">
                    <a16:creationId xmlns:a16="http://schemas.microsoft.com/office/drawing/2014/main" id="{7B581881-41D9-DE4E-D944-47B533A14ED8}"/>
                  </a:ext>
                </a:extLst>
              </p:cNvPr>
              <p:cNvSpPr>
                <a:spLocks noRot="1" noChangeAspect="1" noMove="1" noResize="1" noEditPoints="1" noAdjustHandles="1" noChangeArrowheads="1" noChangeShapeType="1" noTextEdit="1"/>
              </p:cNvSpPr>
              <p:nvPr/>
            </p:nvSpPr>
            <p:spPr>
              <a:xfrm>
                <a:off x="10462085" y="4624186"/>
                <a:ext cx="608397" cy="519764"/>
              </a:xfrm>
              <a:prstGeom prst="rect">
                <a:avLst/>
              </a:prstGeom>
              <a:blipFill>
                <a:blip r:embed="rId6"/>
                <a:stretch>
                  <a:fillRect b="-4651"/>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69D07EF7-4D59-8BD5-BA8C-BF3722915E91}"/>
              </a:ext>
            </a:extLst>
          </p:cNvPr>
          <p:cNvSpPr/>
          <p:nvPr/>
        </p:nvSpPr>
        <p:spPr>
          <a:xfrm>
            <a:off x="3121784" y="4483150"/>
            <a:ext cx="1145406" cy="65753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EF898878-A1C8-4503-8BD9-22AEAF314132}"/>
              </a:ext>
            </a:extLst>
          </p:cNvPr>
          <p:cNvSpPr/>
          <p:nvPr/>
        </p:nvSpPr>
        <p:spPr>
          <a:xfrm>
            <a:off x="8869694" y="4292866"/>
            <a:ext cx="245430" cy="256613"/>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A63A981-5BFB-9469-B65B-62320991161D}"/>
                  </a:ext>
                </a:extLst>
              </p:cNvPr>
              <p:cNvSpPr/>
              <p:nvPr/>
            </p:nvSpPr>
            <p:spPr>
              <a:xfrm>
                <a:off x="8759104"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m:t>
                      </m:r>
                    </m:oMath>
                  </m:oMathPara>
                </a14:m>
                <a:endParaRPr lang="en-US" dirty="0"/>
              </a:p>
            </p:txBody>
          </p:sp>
        </mc:Choice>
        <mc:Fallback xmlns="">
          <p:sp>
            <p:nvSpPr>
              <p:cNvPr id="18" name="Rectangle 17">
                <a:extLst>
                  <a:ext uri="{FF2B5EF4-FFF2-40B4-BE49-F238E27FC236}">
                    <a16:creationId xmlns:a16="http://schemas.microsoft.com/office/drawing/2014/main" id="{0A63A981-5BFB-9469-B65B-62320991161D}"/>
                  </a:ext>
                </a:extLst>
              </p:cNvPr>
              <p:cNvSpPr>
                <a:spLocks noRot="1" noChangeAspect="1" noMove="1" noResize="1" noEditPoints="1" noAdjustHandles="1" noChangeArrowheads="1" noChangeShapeType="1" noTextEdit="1"/>
              </p:cNvSpPr>
              <p:nvPr/>
            </p:nvSpPr>
            <p:spPr>
              <a:xfrm>
                <a:off x="8759104" y="4620918"/>
                <a:ext cx="608397" cy="519764"/>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96470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34</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2" name="Oval 1">
            <a:extLst>
              <a:ext uri="{FF2B5EF4-FFF2-40B4-BE49-F238E27FC236}">
                <a16:creationId xmlns:a16="http://schemas.microsoft.com/office/drawing/2014/main" id="{1B8C5AF0-636C-459C-FE5F-32BA24214323}"/>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sp>
        <p:nvSpPr>
          <p:cNvPr id="3" name="Merge 2">
            <a:extLst>
              <a:ext uri="{FF2B5EF4-FFF2-40B4-BE49-F238E27FC236}">
                <a16:creationId xmlns:a16="http://schemas.microsoft.com/office/drawing/2014/main" id="{47DEA9AD-4C51-AB79-3E36-22CCB47B342A}"/>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2" name="Straight Arrow Connector 11">
            <a:extLst>
              <a:ext uri="{FF2B5EF4-FFF2-40B4-BE49-F238E27FC236}">
                <a16:creationId xmlns:a16="http://schemas.microsoft.com/office/drawing/2014/main" id="{5B117223-D6CF-EDA2-390B-4F9BB8A090FC}"/>
              </a:ext>
            </a:extLst>
          </p:cNvPr>
          <p:cNvCxnSpPr>
            <a:cxnSpLocks/>
            <a:stCxn id="2" idx="4"/>
            <a:endCxn id="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80EE7E90-AFD1-90BA-3FD4-3A70CF5E80EB}"/>
              </a:ext>
            </a:extLst>
          </p:cNvPr>
          <p:cNvSpPr/>
          <p:nvPr/>
        </p:nvSpPr>
        <p:spPr>
          <a:xfrm>
            <a:off x="4379495" y="4223933"/>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1F</a:t>
            </a:r>
          </a:p>
        </p:txBody>
      </p:sp>
      <p:cxnSp>
        <p:nvCxnSpPr>
          <p:cNvPr id="16" name="Straight Arrow Connector 15">
            <a:extLst>
              <a:ext uri="{FF2B5EF4-FFF2-40B4-BE49-F238E27FC236}">
                <a16:creationId xmlns:a16="http://schemas.microsoft.com/office/drawing/2014/main" id="{37B4FE9F-3E09-EF2E-E9B1-2FCA120AF694}"/>
              </a:ext>
            </a:extLst>
          </p:cNvPr>
          <p:cNvCxnSpPr>
            <a:cxnSpLocks/>
            <a:stCxn id="3" idx="2"/>
            <a:endCxn id="14" idx="0"/>
          </p:cNvCxnSpPr>
          <p:nvPr/>
        </p:nvCxnSpPr>
        <p:spPr>
          <a:xfrm>
            <a:off x="4952059" y="3725972"/>
            <a:ext cx="139" cy="4979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B6E8FB3-727C-3AC0-0A72-A6ECCD887B0B}"/>
                  </a:ext>
                </a:extLst>
              </p:cNvPr>
              <p:cNvSpPr/>
              <p:nvPr/>
            </p:nvSpPr>
            <p:spPr>
              <a:xfrm>
                <a:off x="3184664" y="4536754"/>
                <a:ext cx="101693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 </m:t>
                      </m:r>
                    </m:oMath>
                  </m:oMathPara>
                </a14:m>
                <a:endParaRPr lang="en-US" dirty="0"/>
              </a:p>
            </p:txBody>
          </p:sp>
        </mc:Choice>
        <mc:Fallback xmlns="">
          <p:sp>
            <p:nvSpPr>
              <p:cNvPr id="17" name="Rectangle 16">
                <a:extLst>
                  <a:ext uri="{FF2B5EF4-FFF2-40B4-BE49-F238E27FC236}">
                    <a16:creationId xmlns:a16="http://schemas.microsoft.com/office/drawing/2014/main" id="{6B6E8FB3-727C-3AC0-0A72-A6ECCD887B0B}"/>
                  </a:ext>
                </a:extLst>
              </p:cNvPr>
              <p:cNvSpPr>
                <a:spLocks noRot="1" noChangeAspect="1" noMove="1" noResize="1" noEditPoints="1" noAdjustHandles="1" noChangeArrowheads="1" noChangeShapeType="1" noTextEdit="1"/>
              </p:cNvSpPr>
              <p:nvPr/>
            </p:nvSpPr>
            <p:spPr>
              <a:xfrm>
                <a:off x="3184664" y="4536754"/>
                <a:ext cx="1016937" cy="5197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3E9DB0-8C95-8150-4834-E78EACBCA225}"/>
                  </a:ext>
                </a:extLst>
              </p:cNvPr>
              <p:cNvSpPr/>
              <p:nvPr/>
            </p:nvSpPr>
            <p:spPr>
              <a:xfrm>
                <a:off x="8077801"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7" name="Rectangle 6">
                <a:extLst>
                  <a:ext uri="{FF2B5EF4-FFF2-40B4-BE49-F238E27FC236}">
                    <a16:creationId xmlns:a16="http://schemas.microsoft.com/office/drawing/2014/main" id="{2D3E9DB0-8C95-8150-4834-E78EACBCA225}"/>
                  </a:ext>
                </a:extLst>
              </p:cNvPr>
              <p:cNvSpPr>
                <a:spLocks noRot="1" noChangeAspect="1" noMove="1" noResize="1" noEditPoints="1" noAdjustHandles="1" noChangeArrowheads="1" noChangeShapeType="1" noTextEdit="1"/>
              </p:cNvSpPr>
              <p:nvPr/>
            </p:nvSpPr>
            <p:spPr>
              <a:xfrm>
                <a:off x="8077801" y="4620918"/>
                <a:ext cx="608397" cy="519764"/>
              </a:xfrm>
              <a:prstGeom prst="rect">
                <a:avLst/>
              </a:prstGeom>
              <a:blipFill>
                <a:blip r:embed="rId5"/>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B581881-41D9-DE4E-D944-47B533A14ED8}"/>
                  </a:ext>
                </a:extLst>
              </p:cNvPr>
              <p:cNvSpPr/>
              <p:nvPr/>
            </p:nvSpPr>
            <p:spPr>
              <a:xfrm>
                <a:off x="10462085" y="4624186"/>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3" name="Rectangle 12">
                <a:extLst>
                  <a:ext uri="{FF2B5EF4-FFF2-40B4-BE49-F238E27FC236}">
                    <a16:creationId xmlns:a16="http://schemas.microsoft.com/office/drawing/2014/main" id="{7B581881-41D9-DE4E-D944-47B533A14ED8}"/>
                  </a:ext>
                </a:extLst>
              </p:cNvPr>
              <p:cNvSpPr>
                <a:spLocks noRot="1" noChangeAspect="1" noMove="1" noResize="1" noEditPoints="1" noAdjustHandles="1" noChangeArrowheads="1" noChangeShapeType="1" noTextEdit="1"/>
              </p:cNvSpPr>
              <p:nvPr/>
            </p:nvSpPr>
            <p:spPr>
              <a:xfrm>
                <a:off x="10462085" y="4624186"/>
                <a:ext cx="608397" cy="519764"/>
              </a:xfrm>
              <a:prstGeom prst="rect">
                <a:avLst/>
              </a:prstGeom>
              <a:blipFill>
                <a:blip r:embed="rId6"/>
                <a:stretch>
                  <a:fillRect b="-4651"/>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69D07EF7-4D59-8BD5-BA8C-BF3722915E91}"/>
              </a:ext>
            </a:extLst>
          </p:cNvPr>
          <p:cNvSpPr/>
          <p:nvPr/>
        </p:nvSpPr>
        <p:spPr>
          <a:xfrm>
            <a:off x="272660" y="4292152"/>
            <a:ext cx="1941149" cy="65753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A63A981-5BFB-9469-B65B-62320991161D}"/>
                  </a:ext>
                </a:extLst>
              </p:cNvPr>
              <p:cNvSpPr/>
              <p:nvPr/>
            </p:nvSpPr>
            <p:spPr>
              <a:xfrm>
                <a:off x="8759104"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m:t>
                      </m:r>
                    </m:oMath>
                  </m:oMathPara>
                </a14:m>
                <a:endParaRPr lang="en-US" dirty="0"/>
              </a:p>
            </p:txBody>
          </p:sp>
        </mc:Choice>
        <mc:Fallback xmlns="">
          <p:sp>
            <p:nvSpPr>
              <p:cNvPr id="18" name="Rectangle 17">
                <a:extLst>
                  <a:ext uri="{FF2B5EF4-FFF2-40B4-BE49-F238E27FC236}">
                    <a16:creationId xmlns:a16="http://schemas.microsoft.com/office/drawing/2014/main" id="{0A63A981-5BFB-9469-B65B-62320991161D}"/>
                  </a:ext>
                </a:extLst>
              </p:cNvPr>
              <p:cNvSpPr>
                <a:spLocks noRot="1" noChangeAspect="1" noMove="1" noResize="1" noEditPoints="1" noAdjustHandles="1" noChangeArrowheads="1" noChangeShapeType="1" noTextEdit="1"/>
              </p:cNvSpPr>
              <p:nvPr/>
            </p:nvSpPr>
            <p:spPr>
              <a:xfrm>
                <a:off x="8759104" y="4620918"/>
                <a:ext cx="608397" cy="519764"/>
              </a:xfrm>
              <a:prstGeom prst="rect">
                <a:avLst/>
              </a:prstGeom>
              <a:blipFill>
                <a:blip r:embed="rId7"/>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93B5C328-887F-1E81-4F7F-FB0840F2685E}"/>
              </a:ext>
            </a:extLst>
          </p:cNvPr>
          <p:cNvSpPr/>
          <p:nvPr/>
        </p:nvSpPr>
        <p:spPr>
          <a:xfrm>
            <a:off x="9367502" y="4300888"/>
            <a:ext cx="998906" cy="256613"/>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38614FA-E3B0-147D-000E-2D08D89D9C21}"/>
                  </a:ext>
                </a:extLst>
              </p:cNvPr>
              <p:cNvSpPr/>
              <p:nvPr/>
            </p:nvSpPr>
            <p:spPr>
              <a:xfrm>
                <a:off x="9770250"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1" name="Rectangle 10">
                <a:extLst>
                  <a:ext uri="{FF2B5EF4-FFF2-40B4-BE49-F238E27FC236}">
                    <a16:creationId xmlns:a16="http://schemas.microsoft.com/office/drawing/2014/main" id="{738614FA-E3B0-147D-000E-2D08D89D9C21}"/>
                  </a:ext>
                </a:extLst>
              </p:cNvPr>
              <p:cNvSpPr>
                <a:spLocks noRot="1" noChangeAspect="1" noMove="1" noResize="1" noEditPoints="1" noAdjustHandles="1" noChangeArrowheads="1" noChangeShapeType="1" noTextEdit="1"/>
              </p:cNvSpPr>
              <p:nvPr/>
            </p:nvSpPr>
            <p:spPr>
              <a:xfrm>
                <a:off x="9770250" y="4620918"/>
                <a:ext cx="608397" cy="519764"/>
              </a:xfrm>
              <a:prstGeom prst="rect">
                <a:avLst/>
              </a:prstGeom>
              <a:blipFill>
                <a:blip r:embed="rId8"/>
                <a:stretch>
                  <a:fillRect b="-2326"/>
                </a:stretch>
              </a:blipFill>
            </p:spPr>
            <p:txBody>
              <a:bodyPr/>
              <a:lstStyle/>
              <a:p>
                <a:r>
                  <a:rPr lang="en-US">
                    <a:noFill/>
                  </a:rPr>
                  <a:t> </a:t>
                </a:r>
              </a:p>
            </p:txBody>
          </p:sp>
        </mc:Fallback>
      </mc:AlternateContent>
    </p:spTree>
    <p:extLst>
      <p:ext uri="{BB962C8B-B14F-4D97-AF65-F5344CB8AC3E}">
        <p14:creationId xmlns:p14="http://schemas.microsoft.com/office/powerpoint/2010/main" val="2533068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35</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1363006239"/>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1363006239"/>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2" name="Oval 1">
            <a:extLst>
              <a:ext uri="{FF2B5EF4-FFF2-40B4-BE49-F238E27FC236}">
                <a16:creationId xmlns:a16="http://schemas.microsoft.com/office/drawing/2014/main" id="{1B8C5AF0-636C-459C-FE5F-32BA24214323}"/>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sp>
        <p:nvSpPr>
          <p:cNvPr id="3" name="Merge 2">
            <a:extLst>
              <a:ext uri="{FF2B5EF4-FFF2-40B4-BE49-F238E27FC236}">
                <a16:creationId xmlns:a16="http://schemas.microsoft.com/office/drawing/2014/main" id="{47DEA9AD-4C51-AB79-3E36-22CCB47B342A}"/>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2" name="Straight Arrow Connector 11">
            <a:extLst>
              <a:ext uri="{FF2B5EF4-FFF2-40B4-BE49-F238E27FC236}">
                <a16:creationId xmlns:a16="http://schemas.microsoft.com/office/drawing/2014/main" id="{5B117223-D6CF-EDA2-390B-4F9BB8A090FC}"/>
              </a:ext>
            </a:extLst>
          </p:cNvPr>
          <p:cNvCxnSpPr>
            <a:cxnSpLocks/>
            <a:stCxn id="2" idx="4"/>
            <a:endCxn id="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80EE7E90-AFD1-90BA-3FD4-3A70CF5E80EB}"/>
              </a:ext>
            </a:extLst>
          </p:cNvPr>
          <p:cNvSpPr/>
          <p:nvPr/>
        </p:nvSpPr>
        <p:spPr>
          <a:xfrm>
            <a:off x="4379495" y="4223933"/>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1F</a:t>
            </a:r>
          </a:p>
        </p:txBody>
      </p:sp>
      <p:cxnSp>
        <p:nvCxnSpPr>
          <p:cNvPr id="16" name="Straight Arrow Connector 15">
            <a:extLst>
              <a:ext uri="{FF2B5EF4-FFF2-40B4-BE49-F238E27FC236}">
                <a16:creationId xmlns:a16="http://schemas.microsoft.com/office/drawing/2014/main" id="{37B4FE9F-3E09-EF2E-E9B1-2FCA120AF694}"/>
              </a:ext>
            </a:extLst>
          </p:cNvPr>
          <p:cNvCxnSpPr>
            <a:cxnSpLocks/>
            <a:stCxn id="3" idx="2"/>
            <a:endCxn id="14" idx="0"/>
          </p:cNvCxnSpPr>
          <p:nvPr/>
        </p:nvCxnSpPr>
        <p:spPr>
          <a:xfrm>
            <a:off x="4952059" y="3725972"/>
            <a:ext cx="139" cy="4979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B6E8FB3-727C-3AC0-0A72-A6ECCD887B0B}"/>
                  </a:ext>
                </a:extLst>
              </p:cNvPr>
              <p:cNvSpPr/>
              <p:nvPr/>
            </p:nvSpPr>
            <p:spPr>
              <a:xfrm>
                <a:off x="3184664" y="4536754"/>
                <a:ext cx="101693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 </m:t>
                      </m:r>
                    </m:oMath>
                  </m:oMathPara>
                </a14:m>
                <a:endParaRPr lang="en-US" dirty="0"/>
              </a:p>
            </p:txBody>
          </p:sp>
        </mc:Choice>
        <mc:Fallback xmlns="">
          <p:sp>
            <p:nvSpPr>
              <p:cNvPr id="17" name="Rectangle 16">
                <a:extLst>
                  <a:ext uri="{FF2B5EF4-FFF2-40B4-BE49-F238E27FC236}">
                    <a16:creationId xmlns:a16="http://schemas.microsoft.com/office/drawing/2014/main" id="{6B6E8FB3-727C-3AC0-0A72-A6ECCD887B0B}"/>
                  </a:ext>
                </a:extLst>
              </p:cNvPr>
              <p:cNvSpPr>
                <a:spLocks noRot="1" noChangeAspect="1" noMove="1" noResize="1" noEditPoints="1" noAdjustHandles="1" noChangeArrowheads="1" noChangeShapeType="1" noTextEdit="1"/>
              </p:cNvSpPr>
              <p:nvPr/>
            </p:nvSpPr>
            <p:spPr>
              <a:xfrm>
                <a:off x="3184664" y="4536754"/>
                <a:ext cx="1016937" cy="5197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3E9DB0-8C95-8150-4834-E78EACBCA225}"/>
                  </a:ext>
                </a:extLst>
              </p:cNvPr>
              <p:cNvSpPr/>
              <p:nvPr/>
            </p:nvSpPr>
            <p:spPr>
              <a:xfrm>
                <a:off x="8077801"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7" name="Rectangle 6">
                <a:extLst>
                  <a:ext uri="{FF2B5EF4-FFF2-40B4-BE49-F238E27FC236}">
                    <a16:creationId xmlns:a16="http://schemas.microsoft.com/office/drawing/2014/main" id="{2D3E9DB0-8C95-8150-4834-E78EACBCA225}"/>
                  </a:ext>
                </a:extLst>
              </p:cNvPr>
              <p:cNvSpPr>
                <a:spLocks noRot="1" noChangeAspect="1" noMove="1" noResize="1" noEditPoints="1" noAdjustHandles="1" noChangeArrowheads="1" noChangeShapeType="1" noTextEdit="1"/>
              </p:cNvSpPr>
              <p:nvPr/>
            </p:nvSpPr>
            <p:spPr>
              <a:xfrm>
                <a:off x="8077801" y="4620918"/>
                <a:ext cx="608397" cy="519764"/>
              </a:xfrm>
              <a:prstGeom prst="rect">
                <a:avLst/>
              </a:prstGeom>
              <a:blipFill>
                <a:blip r:embed="rId5"/>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B581881-41D9-DE4E-D944-47B533A14ED8}"/>
                  </a:ext>
                </a:extLst>
              </p:cNvPr>
              <p:cNvSpPr/>
              <p:nvPr/>
            </p:nvSpPr>
            <p:spPr>
              <a:xfrm>
                <a:off x="10462085" y="4624186"/>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3" name="Rectangle 12">
                <a:extLst>
                  <a:ext uri="{FF2B5EF4-FFF2-40B4-BE49-F238E27FC236}">
                    <a16:creationId xmlns:a16="http://schemas.microsoft.com/office/drawing/2014/main" id="{7B581881-41D9-DE4E-D944-47B533A14ED8}"/>
                  </a:ext>
                </a:extLst>
              </p:cNvPr>
              <p:cNvSpPr>
                <a:spLocks noRot="1" noChangeAspect="1" noMove="1" noResize="1" noEditPoints="1" noAdjustHandles="1" noChangeArrowheads="1" noChangeShapeType="1" noTextEdit="1"/>
              </p:cNvSpPr>
              <p:nvPr/>
            </p:nvSpPr>
            <p:spPr>
              <a:xfrm>
                <a:off x="10462085" y="4624186"/>
                <a:ext cx="608397" cy="519764"/>
              </a:xfrm>
              <a:prstGeom prst="rect">
                <a:avLst/>
              </a:prstGeom>
              <a:blipFill>
                <a:blip r:embed="rId6"/>
                <a:stretch>
                  <a:fillRect b="-4651"/>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69D07EF7-4D59-8BD5-BA8C-BF3722915E91}"/>
              </a:ext>
            </a:extLst>
          </p:cNvPr>
          <p:cNvSpPr/>
          <p:nvPr/>
        </p:nvSpPr>
        <p:spPr>
          <a:xfrm>
            <a:off x="272661" y="3622145"/>
            <a:ext cx="1941149" cy="324213"/>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A63A981-5BFB-9469-B65B-62320991161D}"/>
                  </a:ext>
                </a:extLst>
              </p:cNvPr>
              <p:cNvSpPr/>
              <p:nvPr/>
            </p:nvSpPr>
            <p:spPr>
              <a:xfrm>
                <a:off x="8759104"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m:t>
                      </m:r>
                    </m:oMath>
                  </m:oMathPara>
                </a14:m>
                <a:endParaRPr lang="en-US" dirty="0"/>
              </a:p>
            </p:txBody>
          </p:sp>
        </mc:Choice>
        <mc:Fallback xmlns="">
          <p:sp>
            <p:nvSpPr>
              <p:cNvPr id="18" name="Rectangle 17">
                <a:extLst>
                  <a:ext uri="{FF2B5EF4-FFF2-40B4-BE49-F238E27FC236}">
                    <a16:creationId xmlns:a16="http://schemas.microsoft.com/office/drawing/2014/main" id="{0A63A981-5BFB-9469-B65B-62320991161D}"/>
                  </a:ext>
                </a:extLst>
              </p:cNvPr>
              <p:cNvSpPr>
                <a:spLocks noRot="1" noChangeAspect="1" noMove="1" noResize="1" noEditPoints="1" noAdjustHandles="1" noChangeArrowheads="1" noChangeShapeType="1" noTextEdit="1"/>
              </p:cNvSpPr>
              <p:nvPr/>
            </p:nvSpPr>
            <p:spPr>
              <a:xfrm>
                <a:off x="8759104" y="4620918"/>
                <a:ext cx="608397" cy="5197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38614FA-E3B0-147D-000E-2D08D89D9C21}"/>
                  </a:ext>
                </a:extLst>
              </p:cNvPr>
              <p:cNvSpPr/>
              <p:nvPr/>
            </p:nvSpPr>
            <p:spPr>
              <a:xfrm>
                <a:off x="9770250"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1" name="Rectangle 10">
                <a:extLst>
                  <a:ext uri="{FF2B5EF4-FFF2-40B4-BE49-F238E27FC236}">
                    <a16:creationId xmlns:a16="http://schemas.microsoft.com/office/drawing/2014/main" id="{738614FA-E3B0-147D-000E-2D08D89D9C21}"/>
                  </a:ext>
                </a:extLst>
              </p:cNvPr>
              <p:cNvSpPr>
                <a:spLocks noRot="1" noChangeAspect="1" noMove="1" noResize="1" noEditPoints="1" noAdjustHandles="1" noChangeArrowheads="1" noChangeShapeType="1" noTextEdit="1"/>
              </p:cNvSpPr>
              <p:nvPr/>
            </p:nvSpPr>
            <p:spPr>
              <a:xfrm>
                <a:off x="9770250" y="4620918"/>
                <a:ext cx="608397" cy="519764"/>
              </a:xfrm>
              <a:prstGeom prst="rect">
                <a:avLst/>
              </a:prstGeom>
              <a:blipFill>
                <a:blip r:embed="rId8"/>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ular Callout 18">
                <a:extLst>
                  <a:ext uri="{FF2B5EF4-FFF2-40B4-BE49-F238E27FC236}">
                    <a16:creationId xmlns:a16="http://schemas.microsoft.com/office/drawing/2014/main" id="{75C60275-A59B-34C8-072C-7B16DD8626BA}"/>
                  </a:ext>
                </a:extLst>
              </p:cNvPr>
              <p:cNvSpPr/>
              <p:nvPr/>
            </p:nvSpPr>
            <p:spPr>
              <a:xfrm>
                <a:off x="2414044" y="3525254"/>
                <a:ext cx="1765218" cy="421104"/>
              </a:xfrm>
              <a:prstGeom prst="wedgeRectCallout">
                <a:avLst>
                  <a:gd name="adj1" fmla="val -57001"/>
                  <a:gd name="adj2" fmla="val 20403"/>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b="1" dirty="0">
                    <a:latin typeface="Lato" panose="020F0502020204030203" pitchFamily="34" charset="77"/>
                  </a:rPr>
                  <a:t>Suppose</a:t>
                </a:r>
                <a:r>
                  <a:rPr lang="en-US" sz="1600" b="1" dirty="0"/>
                  <a:t> </a:t>
                </a:r>
                <a14:m>
                  <m:oMath xmlns:m="http://schemas.openxmlformats.org/officeDocument/2006/math">
                    <m:r>
                      <a:rPr lang="en-US" sz="1600" b="1" i="1" smtClean="0">
                        <a:latin typeface="Cambria Math" panose="02040503050406030204" pitchFamily="18" charset="0"/>
                      </a:rPr>
                      <m:t>𝜶</m:t>
                    </m:r>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𝟏</m:t>
                    </m:r>
                  </m:oMath>
                </a14:m>
                <a:endParaRPr lang="en-US" sz="1600" dirty="0"/>
              </a:p>
            </p:txBody>
          </p:sp>
        </mc:Choice>
        <mc:Fallback xmlns="">
          <p:sp>
            <p:nvSpPr>
              <p:cNvPr id="19" name="Rectangular Callout 18">
                <a:extLst>
                  <a:ext uri="{FF2B5EF4-FFF2-40B4-BE49-F238E27FC236}">
                    <a16:creationId xmlns:a16="http://schemas.microsoft.com/office/drawing/2014/main" id="{75C60275-A59B-34C8-072C-7B16DD8626BA}"/>
                  </a:ext>
                </a:extLst>
              </p:cNvPr>
              <p:cNvSpPr>
                <a:spLocks noRot="1" noChangeAspect="1" noMove="1" noResize="1" noEditPoints="1" noAdjustHandles="1" noChangeArrowheads="1" noChangeShapeType="1" noTextEdit="1"/>
              </p:cNvSpPr>
              <p:nvPr/>
            </p:nvSpPr>
            <p:spPr>
              <a:xfrm>
                <a:off x="2414044" y="3525254"/>
                <a:ext cx="1765218" cy="421104"/>
              </a:xfrm>
              <a:prstGeom prst="wedgeRectCallout">
                <a:avLst>
                  <a:gd name="adj1" fmla="val -57001"/>
                  <a:gd name="adj2" fmla="val 20403"/>
                </a:avLst>
              </a:prstGeom>
              <a:blipFill>
                <a:blip r:embed="rId9"/>
                <a:stretch>
                  <a:fillRect b="-5714"/>
                </a:stretch>
              </a:blipFill>
            </p:spPr>
            <p:txBody>
              <a:bodyPr/>
              <a:lstStyle/>
              <a:p>
                <a:r>
                  <a:rPr lang="en-US">
                    <a:noFill/>
                  </a:rPr>
                  <a:t> </a:t>
                </a:r>
              </a:p>
            </p:txBody>
          </p:sp>
        </mc:Fallback>
      </mc:AlternateContent>
    </p:spTree>
    <p:extLst>
      <p:ext uri="{BB962C8B-B14F-4D97-AF65-F5344CB8AC3E}">
        <p14:creationId xmlns:p14="http://schemas.microsoft.com/office/powerpoint/2010/main" val="571149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36</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425660902"/>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425660902"/>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2" name="Oval 1">
            <a:extLst>
              <a:ext uri="{FF2B5EF4-FFF2-40B4-BE49-F238E27FC236}">
                <a16:creationId xmlns:a16="http://schemas.microsoft.com/office/drawing/2014/main" id="{1B8C5AF0-636C-459C-FE5F-32BA24214323}"/>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6" name="Rectangle 5">
            <a:extLst>
              <a:ext uri="{FF2B5EF4-FFF2-40B4-BE49-F238E27FC236}">
                <a16:creationId xmlns:a16="http://schemas.microsoft.com/office/drawing/2014/main" id="{B47744A2-9752-3A20-15FF-6936A7166FC1}"/>
              </a:ext>
            </a:extLst>
          </p:cNvPr>
          <p:cNvSpPr/>
          <p:nvPr/>
        </p:nvSpPr>
        <p:spPr>
          <a:xfrm>
            <a:off x="7130633" y="3180318"/>
            <a:ext cx="1301097" cy="22943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ular Callout 8">
            <a:extLst>
              <a:ext uri="{FF2B5EF4-FFF2-40B4-BE49-F238E27FC236}">
                <a16:creationId xmlns:a16="http://schemas.microsoft.com/office/drawing/2014/main" id="{0587CFBA-EF0D-01BB-8B51-9A193F0773D3}"/>
              </a:ext>
            </a:extLst>
          </p:cNvPr>
          <p:cNvSpPr/>
          <p:nvPr/>
        </p:nvSpPr>
        <p:spPr>
          <a:xfrm>
            <a:off x="3915585" y="3295034"/>
            <a:ext cx="1765218" cy="421104"/>
          </a:xfrm>
          <a:prstGeom prst="wedgeRectCallout">
            <a:avLst>
              <a:gd name="adj1" fmla="val -57001"/>
              <a:gd name="adj2" fmla="val 2040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Lato" panose="020F0502020204030203" pitchFamily="34" charset="77"/>
              </a:rPr>
              <a:t>Episode reset</a:t>
            </a:r>
            <a:endParaRPr lang="en-US" sz="1600" dirty="0"/>
          </a:p>
        </p:txBody>
      </p:sp>
    </p:spTree>
    <p:extLst>
      <p:ext uri="{BB962C8B-B14F-4D97-AF65-F5344CB8AC3E}">
        <p14:creationId xmlns:p14="http://schemas.microsoft.com/office/powerpoint/2010/main" val="2243935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37</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29016" y="3725972"/>
            <a:ext cx="1926740"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2407096823"/>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2407096823"/>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6" name="Rectangular Callout 5">
            <a:extLst>
              <a:ext uri="{FF2B5EF4-FFF2-40B4-BE49-F238E27FC236}">
                <a16:creationId xmlns:a16="http://schemas.microsoft.com/office/drawing/2014/main" id="{5B9A3F5A-D8E5-585A-1C7C-6EBC172251E5}"/>
              </a:ext>
            </a:extLst>
          </p:cNvPr>
          <p:cNvSpPr/>
          <p:nvPr/>
        </p:nvSpPr>
        <p:spPr>
          <a:xfrm>
            <a:off x="2413849" y="1365458"/>
            <a:ext cx="1500453" cy="684724"/>
          </a:xfrm>
          <a:prstGeom prst="wedgeRectCallout">
            <a:avLst>
              <a:gd name="adj1" fmla="val -57001"/>
              <a:gd name="adj2" fmla="val 2040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Lato" panose="020F0502020204030203" pitchFamily="34" charset="77"/>
              </a:rPr>
              <a:t>Random tiebreaking</a:t>
            </a:r>
          </a:p>
        </p:txBody>
      </p:sp>
      <p:sp>
        <p:nvSpPr>
          <p:cNvPr id="7" name="Rectangle 6">
            <a:extLst>
              <a:ext uri="{FF2B5EF4-FFF2-40B4-BE49-F238E27FC236}">
                <a16:creationId xmlns:a16="http://schemas.microsoft.com/office/drawing/2014/main" id="{16A6B678-7DE3-E8C9-AF47-98F0E44A0747}"/>
              </a:ext>
            </a:extLst>
          </p:cNvPr>
          <p:cNvSpPr/>
          <p:nvPr/>
        </p:nvSpPr>
        <p:spPr>
          <a:xfrm>
            <a:off x="272661" y="1583189"/>
            <a:ext cx="1941150" cy="684724"/>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3907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38</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29016" y="3925294"/>
            <a:ext cx="1926740"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433F4962-98DC-1AA6-9E91-1CEE26CC48BE}"/>
              </a:ext>
            </a:extLst>
          </p:cNvPr>
          <p:cNvSpPr/>
          <p:nvPr/>
        </p:nvSpPr>
        <p:spPr>
          <a:xfrm>
            <a:off x="4379355" y="4174556"/>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cxnSp>
        <p:nvCxnSpPr>
          <p:cNvPr id="3" name="Straight Arrow Connector 2">
            <a:extLst>
              <a:ext uri="{FF2B5EF4-FFF2-40B4-BE49-F238E27FC236}">
                <a16:creationId xmlns:a16="http://schemas.microsoft.com/office/drawing/2014/main" id="{368AF5C1-D108-F245-ADEB-F4DBEEA783B7}"/>
              </a:ext>
            </a:extLst>
          </p:cNvPr>
          <p:cNvCxnSpPr>
            <a:cxnSpLocks/>
            <a:stCxn id="13" idx="2"/>
            <a:endCxn id="2" idx="0"/>
          </p:cNvCxnSpPr>
          <p:nvPr/>
        </p:nvCxnSpPr>
        <p:spPr>
          <a:xfrm flipH="1">
            <a:off x="4952058" y="3725972"/>
            <a:ext cx="1" cy="4485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BAD3D5E-A1B1-434B-E2E5-0B3F9C8485D3}"/>
                  </a:ext>
                </a:extLst>
              </p:cNvPr>
              <p:cNvSpPr/>
              <p:nvPr/>
            </p:nvSpPr>
            <p:spPr>
              <a:xfrm>
                <a:off x="3373828" y="4536754"/>
                <a:ext cx="827773"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 </m:t>
                      </m:r>
                    </m:oMath>
                  </m:oMathPara>
                </a14:m>
                <a:endParaRPr lang="en-US" dirty="0"/>
              </a:p>
            </p:txBody>
          </p:sp>
        </mc:Choice>
        <mc:Fallback xmlns="">
          <p:sp>
            <p:nvSpPr>
              <p:cNvPr id="17" name="Rectangle 16">
                <a:extLst>
                  <a:ext uri="{FF2B5EF4-FFF2-40B4-BE49-F238E27FC236}">
                    <a16:creationId xmlns:a16="http://schemas.microsoft.com/office/drawing/2014/main" id="{8BAD3D5E-A1B1-434B-E2E5-0B3F9C8485D3}"/>
                  </a:ext>
                </a:extLst>
              </p:cNvPr>
              <p:cNvSpPr>
                <a:spLocks noRot="1" noChangeAspect="1" noMove="1" noResize="1" noEditPoints="1" noAdjustHandles="1" noChangeArrowheads="1" noChangeShapeType="1" noTextEdit="1"/>
              </p:cNvSpPr>
              <p:nvPr/>
            </p:nvSpPr>
            <p:spPr>
              <a:xfrm>
                <a:off x="3373828" y="4536754"/>
                <a:ext cx="827773" cy="51976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5911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39</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433F4962-98DC-1AA6-9E91-1CEE26CC48BE}"/>
              </a:ext>
            </a:extLst>
          </p:cNvPr>
          <p:cNvSpPr/>
          <p:nvPr/>
        </p:nvSpPr>
        <p:spPr>
          <a:xfrm>
            <a:off x="4379355" y="4174556"/>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cxnSp>
        <p:nvCxnSpPr>
          <p:cNvPr id="3" name="Straight Arrow Connector 2">
            <a:extLst>
              <a:ext uri="{FF2B5EF4-FFF2-40B4-BE49-F238E27FC236}">
                <a16:creationId xmlns:a16="http://schemas.microsoft.com/office/drawing/2014/main" id="{368AF5C1-D108-F245-ADEB-F4DBEEA783B7}"/>
              </a:ext>
            </a:extLst>
          </p:cNvPr>
          <p:cNvCxnSpPr>
            <a:cxnSpLocks/>
            <a:stCxn id="13" idx="2"/>
            <a:endCxn id="2" idx="0"/>
          </p:cNvCxnSpPr>
          <p:nvPr/>
        </p:nvCxnSpPr>
        <p:spPr>
          <a:xfrm flipH="1">
            <a:off x="4952058" y="3725972"/>
            <a:ext cx="1" cy="4485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F6BE8D1-643C-BDF3-79F2-DA2BC0375158}"/>
                  </a:ext>
                </a:extLst>
              </p:cNvPr>
              <p:cNvSpPr/>
              <p:nvPr/>
            </p:nvSpPr>
            <p:spPr>
              <a:xfrm>
                <a:off x="3373828" y="4536754"/>
                <a:ext cx="827773"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 </m:t>
                      </m:r>
                    </m:oMath>
                  </m:oMathPara>
                </a14:m>
                <a:endParaRPr lang="en-US" dirty="0"/>
              </a:p>
            </p:txBody>
          </p:sp>
        </mc:Choice>
        <mc:Fallback xmlns="">
          <p:sp>
            <p:nvSpPr>
              <p:cNvPr id="6" name="Rectangle 5">
                <a:extLst>
                  <a:ext uri="{FF2B5EF4-FFF2-40B4-BE49-F238E27FC236}">
                    <a16:creationId xmlns:a16="http://schemas.microsoft.com/office/drawing/2014/main" id="{2F6BE8D1-643C-BDF3-79F2-DA2BC0375158}"/>
                  </a:ext>
                </a:extLst>
              </p:cNvPr>
              <p:cNvSpPr>
                <a:spLocks noRot="1" noChangeAspect="1" noMove="1" noResize="1" noEditPoints="1" noAdjustHandles="1" noChangeArrowheads="1" noChangeShapeType="1" noTextEdit="1"/>
              </p:cNvSpPr>
              <p:nvPr/>
            </p:nvSpPr>
            <p:spPr>
              <a:xfrm>
                <a:off x="3373828" y="4536754"/>
                <a:ext cx="827773" cy="519764"/>
              </a:xfrm>
              <a:prstGeom prst="rect">
                <a:avLst/>
              </a:prstGeom>
              <a:blipFill>
                <a:blip r:embed="rId4"/>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7C86FAF-18B3-7025-347A-68E0034BE5A0}"/>
              </a:ext>
            </a:extLst>
          </p:cNvPr>
          <p:cNvSpPr/>
          <p:nvPr/>
        </p:nvSpPr>
        <p:spPr>
          <a:xfrm>
            <a:off x="8124525" y="4292867"/>
            <a:ext cx="532798" cy="256613"/>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A32B171-0A6A-D0C5-993A-FC0A6504E6B9}"/>
                  </a:ext>
                </a:extLst>
              </p:cNvPr>
              <p:cNvSpPr/>
              <p:nvPr/>
            </p:nvSpPr>
            <p:spPr>
              <a:xfrm>
                <a:off x="8077801"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2" name="Rectangle 11">
                <a:extLst>
                  <a:ext uri="{FF2B5EF4-FFF2-40B4-BE49-F238E27FC236}">
                    <a16:creationId xmlns:a16="http://schemas.microsoft.com/office/drawing/2014/main" id="{FA32B171-0A6A-D0C5-993A-FC0A6504E6B9}"/>
                  </a:ext>
                </a:extLst>
              </p:cNvPr>
              <p:cNvSpPr>
                <a:spLocks noRot="1" noChangeAspect="1" noMove="1" noResize="1" noEditPoints="1" noAdjustHandles="1" noChangeArrowheads="1" noChangeShapeType="1" noTextEdit="1"/>
              </p:cNvSpPr>
              <p:nvPr/>
            </p:nvSpPr>
            <p:spPr>
              <a:xfrm>
                <a:off x="8077801" y="4620918"/>
                <a:ext cx="608397" cy="519764"/>
              </a:xfrm>
              <a:prstGeom prst="rect">
                <a:avLst/>
              </a:prstGeom>
              <a:blipFill>
                <a:blip r:embed="rId5"/>
                <a:stretch>
                  <a:fillRect b="-2326"/>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17525D6F-6898-5D1B-2CC4-377CE74C3B02}"/>
              </a:ext>
            </a:extLst>
          </p:cNvPr>
          <p:cNvSpPr/>
          <p:nvPr/>
        </p:nvSpPr>
        <p:spPr>
          <a:xfrm>
            <a:off x="10508809" y="4296135"/>
            <a:ext cx="532798" cy="256613"/>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C2C55D4-333C-780E-E6E4-6408741A4B20}"/>
                  </a:ext>
                </a:extLst>
              </p:cNvPr>
              <p:cNvSpPr/>
              <p:nvPr/>
            </p:nvSpPr>
            <p:spPr>
              <a:xfrm>
                <a:off x="10462085" y="4624186"/>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6" name="Rectangle 15">
                <a:extLst>
                  <a:ext uri="{FF2B5EF4-FFF2-40B4-BE49-F238E27FC236}">
                    <a16:creationId xmlns:a16="http://schemas.microsoft.com/office/drawing/2014/main" id="{6C2C55D4-333C-780E-E6E4-6408741A4B20}"/>
                  </a:ext>
                </a:extLst>
              </p:cNvPr>
              <p:cNvSpPr>
                <a:spLocks noRot="1" noChangeAspect="1" noMove="1" noResize="1" noEditPoints="1" noAdjustHandles="1" noChangeArrowheads="1" noChangeShapeType="1" noTextEdit="1"/>
              </p:cNvSpPr>
              <p:nvPr/>
            </p:nvSpPr>
            <p:spPr>
              <a:xfrm>
                <a:off x="10462085" y="4624186"/>
                <a:ext cx="608397" cy="519764"/>
              </a:xfrm>
              <a:prstGeom prst="rect">
                <a:avLst/>
              </a:prstGeom>
              <a:blipFill>
                <a:blip r:embed="rId6"/>
                <a:stretch>
                  <a:fillRect b="-4651"/>
                </a:stretch>
              </a:blipFill>
            </p:spPr>
            <p:txBody>
              <a:bodyPr/>
              <a:lstStyle/>
              <a:p>
                <a:r>
                  <a:rPr lang="en-US">
                    <a:noFill/>
                  </a:rPr>
                  <a:t> </a:t>
                </a:r>
              </a:p>
            </p:txBody>
          </p:sp>
        </mc:Fallback>
      </mc:AlternateContent>
    </p:spTree>
    <p:extLst>
      <p:ext uri="{BB962C8B-B14F-4D97-AF65-F5344CB8AC3E}">
        <p14:creationId xmlns:p14="http://schemas.microsoft.com/office/powerpoint/2010/main" val="243334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B668-E174-0645-A995-E2FBB1953D98}"/>
              </a:ext>
            </a:extLst>
          </p:cNvPr>
          <p:cNvSpPr>
            <a:spLocks noGrp="1"/>
          </p:cNvSpPr>
          <p:nvPr>
            <p:ph type="title"/>
          </p:nvPr>
        </p:nvSpPr>
        <p:spPr/>
        <p:txBody>
          <a:bodyPr/>
          <a:lstStyle/>
          <a:p>
            <a:r>
              <a:rPr lang="en-US" dirty="0"/>
              <a:t>What’s the Connection to RL?</a:t>
            </a:r>
          </a:p>
        </p:txBody>
      </p:sp>
      <p:sp>
        <p:nvSpPr>
          <p:cNvPr id="3" name="Content Placeholder 2">
            <a:extLst>
              <a:ext uri="{FF2B5EF4-FFF2-40B4-BE49-F238E27FC236}">
                <a16:creationId xmlns:a16="http://schemas.microsoft.com/office/drawing/2014/main" id="{16E5A935-7568-6D49-9EEC-19C38F9E707B}"/>
              </a:ext>
            </a:extLst>
          </p:cNvPr>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548659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40</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433F4962-98DC-1AA6-9E91-1CEE26CC48BE}"/>
              </a:ext>
            </a:extLst>
          </p:cNvPr>
          <p:cNvSpPr/>
          <p:nvPr/>
        </p:nvSpPr>
        <p:spPr>
          <a:xfrm>
            <a:off x="4379355" y="4174556"/>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cxnSp>
        <p:nvCxnSpPr>
          <p:cNvPr id="3" name="Straight Arrow Connector 2">
            <a:extLst>
              <a:ext uri="{FF2B5EF4-FFF2-40B4-BE49-F238E27FC236}">
                <a16:creationId xmlns:a16="http://schemas.microsoft.com/office/drawing/2014/main" id="{368AF5C1-D108-F245-ADEB-F4DBEEA783B7}"/>
              </a:ext>
            </a:extLst>
          </p:cNvPr>
          <p:cNvCxnSpPr>
            <a:cxnSpLocks/>
            <a:stCxn id="13" idx="2"/>
            <a:endCxn id="2" idx="0"/>
          </p:cNvCxnSpPr>
          <p:nvPr/>
        </p:nvCxnSpPr>
        <p:spPr>
          <a:xfrm flipH="1">
            <a:off x="4952058" y="3725972"/>
            <a:ext cx="1" cy="4485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F6BE8D1-643C-BDF3-79F2-DA2BC0375158}"/>
                  </a:ext>
                </a:extLst>
              </p:cNvPr>
              <p:cNvSpPr/>
              <p:nvPr/>
            </p:nvSpPr>
            <p:spPr>
              <a:xfrm>
                <a:off x="3373828" y="4536754"/>
                <a:ext cx="827773"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 </m:t>
                      </m:r>
                    </m:oMath>
                  </m:oMathPara>
                </a14:m>
                <a:endParaRPr lang="en-US" dirty="0"/>
              </a:p>
            </p:txBody>
          </p:sp>
        </mc:Choice>
        <mc:Fallback xmlns="">
          <p:sp>
            <p:nvSpPr>
              <p:cNvPr id="6" name="Rectangle 5">
                <a:extLst>
                  <a:ext uri="{FF2B5EF4-FFF2-40B4-BE49-F238E27FC236}">
                    <a16:creationId xmlns:a16="http://schemas.microsoft.com/office/drawing/2014/main" id="{2F6BE8D1-643C-BDF3-79F2-DA2BC0375158}"/>
                  </a:ext>
                </a:extLst>
              </p:cNvPr>
              <p:cNvSpPr>
                <a:spLocks noRot="1" noChangeAspect="1" noMove="1" noResize="1" noEditPoints="1" noAdjustHandles="1" noChangeArrowheads="1" noChangeShapeType="1" noTextEdit="1"/>
              </p:cNvSpPr>
              <p:nvPr/>
            </p:nvSpPr>
            <p:spPr>
              <a:xfrm>
                <a:off x="3373828" y="4536754"/>
                <a:ext cx="827773" cy="519764"/>
              </a:xfrm>
              <a:prstGeom prst="rect">
                <a:avLst/>
              </a:prstGeom>
              <a:blipFill>
                <a:blip r:embed="rId4"/>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5B4DA5CB-30AF-50A3-FF35-3399902A7C8F}"/>
              </a:ext>
            </a:extLst>
          </p:cNvPr>
          <p:cNvSpPr/>
          <p:nvPr/>
        </p:nvSpPr>
        <p:spPr>
          <a:xfrm>
            <a:off x="8952630" y="4293862"/>
            <a:ext cx="133618" cy="250256"/>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52BCD87-AC1D-9AFA-A97D-A7C94247552B}"/>
                  </a:ext>
                </a:extLst>
              </p:cNvPr>
              <p:cNvSpPr/>
              <p:nvPr/>
            </p:nvSpPr>
            <p:spPr>
              <a:xfrm>
                <a:off x="8077801"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7" name="Rectangle 16">
                <a:extLst>
                  <a:ext uri="{FF2B5EF4-FFF2-40B4-BE49-F238E27FC236}">
                    <a16:creationId xmlns:a16="http://schemas.microsoft.com/office/drawing/2014/main" id="{D52BCD87-AC1D-9AFA-A97D-A7C94247552B}"/>
                  </a:ext>
                </a:extLst>
              </p:cNvPr>
              <p:cNvSpPr>
                <a:spLocks noRot="1" noChangeAspect="1" noMove="1" noResize="1" noEditPoints="1" noAdjustHandles="1" noChangeArrowheads="1" noChangeShapeType="1" noTextEdit="1"/>
              </p:cNvSpPr>
              <p:nvPr/>
            </p:nvSpPr>
            <p:spPr>
              <a:xfrm>
                <a:off x="8077801" y="4620918"/>
                <a:ext cx="608397" cy="519764"/>
              </a:xfrm>
              <a:prstGeom prst="rect">
                <a:avLst/>
              </a:prstGeom>
              <a:blipFill>
                <a:blip r:embed="rId5"/>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8F54EE5F-0B06-BAAB-A2B3-B71F1EA943A9}"/>
                  </a:ext>
                </a:extLst>
              </p:cNvPr>
              <p:cNvSpPr/>
              <p:nvPr/>
            </p:nvSpPr>
            <p:spPr>
              <a:xfrm>
                <a:off x="8740084"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8" name="Rectangle 17">
                <a:extLst>
                  <a:ext uri="{FF2B5EF4-FFF2-40B4-BE49-F238E27FC236}">
                    <a16:creationId xmlns:a16="http://schemas.microsoft.com/office/drawing/2014/main" id="{8F54EE5F-0B06-BAAB-A2B3-B71F1EA943A9}"/>
                  </a:ext>
                </a:extLst>
              </p:cNvPr>
              <p:cNvSpPr>
                <a:spLocks noRot="1" noChangeAspect="1" noMove="1" noResize="1" noEditPoints="1" noAdjustHandles="1" noChangeArrowheads="1" noChangeShapeType="1" noTextEdit="1"/>
              </p:cNvSpPr>
              <p:nvPr/>
            </p:nvSpPr>
            <p:spPr>
              <a:xfrm>
                <a:off x="8740084" y="4620918"/>
                <a:ext cx="608397" cy="519764"/>
              </a:xfrm>
              <a:prstGeom prst="rect">
                <a:avLst/>
              </a:prstGeom>
              <a:blipFill>
                <a:blip r:embed="rId6"/>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839265C-B7A6-0A7C-0580-D1F6DF81E28F}"/>
                  </a:ext>
                </a:extLst>
              </p:cNvPr>
              <p:cNvSpPr/>
              <p:nvPr/>
            </p:nvSpPr>
            <p:spPr>
              <a:xfrm>
                <a:off x="10462085" y="4624186"/>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9" name="Rectangle 18">
                <a:extLst>
                  <a:ext uri="{FF2B5EF4-FFF2-40B4-BE49-F238E27FC236}">
                    <a16:creationId xmlns:a16="http://schemas.microsoft.com/office/drawing/2014/main" id="{E839265C-B7A6-0A7C-0580-D1F6DF81E28F}"/>
                  </a:ext>
                </a:extLst>
              </p:cNvPr>
              <p:cNvSpPr>
                <a:spLocks noRot="1" noChangeAspect="1" noMove="1" noResize="1" noEditPoints="1" noAdjustHandles="1" noChangeArrowheads="1" noChangeShapeType="1" noTextEdit="1"/>
              </p:cNvSpPr>
              <p:nvPr/>
            </p:nvSpPr>
            <p:spPr>
              <a:xfrm>
                <a:off x="10462085" y="4624186"/>
                <a:ext cx="608397" cy="519764"/>
              </a:xfrm>
              <a:prstGeom prst="rect">
                <a:avLst/>
              </a:prstGeom>
              <a:blipFill>
                <a:blip r:embed="rId7"/>
                <a:stretch>
                  <a:fillRect b="-465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3BD7D7B9-B219-4556-322D-5A7093C8CC8D}"/>
              </a:ext>
            </a:extLst>
          </p:cNvPr>
          <p:cNvSpPr/>
          <p:nvPr/>
        </p:nvSpPr>
        <p:spPr>
          <a:xfrm>
            <a:off x="3239372" y="4446262"/>
            <a:ext cx="1086098" cy="694420"/>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36641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41</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433F4962-98DC-1AA6-9E91-1CEE26CC48BE}"/>
              </a:ext>
            </a:extLst>
          </p:cNvPr>
          <p:cNvSpPr/>
          <p:nvPr/>
        </p:nvSpPr>
        <p:spPr>
          <a:xfrm>
            <a:off x="4379355" y="4174556"/>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cxnSp>
        <p:nvCxnSpPr>
          <p:cNvPr id="3" name="Straight Arrow Connector 2">
            <a:extLst>
              <a:ext uri="{FF2B5EF4-FFF2-40B4-BE49-F238E27FC236}">
                <a16:creationId xmlns:a16="http://schemas.microsoft.com/office/drawing/2014/main" id="{368AF5C1-D108-F245-ADEB-F4DBEEA783B7}"/>
              </a:ext>
            </a:extLst>
          </p:cNvPr>
          <p:cNvCxnSpPr>
            <a:cxnSpLocks/>
            <a:stCxn id="13" idx="2"/>
            <a:endCxn id="2" idx="0"/>
          </p:cNvCxnSpPr>
          <p:nvPr/>
        </p:nvCxnSpPr>
        <p:spPr>
          <a:xfrm flipH="1">
            <a:off x="4952058" y="3725972"/>
            <a:ext cx="1" cy="4485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F6BE8D1-643C-BDF3-79F2-DA2BC0375158}"/>
                  </a:ext>
                </a:extLst>
              </p:cNvPr>
              <p:cNvSpPr/>
              <p:nvPr/>
            </p:nvSpPr>
            <p:spPr>
              <a:xfrm>
                <a:off x="3373828" y="4536754"/>
                <a:ext cx="827773"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 </m:t>
                      </m:r>
                    </m:oMath>
                  </m:oMathPara>
                </a14:m>
                <a:endParaRPr lang="en-US" dirty="0"/>
              </a:p>
            </p:txBody>
          </p:sp>
        </mc:Choice>
        <mc:Fallback xmlns="">
          <p:sp>
            <p:nvSpPr>
              <p:cNvPr id="6" name="Rectangle 5">
                <a:extLst>
                  <a:ext uri="{FF2B5EF4-FFF2-40B4-BE49-F238E27FC236}">
                    <a16:creationId xmlns:a16="http://schemas.microsoft.com/office/drawing/2014/main" id="{2F6BE8D1-643C-BDF3-79F2-DA2BC0375158}"/>
                  </a:ext>
                </a:extLst>
              </p:cNvPr>
              <p:cNvSpPr>
                <a:spLocks noRot="1" noChangeAspect="1" noMove="1" noResize="1" noEditPoints="1" noAdjustHandles="1" noChangeArrowheads="1" noChangeShapeType="1" noTextEdit="1"/>
              </p:cNvSpPr>
              <p:nvPr/>
            </p:nvSpPr>
            <p:spPr>
              <a:xfrm>
                <a:off x="3373828" y="4536754"/>
                <a:ext cx="827773" cy="519764"/>
              </a:xfrm>
              <a:prstGeom prst="rect">
                <a:avLst/>
              </a:prstGeom>
              <a:blipFill>
                <a:blip r:embed="rId4"/>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5B4DA5CB-30AF-50A3-FF35-3399902A7C8F}"/>
              </a:ext>
            </a:extLst>
          </p:cNvPr>
          <p:cNvSpPr/>
          <p:nvPr/>
        </p:nvSpPr>
        <p:spPr>
          <a:xfrm>
            <a:off x="9348480" y="4293862"/>
            <a:ext cx="1017927" cy="24289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52BCD87-AC1D-9AFA-A97D-A7C94247552B}"/>
                  </a:ext>
                </a:extLst>
              </p:cNvPr>
              <p:cNvSpPr/>
              <p:nvPr/>
            </p:nvSpPr>
            <p:spPr>
              <a:xfrm>
                <a:off x="8077801"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7" name="Rectangle 16">
                <a:extLst>
                  <a:ext uri="{FF2B5EF4-FFF2-40B4-BE49-F238E27FC236}">
                    <a16:creationId xmlns:a16="http://schemas.microsoft.com/office/drawing/2014/main" id="{D52BCD87-AC1D-9AFA-A97D-A7C94247552B}"/>
                  </a:ext>
                </a:extLst>
              </p:cNvPr>
              <p:cNvSpPr>
                <a:spLocks noRot="1" noChangeAspect="1" noMove="1" noResize="1" noEditPoints="1" noAdjustHandles="1" noChangeArrowheads="1" noChangeShapeType="1" noTextEdit="1"/>
              </p:cNvSpPr>
              <p:nvPr/>
            </p:nvSpPr>
            <p:spPr>
              <a:xfrm>
                <a:off x="8077801" y="4620918"/>
                <a:ext cx="608397" cy="519764"/>
              </a:xfrm>
              <a:prstGeom prst="rect">
                <a:avLst/>
              </a:prstGeom>
              <a:blipFill>
                <a:blip r:embed="rId5"/>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8F54EE5F-0B06-BAAB-A2B3-B71F1EA943A9}"/>
                  </a:ext>
                </a:extLst>
              </p:cNvPr>
              <p:cNvSpPr/>
              <p:nvPr/>
            </p:nvSpPr>
            <p:spPr>
              <a:xfrm>
                <a:off x="8740084"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8" name="Rectangle 17">
                <a:extLst>
                  <a:ext uri="{FF2B5EF4-FFF2-40B4-BE49-F238E27FC236}">
                    <a16:creationId xmlns:a16="http://schemas.microsoft.com/office/drawing/2014/main" id="{8F54EE5F-0B06-BAAB-A2B3-B71F1EA943A9}"/>
                  </a:ext>
                </a:extLst>
              </p:cNvPr>
              <p:cNvSpPr>
                <a:spLocks noRot="1" noChangeAspect="1" noMove="1" noResize="1" noEditPoints="1" noAdjustHandles="1" noChangeArrowheads="1" noChangeShapeType="1" noTextEdit="1"/>
              </p:cNvSpPr>
              <p:nvPr/>
            </p:nvSpPr>
            <p:spPr>
              <a:xfrm>
                <a:off x="8740084" y="4620918"/>
                <a:ext cx="608397" cy="519764"/>
              </a:xfrm>
              <a:prstGeom prst="rect">
                <a:avLst/>
              </a:prstGeom>
              <a:blipFill>
                <a:blip r:embed="rId6"/>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839265C-B7A6-0A7C-0580-D1F6DF81E28F}"/>
                  </a:ext>
                </a:extLst>
              </p:cNvPr>
              <p:cNvSpPr/>
              <p:nvPr/>
            </p:nvSpPr>
            <p:spPr>
              <a:xfrm>
                <a:off x="10462085" y="4624186"/>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9" name="Rectangle 18">
                <a:extLst>
                  <a:ext uri="{FF2B5EF4-FFF2-40B4-BE49-F238E27FC236}">
                    <a16:creationId xmlns:a16="http://schemas.microsoft.com/office/drawing/2014/main" id="{E839265C-B7A6-0A7C-0580-D1F6DF81E28F}"/>
                  </a:ext>
                </a:extLst>
              </p:cNvPr>
              <p:cNvSpPr>
                <a:spLocks noRot="1" noChangeAspect="1" noMove="1" noResize="1" noEditPoints="1" noAdjustHandles="1" noChangeArrowheads="1" noChangeShapeType="1" noTextEdit="1"/>
              </p:cNvSpPr>
              <p:nvPr/>
            </p:nvSpPr>
            <p:spPr>
              <a:xfrm>
                <a:off x="10462085" y="4624186"/>
                <a:ext cx="608397" cy="519764"/>
              </a:xfrm>
              <a:prstGeom prst="rect">
                <a:avLst/>
              </a:prstGeom>
              <a:blipFill>
                <a:blip r:embed="rId7"/>
                <a:stretch>
                  <a:fillRect b="-465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B5A5117A-2BB3-4A4B-3B54-7BCE197A533E}"/>
              </a:ext>
            </a:extLst>
          </p:cNvPr>
          <p:cNvSpPr/>
          <p:nvPr/>
        </p:nvSpPr>
        <p:spPr>
          <a:xfrm>
            <a:off x="272661" y="3604526"/>
            <a:ext cx="1941150" cy="689336"/>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AB4F0BE-3551-A006-6E35-4F4F73E5B0FB}"/>
                  </a:ext>
                </a:extLst>
              </p:cNvPr>
              <p:cNvSpPr/>
              <p:nvPr/>
            </p:nvSpPr>
            <p:spPr>
              <a:xfrm>
                <a:off x="9553244" y="4620918"/>
                <a:ext cx="60839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0</m:t>
                    </m:r>
                  </m:oMath>
                </a14:m>
                <a:r>
                  <a:rPr lang="en-US" dirty="0"/>
                  <a:t>.0</a:t>
                </a:r>
              </a:p>
            </p:txBody>
          </p:sp>
        </mc:Choice>
        <mc:Fallback xmlns="">
          <p:sp>
            <p:nvSpPr>
              <p:cNvPr id="12" name="Rectangle 11">
                <a:extLst>
                  <a:ext uri="{FF2B5EF4-FFF2-40B4-BE49-F238E27FC236}">
                    <a16:creationId xmlns:a16="http://schemas.microsoft.com/office/drawing/2014/main" id="{8AB4F0BE-3551-A006-6E35-4F4F73E5B0FB}"/>
                  </a:ext>
                </a:extLst>
              </p:cNvPr>
              <p:cNvSpPr>
                <a:spLocks noRot="1" noChangeAspect="1" noMove="1" noResize="1" noEditPoints="1" noAdjustHandles="1" noChangeArrowheads="1" noChangeShapeType="1" noTextEdit="1"/>
              </p:cNvSpPr>
              <p:nvPr/>
            </p:nvSpPr>
            <p:spPr>
              <a:xfrm>
                <a:off x="9553244" y="4620918"/>
                <a:ext cx="608397" cy="519764"/>
              </a:xfrm>
              <a:prstGeom prst="rect">
                <a:avLst/>
              </a:prstGeom>
              <a:blipFill>
                <a:blip r:embed="rId8"/>
                <a:stretch>
                  <a:fillRect b="-2326"/>
                </a:stretch>
              </a:blipFill>
            </p:spPr>
            <p:txBody>
              <a:bodyPr/>
              <a:lstStyle/>
              <a:p>
                <a:r>
                  <a:rPr lang="en-US">
                    <a:noFill/>
                  </a:rPr>
                  <a:t> </a:t>
                </a:r>
              </a:p>
            </p:txBody>
          </p:sp>
        </mc:Fallback>
      </mc:AlternateContent>
    </p:spTree>
    <p:extLst>
      <p:ext uri="{BB962C8B-B14F-4D97-AF65-F5344CB8AC3E}">
        <p14:creationId xmlns:p14="http://schemas.microsoft.com/office/powerpoint/2010/main" val="4089110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42</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00140" y="4496287"/>
            <a:ext cx="588828" cy="23934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3320391501"/>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3320391501"/>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Oval 10">
            <a:extLst>
              <a:ext uri="{FF2B5EF4-FFF2-40B4-BE49-F238E27FC236}">
                <a16:creationId xmlns:a16="http://schemas.microsoft.com/office/drawing/2014/main" id="{9D0BD40A-4F7C-B8B5-B942-11B27E4DA77C}"/>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sp>
        <p:nvSpPr>
          <p:cNvPr id="17" name="Rectangle 16">
            <a:extLst>
              <a:ext uri="{FF2B5EF4-FFF2-40B4-BE49-F238E27FC236}">
                <a16:creationId xmlns:a16="http://schemas.microsoft.com/office/drawing/2014/main" id="{7955CA8B-3CA0-2013-082A-88BFD1506EC3}"/>
              </a:ext>
            </a:extLst>
          </p:cNvPr>
          <p:cNvSpPr/>
          <p:nvPr/>
        </p:nvSpPr>
        <p:spPr>
          <a:xfrm>
            <a:off x="4228644" y="1064779"/>
            <a:ext cx="1450261" cy="133191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30480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43</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29016" y="3725972"/>
            <a:ext cx="1926740"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3845471496"/>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3845471496"/>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6" name="Rectangular Callout 5">
            <a:extLst>
              <a:ext uri="{FF2B5EF4-FFF2-40B4-BE49-F238E27FC236}">
                <a16:creationId xmlns:a16="http://schemas.microsoft.com/office/drawing/2014/main" id="{5B9A3F5A-D8E5-585A-1C7C-6EBC172251E5}"/>
              </a:ext>
            </a:extLst>
          </p:cNvPr>
          <p:cNvSpPr/>
          <p:nvPr/>
        </p:nvSpPr>
        <p:spPr>
          <a:xfrm>
            <a:off x="2434437" y="3486753"/>
            <a:ext cx="1434919" cy="684724"/>
          </a:xfrm>
          <a:prstGeom prst="wedgeRectCallout">
            <a:avLst>
              <a:gd name="adj1" fmla="val -57001"/>
              <a:gd name="adj2" fmla="val 2040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Lato" panose="020F0502020204030203" pitchFamily="34" charset="77"/>
              </a:rPr>
              <a:t>Suppose we exploit</a:t>
            </a:r>
          </a:p>
        </p:txBody>
      </p:sp>
      <p:sp>
        <p:nvSpPr>
          <p:cNvPr id="7" name="Rectangle 6">
            <a:extLst>
              <a:ext uri="{FF2B5EF4-FFF2-40B4-BE49-F238E27FC236}">
                <a16:creationId xmlns:a16="http://schemas.microsoft.com/office/drawing/2014/main" id="{16A6B678-7DE3-E8C9-AF47-98F0E44A0747}"/>
              </a:ext>
            </a:extLst>
          </p:cNvPr>
          <p:cNvSpPr/>
          <p:nvPr/>
        </p:nvSpPr>
        <p:spPr>
          <a:xfrm>
            <a:off x="272661" y="3632872"/>
            <a:ext cx="1941150" cy="684724"/>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1"/>
                </a:solidFill>
              </a:rPr>
              <a:t>wait</a:t>
            </a:r>
            <a:endParaRPr lang="en-US" sz="1200"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6438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44</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29016" y="3889601"/>
            <a:ext cx="1926740"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1"/>
                </a:solidFill>
              </a:rPr>
              <a:t>wait</a:t>
            </a:r>
            <a:endParaRPr lang="en-US" sz="1200"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72632870-E797-B8D8-6B16-331A49B43F96}"/>
              </a:ext>
            </a:extLst>
          </p:cNvPr>
          <p:cNvSpPr/>
          <p:nvPr/>
        </p:nvSpPr>
        <p:spPr>
          <a:xfrm>
            <a:off x="4379355" y="4174556"/>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1F</a:t>
            </a:r>
          </a:p>
        </p:txBody>
      </p:sp>
      <p:cxnSp>
        <p:nvCxnSpPr>
          <p:cNvPr id="3" name="Straight Arrow Connector 2">
            <a:extLst>
              <a:ext uri="{FF2B5EF4-FFF2-40B4-BE49-F238E27FC236}">
                <a16:creationId xmlns:a16="http://schemas.microsoft.com/office/drawing/2014/main" id="{C840197A-461E-FE3B-C4AD-A9EB61288FD1}"/>
              </a:ext>
            </a:extLst>
          </p:cNvPr>
          <p:cNvCxnSpPr>
            <a:cxnSpLocks/>
            <a:stCxn id="13" idx="2"/>
            <a:endCxn id="2" idx="0"/>
          </p:cNvCxnSpPr>
          <p:nvPr/>
        </p:nvCxnSpPr>
        <p:spPr>
          <a:xfrm flipH="1">
            <a:off x="4952058" y="3725972"/>
            <a:ext cx="1" cy="4485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36AEE02-E117-BCCC-F73E-53D663C408AD}"/>
                  </a:ext>
                </a:extLst>
              </p:cNvPr>
              <p:cNvSpPr/>
              <p:nvPr/>
            </p:nvSpPr>
            <p:spPr>
              <a:xfrm>
                <a:off x="3184664" y="4536754"/>
                <a:ext cx="101693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 </m:t>
                      </m:r>
                    </m:oMath>
                  </m:oMathPara>
                </a14:m>
                <a:endParaRPr lang="en-US" dirty="0"/>
              </a:p>
            </p:txBody>
          </p:sp>
        </mc:Choice>
        <mc:Fallback xmlns="">
          <p:sp>
            <p:nvSpPr>
              <p:cNvPr id="12" name="Rectangle 11">
                <a:extLst>
                  <a:ext uri="{FF2B5EF4-FFF2-40B4-BE49-F238E27FC236}">
                    <a16:creationId xmlns:a16="http://schemas.microsoft.com/office/drawing/2014/main" id="{936AEE02-E117-BCCC-F73E-53D663C408AD}"/>
                  </a:ext>
                </a:extLst>
              </p:cNvPr>
              <p:cNvSpPr>
                <a:spLocks noRot="1" noChangeAspect="1" noMove="1" noResize="1" noEditPoints="1" noAdjustHandles="1" noChangeArrowheads="1" noChangeShapeType="1" noTextEdit="1"/>
              </p:cNvSpPr>
              <p:nvPr/>
            </p:nvSpPr>
            <p:spPr>
              <a:xfrm>
                <a:off x="3184664" y="4536754"/>
                <a:ext cx="1016937" cy="51976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1852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45</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09766" y="4287492"/>
            <a:ext cx="3697788"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2388132034"/>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2388132034"/>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1"/>
                </a:solidFill>
              </a:rPr>
              <a:t>wait</a:t>
            </a:r>
            <a:endParaRPr lang="en-US" sz="1200"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72632870-E797-B8D8-6B16-331A49B43F96}"/>
              </a:ext>
            </a:extLst>
          </p:cNvPr>
          <p:cNvSpPr/>
          <p:nvPr/>
        </p:nvSpPr>
        <p:spPr>
          <a:xfrm>
            <a:off x="4379355" y="4174556"/>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1F</a:t>
            </a:r>
          </a:p>
        </p:txBody>
      </p:sp>
      <p:cxnSp>
        <p:nvCxnSpPr>
          <p:cNvPr id="3" name="Straight Arrow Connector 2">
            <a:extLst>
              <a:ext uri="{FF2B5EF4-FFF2-40B4-BE49-F238E27FC236}">
                <a16:creationId xmlns:a16="http://schemas.microsoft.com/office/drawing/2014/main" id="{C840197A-461E-FE3B-C4AD-A9EB61288FD1}"/>
              </a:ext>
            </a:extLst>
          </p:cNvPr>
          <p:cNvCxnSpPr>
            <a:cxnSpLocks/>
            <a:stCxn id="13" idx="2"/>
            <a:endCxn id="2" idx="0"/>
          </p:cNvCxnSpPr>
          <p:nvPr/>
        </p:nvCxnSpPr>
        <p:spPr>
          <a:xfrm flipH="1">
            <a:off x="4952058" y="3725972"/>
            <a:ext cx="1" cy="4485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36AEE02-E117-BCCC-F73E-53D663C408AD}"/>
                  </a:ext>
                </a:extLst>
              </p:cNvPr>
              <p:cNvSpPr/>
              <p:nvPr/>
            </p:nvSpPr>
            <p:spPr>
              <a:xfrm>
                <a:off x="3184664" y="4536754"/>
                <a:ext cx="1016937"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 </m:t>
                      </m:r>
                    </m:oMath>
                  </m:oMathPara>
                </a14:m>
                <a:endParaRPr lang="en-US" dirty="0"/>
              </a:p>
            </p:txBody>
          </p:sp>
        </mc:Choice>
        <mc:Fallback xmlns="">
          <p:sp>
            <p:nvSpPr>
              <p:cNvPr id="12" name="Rectangle 11">
                <a:extLst>
                  <a:ext uri="{FF2B5EF4-FFF2-40B4-BE49-F238E27FC236}">
                    <a16:creationId xmlns:a16="http://schemas.microsoft.com/office/drawing/2014/main" id="{936AEE02-E117-BCCC-F73E-53D663C408AD}"/>
                  </a:ext>
                </a:extLst>
              </p:cNvPr>
              <p:cNvSpPr>
                <a:spLocks noRot="1" noChangeAspect="1" noMove="1" noResize="1" noEditPoints="1" noAdjustHandles="1" noChangeArrowheads="1" noChangeShapeType="1" noTextEdit="1"/>
              </p:cNvSpPr>
              <p:nvPr/>
            </p:nvSpPr>
            <p:spPr>
              <a:xfrm>
                <a:off x="3184664" y="4536754"/>
                <a:ext cx="1016937" cy="519764"/>
              </a:xfrm>
              <a:prstGeom prst="rect">
                <a:avLst/>
              </a:prstGeom>
              <a:blipFill>
                <a:blip r:embed="rId4"/>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84101D4F-72B2-67F9-C26F-DEC4EB95ED14}"/>
              </a:ext>
            </a:extLst>
          </p:cNvPr>
          <p:cNvSpPr/>
          <p:nvPr/>
        </p:nvSpPr>
        <p:spPr>
          <a:xfrm>
            <a:off x="264430" y="3927107"/>
            <a:ext cx="1941150" cy="342785"/>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36063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46</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3063743315"/>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3063743315"/>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2" name="Oval 1">
            <a:extLst>
              <a:ext uri="{FF2B5EF4-FFF2-40B4-BE49-F238E27FC236}">
                <a16:creationId xmlns:a16="http://schemas.microsoft.com/office/drawing/2014/main" id="{1B8C5AF0-636C-459C-FE5F-32BA24214323}"/>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6" name="Rectangle 5">
            <a:extLst>
              <a:ext uri="{FF2B5EF4-FFF2-40B4-BE49-F238E27FC236}">
                <a16:creationId xmlns:a16="http://schemas.microsoft.com/office/drawing/2014/main" id="{B47744A2-9752-3A20-15FF-6936A7166FC1}"/>
              </a:ext>
            </a:extLst>
          </p:cNvPr>
          <p:cNvSpPr/>
          <p:nvPr/>
        </p:nvSpPr>
        <p:spPr>
          <a:xfrm>
            <a:off x="7130633" y="3180318"/>
            <a:ext cx="1301097" cy="22943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ular Callout 8">
            <a:extLst>
              <a:ext uri="{FF2B5EF4-FFF2-40B4-BE49-F238E27FC236}">
                <a16:creationId xmlns:a16="http://schemas.microsoft.com/office/drawing/2014/main" id="{0587CFBA-EF0D-01BB-8B51-9A193F0773D3}"/>
              </a:ext>
            </a:extLst>
          </p:cNvPr>
          <p:cNvSpPr/>
          <p:nvPr/>
        </p:nvSpPr>
        <p:spPr>
          <a:xfrm>
            <a:off x="3915585" y="3295034"/>
            <a:ext cx="1765218" cy="421104"/>
          </a:xfrm>
          <a:prstGeom prst="wedgeRectCallout">
            <a:avLst>
              <a:gd name="adj1" fmla="val -57001"/>
              <a:gd name="adj2" fmla="val 2040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Lato" panose="020F0502020204030203" pitchFamily="34" charset="77"/>
              </a:rPr>
              <a:t>Episode reset</a:t>
            </a:r>
            <a:endParaRPr lang="en-US" sz="1600" dirty="0"/>
          </a:p>
        </p:txBody>
      </p:sp>
    </p:spTree>
    <p:extLst>
      <p:ext uri="{BB962C8B-B14F-4D97-AF65-F5344CB8AC3E}">
        <p14:creationId xmlns:p14="http://schemas.microsoft.com/office/powerpoint/2010/main" val="1528360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47</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29016" y="3725972"/>
            <a:ext cx="1926740"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352492578"/>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352492578"/>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6" name="Rectangular Callout 5">
            <a:extLst>
              <a:ext uri="{FF2B5EF4-FFF2-40B4-BE49-F238E27FC236}">
                <a16:creationId xmlns:a16="http://schemas.microsoft.com/office/drawing/2014/main" id="{5B9A3F5A-D8E5-585A-1C7C-6EBC172251E5}"/>
              </a:ext>
            </a:extLst>
          </p:cNvPr>
          <p:cNvSpPr/>
          <p:nvPr/>
        </p:nvSpPr>
        <p:spPr>
          <a:xfrm>
            <a:off x="2413849" y="1365458"/>
            <a:ext cx="1500453" cy="684724"/>
          </a:xfrm>
          <a:prstGeom prst="wedgeRectCallout">
            <a:avLst>
              <a:gd name="adj1" fmla="val -57001"/>
              <a:gd name="adj2" fmla="val 2040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Lato" panose="020F0502020204030203" pitchFamily="34" charset="77"/>
              </a:rPr>
              <a:t>Random tiebreaking</a:t>
            </a:r>
          </a:p>
        </p:txBody>
      </p:sp>
      <p:sp>
        <p:nvSpPr>
          <p:cNvPr id="7" name="Rectangle 6">
            <a:extLst>
              <a:ext uri="{FF2B5EF4-FFF2-40B4-BE49-F238E27FC236}">
                <a16:creationId xmlns:a16="http://schemas.microsoft.com/office/drawing/2014/main" id="{16A6B678-7DE3-E8C9-AF47-98F0E44A0747}"/>
              </a:ext>
            </a:extLst>
          </p:cNvPr>
          <p:cNvSpPr/>
          <p:nvPr/>
        </p:nvSpPr>
        <p:spPr>
          <a:xfrm>
            <a:off x="272661" y="1583189"/>
            <a:ext cx="1941150" cy="684724"/>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8719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48</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29016" y="3925294"/>
            <a:ext cx="1926740"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347057423"/>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347057423"/>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433F4962-98DC-1AA6-9E91-1CEE26CC48BE}"/>
              </a:ext>
            </a:extLst>
          </p:cNvPr>
          <p:cNvSpPr/>
          <p:nvPr/>
        </p:nvSpPr>
        <p:spPr>
          <a:xfrm>
            <a:off x="4379355" y="4174556"/>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cxnSp>
        <p:nvCxnSpPr>
          <p:cNvPr id="3" name="Straight Arrow Connector 2">
            <a:extLst>
              <a:ext uri="{FF2B5EF4-FFF2-40B4-BE49-F238E27FC236}">
                <a16:creationId xmlns:a16="http://schemas.microsoft.com/office/drawing/2014/main" id="{368AF5C1-D108-F245-ADEB-F4DBEEA783B7}"/>
              </a:ext>
            </a:extLst>
          </p:cNvPr>
          <p:cNvCxnSpPr>
            <a:cxnSpLocks/>
            <a:stCxn id="13" idx="2"/>
            <a:endCxn id="2" idx="0"/>
          </p:cNvCxnSpPr>
          <p:nvPr/>
        </p:nvCxnSpPr>
        <p:spPr>
          <a:xfrm flipH="1">
            <a:off x="4952058" y="3725972"/>
            <a:ext cx="1" cy="4485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BAD3D5E-A1B1-434B-E2E5-0B3F9C8485D3}"/>
                  </a:ext>
                </a:extLst>
              </p:cNvPr>
              <p:cNvSpPr/>
              <p:nvPr/>
            </p:nvSpPr>
            <p:spPr>
              <a:xfrm>
                <a:off x="3373828" y="4536754"/>
                <a:ext cx="827773"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 </m:t>
                      </m:r>
                    </m:oMath>
                  </m:oMathPara>
                </a14:m>
                <a:endParaRPr lang="en-US" dirty="0"/>
              </a:p>
            </p:txBody>
          </p:sp>
        </mc:Choice>
        <mc:Fallback xmlns="">
          <p:sp>
            <p:nvSpPr>
              <p:cNvPr id="17" name="Rectangle 16">
                <a:extLst>
                  <a:ext uri="{FF2B5EF4-FFF2-40B4-BE49-F238E27FC236}">
                    <a16:creationId xmlns:a16="http://schemas.microsoft.com/office/drawing/2014/main" id="{8BAD3D5E-A1B1-434B-E2E5-0B3F9C8485D3}"/>
                  </a:ext>
                </a:extLst>
              </p:cNvPr>
              <p:cNvSpPr>
                <a:spLocks noRot="1" noChangeAspect="1" noMove="1" noResize="1" noEditPoints="1" noAdjustHandles="1" noChangeArrowheads="1" noChangeShapeType="1" noTextEdit="1"/>
              </p:cNvSpPr>
              <p:nvPr/>
            </p:nvSpPr>
            <p:spPr>
              <a:xfrm>
                <a:off x="3373828" y="4536754"/>
                <a:ext cx="827773" cy="51976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0179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CF67C1-5DFC-6BBF-0CB4-425E49B8BF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BFC74ED-2EE5-5B0F-BBA7-FC0E3A728FFE}"/>
              </a:ext>
            </a:extLst>
          </p:cNvPr>
          <p:cNvSpPr>
            <a:spLocks noGrp="1"/>
          </p:cNvSpPr>
          <p:nvPr>
            <p:ph type="sldNum" sz="quarter" idx="12"/>
          </p:nvPr>
        </p:nvSpPr>
        <p:spPr/>
        <p:txBody>
          <a:bodyPr/>
          <a:lstStyle/>
          <a:p>
            <a:fld id="{A2060099-932A-9345-A983-616282D95534}" type="slidenum">
              <a:rPr lang="en-US" smtClean="0"/>
              <a:t>49</a:t>
            </a:fld>
            <a:endParaRPr lang="en-US"/>
          </a:p>
        </p:txBody>
      </p:sp>
      <p:pic>
        <p:nvPicPr>
          <p:cNvPr id="8" name="Picture 7">
            <a:extLst>
              <a:ext uri="{FF2B5EF4-FFF2-40B4-BE49-F238E27FC236}">
                <a16:creationId xmlns:a16="http://schemas.microsoft.com/office/drawing/2014/main" id="{BDD19E98-0912-C9F8-B4E0-EB96D0A0CE53}"/>
              </a:ext>
            </a:extLst>
          </p:cNvPr>
          <p:cNvPicPr>
            <a:picLocks noChangeAspect="1"/>
          </p:cNvPicPr>
          <p:nvPr/>
        </p:nvPicPr>
        <p:blipFill>
          <a:blip r:embed="rId2"/>
          <a:stretch>
            <a:fillRect/>
          </a:stretch>
        </p:blipFill>
        <p:spPr>
          <a:xfrm>
            <a:off x="6420224" y="1863997"/>
            <a:ext cx="5412489" cy="3130006"/>
          </a:xfrm>
          <a:prstGeom prst="rect">
            <a:avLst/>
          </a:prstGeom>
        </p:spPr>
      </p:pic>
      <p:sp>
        <p:nvSpPr>
          <p:cNvPr id="9" name="Rectangle 8">
            <a:extLst>
              <a:ext uri="{FF2B5EF4-FFF2-40B4-BE49-F238E27FC236}">
                <a16:creationId xmlns:a16="http://schemas.microsoft.com/office/drawing/2014/main" id="{1B682FC6-8057-1D73-8048-A173A2F9462E}"/>
              </a:ext>
            </a:extLst>
          </p:cNvPr>
          <p:cNvSpPr/>
          <p:nvPr/>
        </p:nvSpPr>
        <p:spPr>
          <a:xfrm>
            <a:off x="7429016" y="4284684"/>
            <a:ext cx="3668912" cy="249262"/>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2680443936"/>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277310">
                    <a:tc>
                      <a:txBody>
                        <a:bodyPr/>
                        <a:lstStyle/>
                        <a:p>
                          <a:pPr algn="ct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marL="127374" marR="127374" marT="63687" marB="6368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marL="127374" marR="127374" marT="63687" marB="63687"/>
                    </a:tc>
                    <a:tc>
                      <a:txBody>
                        <a:bodyPr/>
                        <a:lstStyle/>
                        <a:p>
                          <a:pPr algn="ctr"/>
                          <a14:m>
                            <m:oMathPara xmlns:m="http://schemas.openxmlformats.org/officeDocument/2006/math">
                              <m:oMathParaPr>
                                <m:jc m:val="center"/>
                              </m:oMathParaPr>
                              <m:oMath xmlns:m="http://schemas.openxmlformats.org/officeDocument/2006/math">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𝑸</m:t>
                                    </m:r>
                                  </m:e>
                                </m:acc>
                              </m:oMath>
                            </m:oMathPara>
                          </a14:m>
                          <a:endParaRPr lang="en-US" sz="1400" dirty="0"/>
                        </a:p>
                      </a:txBody>
                      <a:tcPr marL="127374" marR="127374" marT="63687" marB="63687"/>
                    </a:tc>
                    <a:extLst>
                      <a:ext uri="{0D108BD9-81ED-4DB2-BD59-A6C34878D82A}">
                        <a16:rowId xmlns:a16="http://schemas.microsoft.com/office/drawing/2014/main" val="2942142408"/>
                      </a:ext>
                    </a:extLst>
                  </a:tr>
                  <a:tr h="271322">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-0.09</a:t>
                          </a:r>
                        </a:p>
                      </a:txBody>
                      <a:tcPr marL="127374" marR="127374" marT="63687" marB="63687" anchor="ctr">
                        <a:solidFill>
                          <a:schemeClr val="bg2"/>
                        </a:solidFill>
                      </a:tcPr>
                    </a:tc>
                    <a:extLst>
                      <a:ext uri="{0D108BD9-81ED-4DB2-BD59-A6C34878D82A}">
                        <a16:rowId xmlns:a16="http://schemas.microsoft.com/office/drawing/2014/main" val="444570650"/>
                      </a:ext>
                    </a:extLst>
                  </a:tr>
                  <a:tr h="318055">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271322">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0">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271322">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271322">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3338396548"/>
                      </a:ext>
                    </a:extLst>
                  </a:tr>
                  <a:tr h="271322">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271322">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271322">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Choice>
        <mc:Fallback xmlns="">
          <p:graphicFrame>
            <p:nvGraphicFramePr>
              <p:cNvPr id="10" name="Table 6">
                <a:extLst>
                  <a:ext uri="{FF2B5EF4-FFF2-40B4-BE49-F238E27FC236}">
                    <a16:creationId xmlns:a16="http://schemas.microsoft.com/office/drawing/2014/main" id="{D2BF24DB-1D3F-012B-4750-EEB409482608}"/>
                  </a:ext>
                </a:extLst>
              </p:cNvPr>
              <p:cNvGraphicFramePr>
                <a:graphicFrameLocks noGrp="1"/>
              </p:cNvGraphicFramePr>
              <p:nvPr>
                <p:extLst>
                  <p:ext uri="{D42A27DB-BD31-4B8C-83A1-F6EECF244321}">
                    <p14:modId xmlns:p14="http://schemas.microsoft.com/office/powerpoint/2010/main" val="2680443936"/>
                  </p:ext>
                </p:extLst>
              </p:nvPr>
            </p:nvGraphicFramePr>
            <p:xfrm>
              <a:off x="272661" y="1210641"/>
              <a:ext cx="1941150" cy="4436718"/>
            </p:xfrm>
            <a:graphic>
              <a:graphicData uri="http://schemas.openxmlformats.org/drawingml/2006/table">
                <a:tbl>
                  <a:tblPr firstRow="1" bandRow="1">
                    <a:tableStyleId>{F5AB1C69-6EDB-4FF4-983F-18BD219EF322}</a:tableStyleId>
                  </a:tblPr>
                  <a:tblGrid>
                    <a:gridCol w="478110">
                      <a:extLst>
                        <a:ext uri="{9D8B030D-6E8A-4147-A177-3AD203B41FA5}">
                          <a16:colId xmlns:a16="http://schemas.microsoft.com/office/drawing/2014/main" val="1264438891"/>
                        </a:ext>
                      </a:extLst>
                    </a:gridCol>
                    <a:gridCol w="664143">
                      <a:extLst>
                        <a:ext uri="{9D8B030D-6E8A-4147-A177-3AD203B41FA5}">
                          <a16:colId xmlns:a16="http://schemas.microsoft.com/office/drawing/2014/main" val="874713956"/>
                        </a:ext>
                      </a:extLst>
                    </a:gridCol>
                    <a:gridCol w="798897">
                      <a:extLst>
                        <a:ext uri="{9D8B030D-6E8A-4147-A177-3AD203B41FA5}">
                          <a16:colId xmlns:a16="http://schemas.microsoft.com/office/drawing/2014/main" val="619241719"/>
                        </a:ext>
                      </a:extLst>
                    </a:gridCol>
                  </a:tblGrid>
                  <a:tr h="347910">
                    <a:tc>
                      <a:txBody>
                        <a:bodyPr/>
                        <a:lstStyle/>
                        <a:p>
                          <a:endParaRPr lang="en-US"/>
                        </a:p>
                      </a:txBody>
                      <a:tcPr marL="127374" marR="127374" marT="63687" marB="63687">
                        <a:blipFill>
                          <a:blip r:embed="rId3"/>
                          <a:stretch>
                            <a:fillRect l="-2632" t="-3704" r="-310526" b="-1211111"/>
                          </a:stretch>
                        </a:blipFill>
                      </a:tcPr>
                    </a:tc>
                    <a:tc>
                      <a:txBody>
                        <a:bodyPr/>
                        <a:lstStyle/>
                        <a:p>
                          <a:endParaRPr lang="en-US"/>
                        </a:p>
                      </a:txBody>
                      <a:tcPr marL="127374" marR="127374" marT="63687" marB="63687">
                        <a:blipFill>
                          <a:blip r:embed="rId3"/>
                          <a:stretch>
                            <a:fillRect l="-73585" t="-3704" r="-122642" b="-1211111"/>
                          </a:stretch>
                        </a:blipFill>
                      </a:tcPr>
                    </a:tc>
                    <a:tc>
                      <a:txBody>
                        <a:bodyPr/>
                        <a:lstStyle/>
                        <a:p>
                          <a:endParaRPr lang="en-US"/>
                        </a:p>
                      </a:txBody>
                      <a:tcPr marL="127374" marR="127374" marT="63687" marB="63687">
                        <a:blipFill>
                          <a:blip r:embed="rId3"/>
                          <a:stretch>
                            <a:fillRect l="-146032" t="-3704" r="-3175" b="-1211111"/>
                          </a:stretch>
                        </a:blipFill>
                      </a:tcPr>
                    </a:tc>
                    <a:extLst>
                      <a:ext uri="{0D108BD9-81ED-4DB2-BD59-A6C34878D82A}">
                        <a16:rowId xmlns:a16="http://schemas.microsoft.com/office/drawing/2014/main" val="2942142408"/>
                      </a:ext>
                    </a:extLst>
                  </a:tr>
                  <a:tr h="340734">
                    <a:tc rowSpan="2">
                      <a:txBody>
                        <a:bodyPr/>
                        <a:lstStyle/>
                        <a:p>
                          <a:pPr algn="ctr"/>
                          <a:r>
                            <a:rPr lang="en-US" sz="1400" dirty="0"/>
                            <a:t>0T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-0.09</a:t>
                          </a:r>
                        </a:p>
                      </a:txBody>
                      <a:tcPr marL="127374" marR="127374" marT="63687" marB="63687" anchor="ctr">
                        <a:solidFill>
                          <a:schemeClr val="bg2"/>
                        </a:solidFill>
                      </a:tcPr>
                    </a:tc>
                    <a:extLst>
                      <a:ext uri="{0D108BD9-81ED-4DB2-BD59-A6C34878D82A}">
                        <a16:rowId xmlns:a16="http://schemas.microsoft.com/office/drawing/2014/main" val="44457065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643836788"/>
                      </a:ext>
                    </a:extLst>
                  </a:tr>
                  <a:tr h="340734">
                    <a:tc rowSpan="2">
                      <a:txBody>
                        <a:bodyPr/>
                        <a:lstStyle/>
                        <a:p>
                          <a:pPr algn="ctr"/>
                          <a:r>
                            <a:rPr lang="en-US" sz="1400" dirty="0"/>
                            <a:t>1T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408221318"/>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861140178"/>
                      </a:ext>
                    </a:extLst>
                  </a:tr>
                  <a:tr h="340734">
                    <a:tc rowSpan="2">
                      <a:txBody>
                        <a:bodyPr/>
                        <a:lstStyle/>
                        <a:p>
                          <a:pPr algn="ctr"/>
                          <a:r>
                            <a:rPr lang="en-US" sz="1400" dirty="0"/>
                            <a:t>2T</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087452701"/>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392976598"/>
                      </a:ext>
                    </a:extLst>
                  </a:tr>
                  <a:tr h="340734">
                    <a:tc rowSpan="2">
                      <a:txBody>
                        <a:bodyPr/>
                        <a:lstStyle/>
                        <a:p>
                          <a:pPr algn="ctr"/>
                          <a:r>
                            <a:rPr lang="en-US" sz="1400" dirty="0"/>
                            <a:t>0F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1574860480"/>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b="1" dirty="0"/>
                            <a:t>-0.1</a:t>
                          </a:r>
                        </a:p>
                      </a:txBody>
                      <a:tcPr marL="127374" marR="127374" marT="63687" marB="63687" anchor="ctr">
                        <a:solidFill>
                          <a:schemeClr val="bg2"/>
                        </a:solidFill>
                      </a:tcPr>
                    </a:tc>
                    <a:extLst>
                      <a:ext uri="{0D108BD9-81ED-4DB2-BD59-A6C34878D82A}">
                        <a16:rowId xmlns:a16="http://schemas.microsoft.com/office/drawing/2014/main" val="3338396548"/>
                      </a:ext>
                    </a:extLst>
                  </a:tr>
                  <a:tr h="340734">
                    <a:tc rowSpan="2">
                      <a:txBody>
                        <a:bodyPr/>
                        <a:lstStyle/>
                        <a:p>
                          <a:pPr algn="ctr"/>
                          <a:r>
                            <a:rPr lang="en-US" sz="1400" dirty="0"/>
                            <a:t>1F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274523986"/>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4156893376"/>
                      </a:ext>
                    </a:extLst>
                  </a:tr>
                  <a:tr h="340734">
                    <a:tc rowSpan="2">
                      <a:txBody>
                        <a:bodyPr/>
                        <a:lstStyle/>
                        <a:p>
                          <a:pPr algn="ctr"/>
                          <a:r>
                            <a:rPr lang="en-US" sz="1400" dirty="0"/>
                            <a:t>2F</a:t>
                          </a:r>
                        </a:p>
                      </a:txBody>
                      <a:tcPr marL="127374" marR="127374" marT="63687" marB="63687" anchor="ctr"/>
                    </a:tc>
                    <a:tc>
                      <a:txBody>
                        <a:bodyPr/>
                        <a:lstStyle/>
                        <a:p>
                          <a:pPr algn="ctr"/>
                          <a:r>
                            <a:rPr lang="en-US" sz="1400" i="1" dirty="0"/>
                            <a:t>eat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204837222"/>
                      </a:ext>
                    </a:extLst>
                  </a:tr>
                  <a:tr h="340734">
                    <a:tc vMerge="1">
                      <a:txBody>
                        <a:bodyPr/>
                        <a:lstStyle/>
                        <a:p>
                          <a:pPr algn="ctr"/>
                          <a:endParaRPr lang="en-US" sz="1400" dirty="0"/>
                        </a:p>
                      </a:txBody>
                      <a:tcPr marL="127374" marR="127374" marT="63687" marB="63687" anchor="ctr"/>
                    </a:tc>
                    <a:tc>
                      <a:txBody>
                        <a:bodyPr/>
                        <a:lstStyle/>
                        <a:p>
                          <a:pPr algn="ctr"/>
                          <a:r>
                            <a:rPr lang="en-US" sz="1400" i="1" dirty="0"/>
                            <a:t>wait</a:t>
                          </a:r>
                        </a:p>
                      </a:txBody>
                      <a:tcPr marL="127374" marR="127374" marT="63687" marB="63687" anchor="ctr">
                        <a:solidFill>
                          <a:schemeClr val="bg2"/>
                        </a:solidFill>
                      </a:tcPr>
                    </a:tc>
                    <a:tc>
                      <a:txBody>
                        <a:bodyPr/>
                        <a:lstStyle/>
                        <a:p>
                          <a:pPr algn="ctr"/>
                          <a:r>
                            <a:rPr lang="en-US" sz="1400" dirty="0"/>
                            <a:t>0.0</a:t>
                          </a:r>
                        </a:p>
                      </a:txBody>
                      <a:tcPr marL="127374" marR="127374" marT="63687" marB="63687" anchor="ctr">
                        <a:solidFill>
                          <a:schemeClr val="bg2"/>
                        </a:solidFill>
                      </a:tcPr>
                    </a:tc>
                    <a:extLst>
                      <a:ext uri="{0D108BD9-81ED-4DB2-BD59-A6C34878D82A}">
                        <a16:rowId xmlns:a16="http://schemas.microsoft.com/office/drawing/2014/main" val="3522791819"/>
                      </a:ext>
                    </a:extLst>
                  </a:tr>
                </a:tbl>
              </a:graphicData>
            </a:graphic>
          </p:graphicFrame>
        </mc:Fallback>
      </mc:AlternateContent>
      <p:sp>
        <p:nvSpPr>
          <p:cNvPr id="11" name="Oval 10">
            <a:extLst>
              <a:ext uri="{FF2B5EF4-FFF2-40B4-BE49-F238E27FC236}">
                <a16:creationId xmlns:a16="http://schemas.microsoft.com/office/drawing/2014/main" id="{8687EFF8-4021-2E28-F00D-3B5506149E09}"/>
              </a:ext>
            </a:extLst>
          </p:cNvPr>
          <p:cNvSpPr/>
          <p:nvPr/>
        </p:nvSpPr>
        <p:spPr>
          <a:xfrm>
            <a:off x="4379495" y="1135117"/>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0T</a:t>
            </a:r>
          </a:p>
        </p:txBody>
      </p:sp>
      <p:sp>
        <p:nvSpPr>
          <p:cNvPr id="13" name="Merge 12">
            <a:extLst>
              <a:ext uri="{FF2B5EF4-FFF2-40B4-BE49-F238E27FC236}">
                <a16:creationId xmlns:a16="http://schemas.microsoft.com/office/drawing/2014/main" id="{B19646A2-CF04-DC29-0D77-983D5832A0E0}"/>
              </a:ext>
            </a:extLst>
          </p:cNvPr>
          <p:cNvSpPr/>
          <p:nvPr/>
        </p:nvSpPr>
        <p:spPr>
          <a:xfrm>
            <a:off x="4454746" y="2940664"/>
            <a:ext cx="994625" cy="785308"/>
          </a:xfrm>
          <a:prstGeom prst="flowChartMerg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eat</a:t>
            </a:r>
            <a:endParaRPr lang="en-US" dirty="0">
              <a:solidFill>
                <a:schemeClr val="tx1"/>
              </a:solidFill>
            </a:endParaRPr>
          </a:p>
        </p:txBody>
      </p:sp>
      <p:cxnSp>
        <p:nvCxnSpPr>
          <p:cNvPr id="15" name="Straight Arrow Connector 14">
            <a:extLst>
              <a:ext uri="{FF2B5EF4-FFF2-40B4-BE49-F238E27FC236}">
                <a16:creationId xmlns:a16="http://schemas.microsoft.com/office/drawing/2014/main" id="{FD0F78B6-3126-A486-2125-48340E77FDBA}"/>
              </a:ext>
            </a:extLst>
          </p:cNvPr>
          <p:cNvCxnSpPr>
            <a:cxnSpLocks/>
            <a:stCxn id="11" idx="4"/>
            <a:endCxn id="13" idx="0"/>
          </p:cNvCxnSpPr>
          <p:nvPr/>
        </p:nvCxnSpPr>
        <p:spPr>
          <a:xfrm flipH="1">
            <a:off x="4952059" y="2280523"/>
            <a:ext cx="139" cy="66014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433F4962-98DC-1AA6-9E91-1CEE26CC48BE}"/>
              </a:ext>
            </a:extLst>
          </p:cNvPr>
          <p:cNvSpPr/>
          <p:nvPr/>
        </p:nvSpPr>
        <p:spPr>
          <a:xfrm>
            <a:off x="4379355" y="4174556"/>
            <a:ext cx="1145406" cy="114540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0F</a:t>
            </a:r>
          </a:p>
        </p:txBody>
      </p:sp>
      <p:cxnSp>
        <p:nvCxnSpPr>
          <p:cNvPr id="3" name="Straight Arrow Connector 2">
            <a:extLst>
              <a:ext uri="{FF2B5EF4-FFF2-40B4-BE49-F238E27FC236}">
                <a16:creationId xmlns:a16="http://schemas.microsoft.com/office/drawing/2014/main" id="{368AF5C1-D108-F245-ADEB-F4DBEEA783B7}"/>
              </a:ext>
            </a:extLst>
          </p:cNvPr>
          <p:cNvCxnSpPr>
            <a:cxnSpLocks/>
            <a:stCxn id="13" idx="2"/>
            <a:endCxn id="2" idx="0"/>
          </p:cNvCxnSpPr>
          <p:nvPr/>
        </p:nvCxnSpPr>
        <p:spPr>
          <a:xfrm flipH="1">
            <a:off x="4952058" y="3725972"/>
            <a:ext cx="1" cy="4485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BAD3D5E-A1B1-434B-E2E5-0B3F9C8485D3}"/>
                  </a:ext>
                </a:extLst>
              </p:cNvPr>
              <p:cNvSpPr/>
              <p:nvPr/>
            </p:nvSpPr>
            <p:spPr>
              <a:xfrm>
                <a:off x="3373828" y="4536754"/>
                <a:ext cx="827773" cy="519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 </m:t>
                      </m:r>
                    </m:oMath>
                  </m:oMathPara>
                </a14:m>
                <a:endParaRPr lang="en-US" dirty="0"/>
              </a:p>
            </p:txBody>
          </p:sp>
        </mc:Choice>
        <mc:Fallback xmlns="">
          <p:sp>
            <p:nvSpPr>
              <p:cNvPr id="17" name="Rectangle 16">
                <a:extLst>
                  <a:ext uri="{FF2B5EF4-FFF2-40B4-BE49-F238E27FC236}">
                    <a16:creationId xmlns:a16="http://schemas.microsoft.com/office/drawing/2014/main" id="{8BAD3D5E-A1B1-434B-E2E5-0B3F9C8485D3}"/>
                  </a:ext>
                </a:extLst>
              </p:cNvPr>
              <p:cNvSpPr>
                <a:spLocks noRot="1" noChangeAspect="1" noMove="1" noResize="1" noEditPoints="1" noAdjustHandles="1" noChangeArrowheads="1" noChangeShapeType="1" noTextEdit="1"/>
              </p:cNvSpPr>
              <p:nvPr/>
            </p:nvSpPr>
            <p:spPr>
              <a:xfrm>
                <a:off x="3373828" y="4536754"/>
                <a:ext cx="827773" cy="519764"/>
              </a:xfrm>
              <a:prstGeom prst="rect">
                <a:avLst/>
              </a:prstGeom>
              <a:blipFill>
                <a:blip r:embed="rId4"/>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40DFE23-9121-8397-14ED-40F77B9FC9A3}"/>
              </a:ext>
            </a:extLst>
          </p:cNvPr>
          <p:cNvSpPr/>
          <p:nvPr/>
        </p:nvSpPr>
        <p:spPr>
          <a:xfrm>
            <a:off x="272661" y="1592814"/>
            <a:ext cx="1941150" cy="280808"/>
          </a:xfrm>
          <a:prstGeom prst="rect">
            <a:avLst/>
          </a:prstGeom>
          <a:no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ular Callout 6">
                <a:extLst>
                  <a:ext uri="{FF2B5EF4-FFF2-40B4-BE49-F238E27FC236}">
                    <a16:creationId xmlns:a16="http://schemas.microsoft.com/office/drawing/2014/main" id="{82CBF8EC-D78C-6C04-66CD-6C4ABB4082BE}"/>
                  </a:ext>
                </a:extLst>
              </p:cNvPr>
              <p:cNvSpPr/>
              <p:nvPr/>
            </p:nvSpPr>
            <p:spPr>
              <a:xfrm>
                <a:off x="2413974" y="1442893"/>
                <a:ext cx="1765218" cy="421104"/>
              </a:xfrm>
              <a:prstGeom prst="wedgeRectCallout">
                <a:avLst>
                  <a:gd name="adj1" fmla="val -57001"/>
                  <a:gd name="adj2" fmla="val 20403"/>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b="1" dirty="0">
                    <a:latin typeface="Lato" panose="020F0502020204030203" pitchFamily="34" charset="77"/>
                  </a:rPr>
                  <a:t>Suppose</a:t>
                </a:r>
                <a:r>
                  <a:rPr lang="en-US" sz="1600" b="1" dirty="0"/>
                  <a:t> </a:t>
                </a:r>
                <a14:m>
                  <m:oMath xmlns:m="http://schemas.openxmlformats.org/officeDocument/2006/math">
                    <m:r>
                      <a:rPr lang="en-US" sz="1600" b="1" i="1" smtClean="0">
                        <a:latin typeface="Cambria Math" panose="02040503050406030204" pitchFamily="18" charset="0"/>
                      </a:rPr>
                      <m:t>𝜸</m:t>
                    </m:r>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𝟗</m:t>
                    </m:r>
                  </m:oMath>
                </a14:m>
                <a:endParaRPr lang="en-US" sz="1600" dirty="0"/>
              </a:p>
            </p:txBody>
          </p:sp>
        </mc:Choice>
        <mc:Fallback xmlns="">
          <p:sp>
            <p:nvSpPr>
              <p:cNvPr id="7" name="Rectangular Callout 6">
                <a:extLst>
                  <a:ext uri="{FF2B5EF4-FFF2-40B4-BE49-F238E27FC236}">
                    <a16:creationId xmlns:a16="http://schemas.microsoft.com/office/drawing/2014/main" id="{82CBF8EC-D78C-6C04-66CD-6C4ABB4082BE}"/>
                  </a:ext>
                </a:extLst>
              </p:cNvPr>
              <p:cNvSpPr>
                <a:spLocks noRot="1" noChangeAspect="1" noMove="1" noResize="1" noEditPoints="1" noAdjustHandles="1" noChangeArrowheads="1" noChangeShapeType="1" noTextEdit="1"/>
              </p:cNvSpPr>
              <p:nvPr/>
            </p:nvSpPr>
            <p:spPr>
              <a:xfrm>
                <a:off x="2413974" y="1442893"/>
                <a:ext cx="1765218" cy="421104"/>
              </a:xfrm>
              <a:prstGeom prst="wedgeRectCallout">
                <a:avLst>
                  <a:gd name="adj1" fmla="val -57001"/>
                  <a:gd name="adj2" fmla="val 20403"/>
                </a:avLst>
              </a:prstGeom>
              <a:blipFill>
                <a:blip r:embed="rId5"/>
                <a:stretch>
                  <a:fillRect b="-5714"/>
                </a:stretch>
              </a:blipFill>
            </p:spPr>
            <p:txBody>
              <a:bodyPr/>
              <a:lstStyle/>
              <a:p>
                <a:r>
                  <a:rPr lang="en-US">
                    <a:noFill/>
                  </a:rPr>
                  <a:t> </a:t>
                </a:r>
              </a:p>
            </p:txBody>
          </p:sp>
        </mc:Fallback>
      </mc:AlternateContent>
    </p:spTree>
    <p:extLst>
      <p:ext uri="{BB962C8B-B14F-4D97-AF65-F5344CB8AC3E}">
        <p14:creationId xmlns:p14="http://schemas.microsoft.com/office/powerpoint/2010/main" val="195672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B668-E174-0645-A995-E2FBB1953D98}"/>
              </a:ext>
            </a:extLst>
          </p:cNvPr>
          <p:cNvSpPr>
            <a:spLocks noGrp="1"/>
          </p:cNvSpPr>
          <p:nvPr>
            <p:ph type="title"/>
          </p:nvPr>
        </p:nvSpPr>
        <p:spPr/>
        <p:txBody>
          <a:bodyPr/>
          <a:lstStyle/>
          <a:p>
            <a:r>
              <a:rPr lang="en-US" dirty="0"/>
              <a:t>What’s the Connection to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E5A935-7568-6D49-9EEC-19C38F9E707B}"/>
                  </a:ext>
                </a:extLst>
              </p:cNvPr>
              <p:cNvSpPr>
                <a:spLocks noGrp="1"/>
              </p:cNvSpPr>
              <p:nvPr>
                <p:ph idx="1"/>
              </p:nvPr>
            </p:nvSpPr>
            <p:spPr/>
            <p:txBody>
              <a:bodyPr>
                <a:normAutofit lnSpcReduction="10000"/>
              </a:bodyPr>
              <a:lstStyle/>
              <a:p>
                <a:r>
                  <a:rPr lang="en-US" dirty="0"/>
                  <a:t>We’ve been discussing planning in MDPs all this time</a:t>
                </a:r>
                <a:br>
                  <a:rPr lang="en-US" dirty="0"/>
                </a:br>
                <a:endParaRPr lang="en-US" dirty="0"/>
              </a:p>
              <a:p>
                <a:r>
                  <a:rPr lang="en-US" dirty="0"/>
                  <a:t>Reinforcement learning (RL) also deals with computing value functions and policies in MDPs</a:t>
                </a:r>
                <a:br>
                  <a:rPr lang="en-US" dirty="0"/>
                </a:br>
                <a:endParaRPr lang="en-US" dirty="0"/>
              </a:p>
              <a:p>
                <a:r>
                  <a:rPr lang="en-US" dirty="0"/>
                  <a:t>What’s the difference?</a:t>
                </a:r>
                <a:br>
                  <a:rPr lang="en-US" dirty="0"/>
                </a:br>
                <a:endParaRPr lang="en-US" dirty="0"/>
              </a:p>
              <a:p>
                <a:r>
                  <a:rPr lang="en-US" dirty="0">
                    <a:solidFill>
                      <a:schemeClr val="bg1"/>
                    </a:solidFill>
                  </a:rPr>
                  <a:t>In RL, we </a:t>
                </a:r>
                <a:r>
                  <a:rPr lang="en-US" i="1" dirty="0">
                    <a:solidFill>
                      <a:schemeClr val="bg1"/>
                    </a:solidFill>
                  </a:rPr>
                  <a:t>don’t know the MDP. </a:t>
                </a:r>
                <a:r>
                  <a:rPr lang="en-US" dirty="0">
                    <a:solidFill>
                      <a:schemeClr val="bg1"/>
                    </a:solidFill>
                  </a:rPr>
                  <a:t>Specifically, </a:t>
                </a:r>
                <a14:m>
                  <m:oMath xmlns:m="http://schemas.openxmlformats.org/officeDocument/2006/math">
                    <m:r>
                      <a:rPr lang="en-US" b="0" i="1" smtClean="0">
                        <a:solidFill>
                          <a:schemeClr val="bg1"/>
                        </a:solidFill>
                        <a:latin typeface="Cambria Math" panose="02040503050406030204" pitchFamily="18" charset="0"/>
                      </a:rPr>
                      <m:t>𝑃</m:t>
                    </m:r>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𝑠</m:t>
                        </m:r>
                      </m:e>
                      <m:sup>
                        <m:r>
                          <a:rPr lang="en-US" b="0" i="1" smtClean="0">
                            <a:solidFill>
                              <a:schemeClr val="bg1"/>
                            </a:solidFill>
                            <a:latin typeface="Cambria Math" panose="02040503050406030204" pitchFamily="18" charset="0"/>
                          </a:rPr>
                          <m:t>′</m:t>
                        </m:r>
                      </m:sup>
                    </m:sSup>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𝑠</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𝑎</m:t>
                    </m:r>
                    <m:r>
                      <a:rPr lang="en-US" b="0" i="1" smtClean="0">
                        <a:solidFill>
                          <a:schemeClr val="bg1"/>
                        </a:solidFill>
                        <a:latin typeface="Cambria Math" panose="02040503050406030204" pitchFamily="18" charset="0"/>
                      </a:rPr>
                      <m:t>)</m:t>
                    </m:r>
                  </m:oMath>
                </a14:m>
                <a:r>
                  <a:rPr lang="en-US" dirty="0">
                    <a:solidFill>
                      <a:schemeClr val="bg1"/>
                    </a:solidFill>
                  </a:rPr>
                  <a:t> and </a:t>
                </a:r>
                <a14:m>
                  <m:oMath xmlns:m="http://schemas.openxmlformats.org/officeDocument/2006/math">
                    <m:r>
                      <a:rPr lang="en-US" b="0" i="1" smtClean="0">
                        <a:solidFill>
                          <a:schemeClr val="bg1"/>
                        </a:solidFill>
                        <a:latin typeface="Cambria Math" panose="02040503050406030204" pitchFamily="18" charset="0"/>
                      </a:rPr>
                      <m:t>𝑅</m:t>
                    </m:r>
                  </m:oMath>
                </a14:m>
                <a:r>
                  <a:rPr lang="en-US" dirty="0">
                    <a:solidFill>
                      <a:schemeClr val="bg1"/>
                    </a:solidFill>
                  </a:rPr>
                  <a:t>.</a:t>
                </a:r>
                <a:br>
                  <a:rPr lang="en-US" dirty="0">
                    <a:solidFill>
                      <a:schemeClr val="bg1"/>
                    </a:solidFill>
                  </a:rPr>
                </a:br>
                <a:endParaRPr lang="en-US" dirty="0">
                  <a:solidFill>
                    <a:schemeClr val="bg1"/>
                  </a:solidFill>
                </a:endParaRPr>
              </a:p>
              <a:p>
                <a:r>
                  <a:rPr lang="en-US" dirty="0">
                    <a:solidFill>
                      <a:schemeClr val="bg1"/>
                    </a:solidFill>
                  </a:rPr>
                  <a:t>So what do we know?</a:t>
                </a:r>
                <a:endParaRPr lang="en-US" dirty="0"/>
              </a:p>
              <a:p>
                <a:endParaRPr lang="en-US" dirty="0"/>
              </a:p>
            </p:txBody>
          </p:sp>
        </mc:Choice>
        <mc:Fallback xmlns="">
          <p:sp>
            <p:nvSpPr>
              <p:cNvPr id="3" name="Content Placeholder 2">
                <a:extLst>
                  <a:ext uri="{FF2B5EF4-FFF2-40B4-BE49-F238E27FC236}">
                    <a16:creationId xmlns:a16="http://schemas.microsoft.com/office/drawing/2014/main" id="{16E5A935-7568-6D49-9EEC-19C38F9E707B}"/>
                  </a:ext>
                </a:extLst>
              </p:cNvPr>
              <p:cNvSpPr>
                <a:spLocks noGrp="1" noRot="1" noChangeAspect="1" noMove="1" noResize="1" noEditPoints="1" noAdjustHandles="1" noChangeArrowheads="1" noChangeShapeType="1" noTextEdit="1"/>
              </p:cNvSpPr>
              <p:nvPr>
                <p:ph idx="1"/>
              </p:nvPr>
            </p:nvSpPr>
            <p:spPr>
              <a:blipFill>
                <a:blip r:embed="rId2"/>
                <a:stretch>
                  <a:fillRect l="-1086" t="-3488" r="-2051"/>
                </a:stretch>
              </a:blipFill>
            </p:spPr>
            <p:txBody>
              <a:bodyPr/>
              <a:lstStyle/>
              <a:p>
                <a:r>
                  <a:rPr lang="en-US">
                    <a:noFill/>
                  </a:rPr>
                  <a:t> </a:t>
                </a:r>
              </a:p>
            </p:txBody>
          </p:sp>
        </mc:Fallback>
      </mc:AlternateContent>
    </p:spTree>
    <p:extLst>
      <p:ext uri="{BB962C8B-B14F-4D97-AF65-F5344CB8AC3E}">
        <p14:creationId xmlns:p14="http://schemas.microsoft.com/office/powerpoint/2010/main" val="3304057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A269-90C3-326E-0AAC-C9BDE0ADA591}"/>
              </a:ext>
            </a:extLst>
          </p:cNvPr>
          <p:cNvSpPr>
            <a:spLocks noGrp="1"/>
          </p:cNvSpPr>
          <p:nvPr>
            <p:ph type="title"/>
          </p:nvPr>
        </p:nvSpPr>
        <p:spPr/>
        <p:txBody>
          <a:bodyPr>
            <a:normAutofit/>
          </a:bodyPr>
          <a:lstStyle/>
          <a:p>
            <a:pPr algn="ctr"/>
            <a:r>
              <a:rPr lang="en-US" sz="3600" dirty="0"/>
              <a:t>Bellman Backups: The </a:t>
            </a:r>
            <a:r>
              <a:rPr lang="en-US" sz="2800" dirty="0"/>
              <a:t>❤️</a:t>
            </a:r>
            <a:r>
              <a:rPr lang="en-US" sz="3600" dirty="0"/>
              <a:t> of MDP Planning and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2AFA23-C2D4-F205-EE9E-5DE3B7E7CA37}"/>
                  </a:ext>
                </a:extLst>
              </p:cNvPr>
              <p:cNvSpPr>
                <a:spLocks noGrp="1"/>
              </p:cNvSpPr>
              <p:nvPr>
                <p:ph idx="1"/>
              </p:nvPr>
            </p:nvSpPr>
            <p:spPr/>
            <p:txBody>
              <a:bodyPr/>
              <a:lstStyle/>
              <a:p>
                <a:pPr marL="0" indent="0">
                  <a:buNone/>
                </a:pPr>
                <a:r>
                  <a:rPr lang="en-US" dirty="0"/>
                  <a:t>Many MDP planning and RL methods are some variation of:</a:t>
                </a:r>
                <a:br>
                  <a:rPr lang="en-US" b="1" dirty="0"/>
                </a:br>
                <a:br>
                  <a:rPr lang="en-US" b="1" dirty="0"/>
                </a:br>
                <a:r>
                  <a:rPr lang="en-US" b="1" dirty="0"/>
                  <a:t>Repeat:</a:t>
                </a:r>
                <a:endParaRPr lang="en-US" dirty="0"/>
              </a:p>
              <a:p>
                <a:pPr marL="514350" indent="-514350">
                  <a:buAutoNum type="arabicPeriod"/>
                </a:pPr>
                <a:r>
                  <a:rPr lang="en-US" dirty="0"/>
                  <a:t>Choose some state</a:t>
                </a:r>
                <a:r>
                  <a:rPr lang="en-US" sz="2800" dirty="0"/>
                  <a:t> </a:t>
                </a:r>
                <a14:m>
                  <m:oMath xmlns:m="http://schemas.openxmlformats.org/officeDocument/2006/math">
                    <m:r>
                      <a:rPr lang="en-US" sz="2800" i="1" smtClean="0">
                        <a:latin typeface="Cambria Math" panose="02040503050406030204" pitchFamily="18" charset="0"/>
                      </a:rPr>
                      <m:t>𝑠</m:t>
                    </m:r>
                    <m:r>
                      <a:rPr lang="en-US" sz="2800" b="0" i="1" smtClean="0">
                        <a:latin typeface="Cambria Math" panose="02040503050406030204" pitchFamily="18" charset="0"/>
                      </a:rPr>
                      <m:t> </m:t>
                    </m:r>
                  </m:oMath>
                </a14:m>
                <a:r>
                  <a:rPr lang="en-US" dirty="0"/>
                  <a:t>and action </a:t>
                </a:r>
                <a14:m>
                  <m:oMath xmlns:m="http://schemas.openxmlformats.org/officeDocument/2006/math">
                    <m:r>
                      <a:rPr lang="en-US" b="0" i="1" smtClean="0">
                        <a:latin typeface="Cambria Math" panose="02040503050406030204" pitchFamily="18" charset="0"/>
                      </a:rPr>
                      <m:t>𝑎</m:t>
                    </m:r>
                  </m:oMath>
                </a14:m>
                <a:br>
                  <a:rPr lang="en-US" b="0" dirty="0"/>
                </a:br>
                <a:endParaRPr lang="en-US" b="0" dirty="0"/>
              </a:p>
              <a:p>
                <a:pPr marL="514350" indent="-514350">
                  <a:buAutoNum type="arabicPeriod"/>
                </a:pPr>
                <a:r>
                  <a:rPr lang="en-US" dirty="0"/>
                  <a:t>Bellman backup to improve </a:t>
                </a:r>
                <a14:m>
                  <m:oMath xmlns:m="http://schemas.openxmlformats.org/officeDocument/2006/math">
                    <m:r>
                      <a:rPr lang="en-US" sz="2800" i="1" smtClean="0">
                        <a:latin typeface="Cambria Math" panose="02040503050406030204" pitchFamily="18" charset="0"/>
                      </a:rPr>
                      <m:t>𝑄</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e>
                    </m:d>
                  </m:oMath>
                </a14:m>
                <a:endParaRPr lang="en-US" dirty="0"/>
              </a:p>
            </p:txBody>
          </p:sp>
        </mc:Choice>
        <mc:Fallback xmlns="">
          <p:sp>
            <p:nvSpPr>
              <p:cNvPr id="3" name="Content Placeholder 2">
                <a:extLst>
                  <a:ext uri="{FF2B5EF4-FFF2-40B4-BE49-F238E27FC236}">
                    <a16:creationId xmlns:a16="http://schemas.microsoft.com/office/drawing/2014/main" id="{5F2AFA23-C2D4-F205-EE9E-5DE3B7E7CA37}"/>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8EC957B-D7DE-FF4F-BF42-900EC3A4A559}"/>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FB75959B-9C8F-9ECF-E942-A378D96576F1}"/>
              </a:ext>
            </a:extLst>
          </p:cNvPr>
          <p:cNvSpPr>
            <a:spLocks noGrp="1"/>
          </p:cNvSpPr>
          <p:nvPr>
            <p:ph type="sldNum" sz="quarter" idx="12"/>
          </p:nvPr>
        </p:nvSpPr>
        <p:spPr/>
        <p:txBody>
          <a:bodyPr/>
          <a:lstStyle/>
          <a:p>
            <a:fld id="{A2060099-932A-9345-A983-616282D95534}" type="slidenum">
              <a:rPr lang="en-US" smtClean="0"/>
              <a:t>50</a:t>
            </a:fld>
            <a:endParaRPr lang="en-US"/>
          </a:p>
        </p:txBody>
      </p:sp>
    </p:spTree>
    <p:extLst>
      <p:ext uri="{BB962C8B-B14F-4D97-AF65-F5344CB8AC3E}">
        <p14:creationId xmlns:p14="http://schemas.microsoft.com/office/powerpoint/2010/main" val="304916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A269-90C3-326E-0AAC-C9BDE0ADA591}"/>
              </a:ext>
            </a:extLst>
          </p:cNvPr>
          <p:cNvSpPr>
            <a:spLocks noGrp="1"/>
          </p:cNvSpPr>
          <p:nvPr>
            <p:ph type="title"/>
          </p:nvPr>
        </p:nvSpPr>
        <p:spPr/>
        <p:txBody>
          <a:bodyPr>
            <a:normAutofit/>
          </a:bodyPr>
          <a:lstStyle/>
          <a:p>
            <a:pPr algn="ctr"/>
            <a:r>
              <a:rPr lang="en-US" sz="3600" dirty="0"/>
              <a:t>Bellman Backups: The </a:t>
            </a:r>
            <a:r>
              <a:rPr lang="en-US" sz="2800" dirty="0"/>
              <a:t>❤️</a:t>
            </a:r>
            <a:r>
              <a:rPr lang="en-US" sz="3600" dirty="0"/>
              <a:t> of MDP Planning and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2AFA23-C2D4-F205-EE9E-5DE3B7E7CA37}"/>
                  </a:ext>
                </a:extLst>
              </p:cNvPr>
              <p:cNvSpPr>
                <a:spLocks noGrp="1"/>
              </p:cNvSpPr>
              <p:nvPr>
                <p:ph idx="1"/>
              </p:nvPr>
            </p:nvSpPr>
            <p:spPr/>
            <p:txBody>
              <a:bodyPr/>
              <a:lstStyle/>
              <a:p>
                <a:pPr marL="0" indent="0">
                  <a:buNone/>
                </a:pPr>
                <a:br>
                  <a:rPr lang="en-US" b="1" dirty="0"/>
                </a:br>
                <a:br>
                  <a:rPr lang="en-US" b="1" dirty="0"/>
                </a:br>
                <a:r>
                  <a:rPr lang="en-US" b="1" dirty="0"/>
                  <a:t>Repeat:</a:t>
                </a:r>
                <a:endParaRPr lang="en-US" dirty="0"/>
              </a:p>
              <a:p>
                <a:pPr marL="514350" indent="-514350">
                  <a:buAutoNum type="arabicPeriod"/>
                </a:pPr>
                <a:r>
                  <a:rPr lang="en-US" dirty="0"/>
                  <a:t>Choose some state</a:t>
                </a:r>
                <a:r>
                  <a:rPr lang="en-US" sz="2800" dirty="0"/>
                  <a:t> </a:t>
                </a:r>
                <a14:m>
                  <m:oMath xmlns:m="http://schemas.openxmlformats.org/officeDocument/2006/math">
                    <m:r>
                      <a:rPr lang="en-US" sz="2800" i="1" smtClean="0">
                        <a:latin typeface="Cambria Math" panose="02040503050406030204" pitchFamily="18" charset="0"/>
                      </a:rPr>
                      <m:t>𝑠</m:t>
                    </m:r>
                    <m:r>
                      <a:rPr lang="en-US" sz="2800" b="0" i="1" smtClean="0">
                        <a:latin typeface="Cambria Math" panose="02040503050406030204" pitchFamily="18" charset="0"/>
                      </a:rPr>
                      <m:t> </m:t>
                    </m:r>
                  </m:oMath>
                </a14:m>
                <a:r>
                  <a:rPr lang="en-US" dirty="0"/>
                  <a:t>and action </a:t>
                </a:r>
                <a14:m>
                  <m:oMath xmlns:m="http://schemas.openxmlformats.org/officeDocument/2006/math">
                    <m:r>
                      <a:rPr lang="en-US" b="0" i="1" smtClean="0">
                        <a:latin typeface="Cambria Math" panose="02040503050406030204" pitchFamily="18" charset="0"/>
                      </a:rPr>
                      <m:t>𝑎</m:t>
                    </m:r>
                  </m:oMath>
                </a14:m>
                <a:br>
                  <a:rPr lang="en-US" b="0" dirty="0"/>
                </a:br>
                <a:endParaRPr lang="en-US" b="0" dirty="0"/>
              </a:p>
              <a:p>
                <a:pPr marL="514350" indent="-514350">
                  <a:buAutoNum type="arabicPeriod"/>
                </a:pPr>
                <a:r>
                  <a:rPr lang="en-US" dirty="0"/>
                  <a:t>Bellman backup to improve </a:t>
                </a:r>
                <a14:m>
                  <m:oMath xmlns:m="http://schemas.openxmlformats.org/officeDocument/2006/math">
                    <m:r>
                      <a:rPr lang="en-US" sz="2800" i="1" smtClean="0">
                        <a:latin typeface="Cambria Math" panose="02040503050406030204" pitchFamily="18" charset="0"/>
                      </a:rPr>
                      <m:t>𝑄</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e>
                    </m:d>
                  </m:oMath>
                </a14:m>
                <a:endParaRPr lang="en-US" dirty="0"/>
              </a:p>
            </p:txBody>
          </p:sp>
        </mc:Choice>
        <mc:Fallback xmlns="">
          <p:sp>
            <p:nvSpPr>
              <p:cNvPr id="3" name="Content Placeholder 2">
                <a:extLst>
                  <a:ext uri="{FF2B5EF4-FFF2-40B4-BE49-F238E27FC236}">
                    <a16:creationId xmlns:a16="http://schemas.microsoft.com/office/drawing/2014/main" id="{5F2AFA23-C2D4-F205-EE9E-5DE3B7E7CA37}"/>
                  </a:ext>
                </a:extLst>
              </p:cNvPr>
              <p:cNvSpPr>
                <a:spLocks noGrp="1" noRot="1" noChangeAspect="1" noMove="1" noResize="1" noEditPoints="1" noAdjustHandles="1" noChangeArrowheads="1" noChangeShapeType="1" noTextEdit="1"/>
              </p:cNvSpPr>
              <p:nvPr>
                <p:ph idx="1"/>
              </p:nvPr>
            </p:nvSpPr>
            <p:spPr>
              <a:blipFill>
                <a:blip r:embed="rId2"/>
                <a:stretch>
                  <a:fillRect l="-120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8EC957B-D7DE-FF4F-BF42-900EC3A4A559}"/>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FB75959B-9C8F-9ECF-E942-A378D96576F1}"/>
              </a:ext>
            </a:extLst>
          </p:cNvPr>
          <p:cNvSpPr>
            <a:spLocks noGrp="1"/>
          </p:cNvSpPr>
          <p:nvPr>
            <p:ph type="sldNum" sz="quarter" idx="12"/>
          </p:nvPr>
        </p:nvSpPr>
        <p:spPr/>
        <p:txBody>
          <a:bodyPr/>
          <a:lstStyle/>
          <a:p>
            <a:fld id="{A2060099-932A-9345-A983-616282D95534}" type="slidenum">
              <a:rPr lang="en-US" smtClean="0"/>
              <a:t>51</a:t>
            </a:fld>
            <a:endParaRPr lang="en-US"/>
          </a:p>
        </p:txBody>
      </p:sp>
      <p:sp>
        <p:nvSpPr>
          <p:cNvPr id="6" name="Rectangle 5">
            <a:extLst>
              <a:ext uri="{FF2B5EF4-FFF2-40B4-BE49-F238E27FC236}">
                <a16:creationId xmlns:a16="http://schemas.microsoft.com/office/drawing/2014/main" id="{CD565CFD-B48B-C00A-8A85-DC5935033D47}"/>
              </a:ext>
            </a:extLst>
          </p:cNvPr>
          <p:cNvSpPr/>
          <p:nvPr/>
        </p:nvSpPr>
        <p:spPr>
          <a:xfrm>
            <a:off x="954612" y="1825625"/>
            <a:ext cx="9251501" cy="5877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panose="020F0502020204030203" pitchFamily="34" charset="77"/>
              </a:rPr>
              <a:t>Value Iteration</a:t>
            </a:r>
          </a:p>
        </p:txBody>
      </p:sp>
      <p:sp>
        <p:nvSpPr>
          <p:cNvPr id="7" name="Rectangular Callout 6">
            <a:extLst>
              <a:ext uri="{FF2B5EF4-FFF2-40B4-BE49-F238E27FC236}">
                <a16:creationId xmlns:a16="http://schemas.microsoft.com/office/drawing/2014/main" id="{69373DF7-C003-5E9F-5F02-D0C696692A11}"/>
              </a:ext>
            </a:extLst>
          </p:cNvPr>
          <p:cNvSpPr/>
          <p:nvPr/>
        </p:nvSpPr>
        <p:spPr>
          <a:xfrm>
            <a:off x="7015086" y="3025556"/>
            <a:ext cx="3191027" cy="508372"/>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Loop over </a:t>
            </a:r>
            <a:r>
              <a:rPr lang="en-US" sz="2400" i="1" dirty="0">
                <a:latin typeface="Lato" panose="020F0502020204030203" pitchFamily="34" charset="77"/>
              </a:rPr>
              <a:t>all</a:t>
            </a:r>
            <a:r>
              <a:rPr lang="en-US" sz="2400" dirty="0">
                <a:latin typeface="Lato" panose="020F0502020204030203" pitchFamily="34" charset="77"/>
              </a:rPr>
              <a:t> </a:t>
            </a:r>
          </a:p>
        </p:txBody>
      </p:sp>
      <p:sp>
        <p:nvSpPr>
          <p:cNvPr id="8" name="Rectangular Callout 7">
            <a:extLst>
              <a:ext uri="{FF2B5EF4-FFF2-40B4-BE49-F238E27FC236}">
                <a16:creationId xmlns:a16="http://schemas.microsoft.com/office/drawing/2014/main" id="{78915A32-5FAB-A8EC-9172-88ADA6D17261}"/>
              </a:ext>
            </a:extLst>
          </p:cNvPr>
          <p:cNvSpPr/>
          <p:nvPr/>
        </p:nvSpPr>
        <p:spPr>
          <a:xfrm>
            <a:off x="7015086" y="3936239"/>
            <a:ext cx="3191027" cy="508372"/>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Compute </a:t>
            </a:r>
            <a:r>
              <a:rPr lang="en-US" sz="2400" i="1" dirty="0">
                <a:latin typeface="Lato" panose="020F0502020204030203" pitchFamily="34" charset="77"/>
              </a:rPr>
              <a:t>exactly</a:t>
            </a:r>
          </a:p>
        </p:txBody>
      </p:sp>
    </p:spTree>
    <p:extLst>
      <p:ext uri="{BB962C8B-B14F-4D97-AF65-F5344CB8AC3E}">
        <p14:creationId xmlns:p14="http://schemas.microsoft.com/office/powerpoint/2010/main" val="267577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A269-90C3-326E-0AAC-C9BDE0ADA591}"/>
              </a:ext>
            </a:extLst>
          </p:cNvPr>
          <p:cNvSpPr>
            <a:spLocks noGrp="1"/>
          </p:cNvSpPr>
          <p:nvPr>
            <p:ph type="title"/>
          </p:nvPr>
        </p:nvSpPr>
        <p:spPr/>
        <p:txBody>
          <a:bodyPr>
            <a:normAutofit/>
          </a:bodyPr>
          <a:lstStyle/>
          <a:p>
            <a:pPr algn="ctr"/>
            <a:r>
              <a:rPr lang="en-US" sz="3600" dirty="0"/>
              <a:t>Bellman Backups: The </a:t>
            </a:r>
            <a:r>
              <a:rPr lang="en-US" sz="2800" dirty="0"/>
              <a:t>❤️</a:t>
            </a:r>
            <a:r>
              <a:rPr lang="en-US" sz="3600" dirty="0"/>
              <a:t> of MDP Planning and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2AFA23-C2D4-F205-EE9E-5DE3B7E7CA37}"/>
                  </a:ext>
                </a:extLst>
              </p:cNvPr>
              <p:cNvSpPr>
                <a:spLocks noGrp="1"/>
              </p:cNvSpPr>
              <p:nvPr>
                <p:ph idx="1"/>
              </p:nvPr>
            </p:nvSpPr>
            <p:spPr/>
            <p:txBody>
              <a:bodyPr/>
              <a:lstStyle/>
              <a:p>
                <a:pPr marL="0" indent="0">
                  <a:buNone/>
                </a:pPr>
                <a:br>
                  <a:rPr lang="en-US" b="1" dirty="0"/>
                </a:br>
                <a:br>
                  <a:rPr lang="en-US" b="1" dirty="0"/>
                </a:br>
                <a:r>
                  <a:rPr lang="en-US" b="1" dirty="0"/>
                  <a:t>Repeat:</a:t>
                </a:r>
                <a:endParaRPr lang="en-US" dirty="0"/>
              </a:p>
              <a:p>
                <a:pPr marL="514350" indent="-514350">
                  <a:buAutoNum type="arabicPeriod"/>
                </a:pPr>
                <a:r>
                  <a:rPr lang="en-US" dirty="0"/>
                  <a:t>Choose some state</a:t>
                </a:r>
                <a:r>
                  <a:rPr lang="en-US" sz="2800" dirty="0"/>
                  <a:t> </a:t>
                </a:r>
                <a14:m>
                  <m:oMath xmlns:m="http://schemas.openxmlformats.org/officeDocument/2006/math">
                    <m:r>
                      <a:rPr lang="en-US" sz="2800" i="1" smtClean="0">
                        <a:latin typeface="Cambria Math" panose="02040503050406030204" pitchFamily="18" charset="0"/>
                      </a:rPr>
                      <m:t>𝑠</m:t>
                    </m:r>
                    <m:r>
                      <a:rPr lang="en-US" sz="2800" b="0" i="1" smtClean="0">
                        <a:latin typeface="Cambria Math" panose="02040503050406030204" pitchFamily="18" charset="0"/>
                      </a:rPr>
                      <m:t> </m:t>
                    </m:r>
                  </m:oMath>
                </a14:m>
                <a:r>
                  <a:rPr lang="en-US" dirty="0"/>
                  <a:t>and action </a:t>
                </a:r>
                <a14:m>
                  <m:oMath xmlns:m="http://schemas.openxmlformats.org/officeDocument/2006/math">
                    <m:r>
                      <a:rPr lang="en-US" b="0" i="1" smtClean="0">
                        <a:latin typeface="Cambria Math" panose="02040503050406030204" pitchFamily="18" charset="0"/>
                      </a:rPr>
                      <m:t>𝑎</m:t>
                    </m:r>
                  </m:oMath>
                </a14:m>
                <a:br>
                  <a:rPr lang="en-US" b="0" dirty="0"/>
                </a:br>
                <a:endParaRPr lang="en-US" b="0" dirty="0"/>
              </a:p>
              <a:p>
                <a:pPr marL="514350" indent="-514350">
                  <a:buAutoNum type="arabicPeriod"/>
                </a:pPr>
                <a:r>
                  <a:rPr lang="en-US" dirty="0"/>
                  <a:t>Bellman backup to improve </a:t>
                </a:r>
                <a14:m>
                  <m:oMath xmlns:m="http://schemas.openxmlformats.org/officeDocument/2006/math">
                    <m:r>
                      <a:rPr lang="en-US" sz="2800" i="1" smtClean="0">
                        <a:latin typeface="Cambria Math" panose="02040503050406030204" pitchFamily="18" charset="0"/>
                      </a:rPr>
                      <m:t>𝑄</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e>
                    </m:d>
                  </m:oMath>
                </a14:m>
                <a:endParaRPr lang="en-US" dirty="0"/>
              </a:p>
            </p:txBody>
          </p:sp>
        </mc:Choice>
        <mc:Fallback xmlns="">
          <p:sp>
            <p:nvSpPr>
              <p:cNvPr id="3" name="Content Placeholder 2">
                <a:extLst>
                  <a:ext uri="{FF2B5EF4-FFF2-40B4-BE49-F238E27FC236}">
                    <a16:creationId xmlns:a16="http://schemas.microsoft.com/office/drawing/2014/main" id="{5F2AFA23-C2D4-F205-EE9E-5DE3B7E7CA37}"/>
                  </a:ext>
                </a:extLst>
              </p:cNvPr>
              <p:cNvSpPr>
                <a:spLocks noGrp="1" noRot="1" noChangeAspect="1" noMove="1" noResize="1" noEditPoints="1" noAdjustHandles="1" noChangeArrowheads="1" noChangeShapeType="1" noTextEdit="1"/>
              </p:cNvSpPr>
              <p:nvPr>
                <p:ph idx="1"/>
              </p:nvPr>
            </p:nvSpPr>
            <p:spPr>
              <a:blipFill>
                <a:blip r:embed="rId2"/>
                <a:stretch>
                  <a:fillRect l="-120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8EC957B-D7DE-FF4F-BF42-900EC3A4A559}"/>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FB75959B-9C8F-9ECF-E942-A378D96576F1}"/>
              </a:ext>
            </a:extLst>
          </p:cNvPr>
          <p:cNvSpPr>
            <a:spLocks noGrp="1"/>
          </p:cNvSpPr>
          <p:nvPr>
            <p:ph type="sldNum" sz="quarter" idx="12"/>
          </p:nvPr>
        </p:nvSpPr>
        <p:spPr/>
        <p:txBody>
          <a:bodyPr/>
          <a:lstStyle/>
          <a:p>
            <a:fld id="{A2060099-932A-9345-A983-616282D95534}" type="slidenum">
              <a:rPr lang="en-US" smtClean="0"/>
              <a:t>52</a:t>
            </a:fld>
            <a:endParaRPr lang="en-US"/>
          </a:p>
        </p:txBody>
      </p:sp>
      <p:sp>
        <p:nvSpPr>
          <p:cNvPr id="6" name="Rectangle 5">
            <a:extLst>
              <a:ext uri="{FF2B5EF4-FFF2-40B4-BE49-F238E27FC236}">
                <a16:creationId xmlns:a16="http://schemas.microsoft.com/office/drawing/2014/main" id="{CD565CFD-B48B-C00A-8A85-DC5935033D47}"/>
              </a:ext>
            </a:extLst>
          </p:cNvPr>
          <p:cNvSpPr/>
          <p:nvPr/>
        </p:nvSpPr>
        <p:spPr>
          <a:xfrm>
            <a:off x="954612" y="1825625"/>
            <a:ext cx="10007037" cy="5877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Lato" panose="020F0502020204030203" pitchFamily="34" charset="77"/>
              </a:rPr>
              <a:t>Expectimax</a:t>
            </a:r>
            <a:r>
              <a:rPr lang="en-US" sz="2800" dirty="0">
                <a:latin typeface="Lato" panose="020F0502020204030203" pitchFamily="34" charset="77"/>
              </a:rPr>
              <a:t> Search</a:t>
            </a:r>
          </a:p>
        </p:txBody>
      </p:sp>
      <p:sp>
        <p:nvSpPr>
          <p:cNvPr id="7" name="Rectangular Callout 6">
            <a:extLst>
              <a:ext uri="{FF2B5EF4-FFF2-40B4-BE49-F238E27FC236}">
                <a16:creationId xmlns:a16="http://schemas.microsoft.com/office/drawing/2014/main" id="{69373DF7-C003-5E9F-5F02-D0C696692A11}"/>
              </a:ext>
            </a:extLst>
          </p:cNvPr>
          <p:cNvSpPr/>
          <p:nvPr/>
        </p:nvSpPr>
        <p:spPr>
          <a:xfrm>
            <a:off x="7170234" y="2698595"/>
            <a:ext cx="3791415" cy="835333"/>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Consider </a:t>
            </a:r>
            <a:r>
              <a:rPr lang="en-US" sz="2400" i="1" dirty="0">
                <a:latin typeface="Lato" panose="020F0502020204030203" pitchFamily="34" charset="77"/>
              </a:rPr>
              <a:t>reachable</a:t>
            </a:r>
            <a:r>
              <a:rPr lang="en-US" sz="2400" dirty="0">
                <a:latin typeface="Lato" panose="020F0502020204030203" pitchFamily="34" charset="77"/>
              </a:rPr>
              <a:t> states </a:t>
            </a:r>
            <a:r>
              <a:rPr lang="en-US" sz="2400" i="1" dirty="0">
                <a:latin typeface="Lato" panose="020F0502020204030203" pitchFamily="34" charset="77"/>
              </a:rPr>
              <a:t>backwards</a:t>
            </a:r>
            <a:r>
              <a:rPr lang="en-US" sz="2400" dirty="0">
                <a:latin typeface="Lato" panose="020F0502020204030203" pitchFamily="34" charset="77"/>
              </a:rPr>
              <a:t> in time</a:t>
            </a:r>
            <a:endParaRPr lang="en-US" sz="2400" i="1" dirty="0">
              <a:latin typeface="Lato" panose="020F0502020204030203" pitchFamily="34" charset="77"/>
            </a:endParaRPr>
          </a:p>
        </p:txBody>
      </p:sp>
      <p:sp>
        <p:nvSpPr>
          <p:cNvPr id="8" name="Rectangular Callout 7">
            <a:extLst>
              <a:ext uri="{FF2B5EF4-FFF2-40B4-BE49-F238E27FC236}">
                <a16:creationId xmlns:a16="http://schemas.microsoft.com/office/drawing/2014/main" id="{78915A32-5FAB-A8EC-9172-88ADA6D17261}"/>
              </a:ext>
            </a:extLst>
          </p:cNvPr>
          <p:cNvSpPr/>
          <p:nvPr/>
        </p:nvSpPr>
        <p:spPr>
          <a:xfrm>
            <a:off x="7170234" y="3936239"/>
            <a:ext cx="3791415" cy="508372"/>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Compute </a:t>
            </a:r>
            <a:r>
              <a:rPr lang="en-US" sz="2400" i="1" dirty="0">
                <a:latin typeface="Lato" panose="020F0502020204030203" pitchFamily="34" charset="77"/>
              </a:rPr>
              <a:t>exactly</a:t>
            </a:r>
          </a:p>
        </p:txBody>
      </p:sp>
    </p:spTree>
    <p:extLst>
      <p:ext uri="{BB962C8B-B14F-4D97-AF65-F5344CB8AC3E}">
        <p14:creationId xmlns:p14="http://schemas.microsoft.com/office/powerpoint/2010/main" val="3696709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A269-90C3-326E-0AAC-C9BDE0ADA591}"/>
              </a:ext>
            </a:extLst>
          </p:cNvPr>
          <p:cNvSpPr>
            <a:spLocks noGrp="1"/>
          </p:cNvSpPr>
          <p:nvPr>
            <p:ph type="title"/>
          </p:nvPr>
        </p:nvSpPr>
        <p:spPr/>
        <p:txBody>
          <a:bodyPr>
            <a:normAutofit/>
          </a:bodyPr>
          <a:lstStyle/>
          <a:p>
            <a:pPr algn="ctr"/>
            <a:r>
              <a:rPr lang="en-US" sz="3600" dirty="0"/>
              <a:t>Bellman Backups: The </a:t>
            </a:r>
            <a:r>
              <a:rPr lang="en-US" sz="2800" dirty="0"/>
              <a:t>❤️</a:t>
            </a:r>
            <a:r>
              <a:rPr lang="en-US" sz="3600" dirty="0"/>
              <a:t> of MDP Planning and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2AFA23-C2D4-F205-EE9E-5DE3B7E7CA37}"/>
                  </a:ext>
                </a:extLst>
              </p:cNvPr>
              <p:cNvSpPr>
                <a:spLocks noGrp="1"/>
              </p:cNvSpPr>
              <p:nvPr>
                <p:ph idx="1"/>
              </p:nvPr>
            </p:nvSpPr>
            <p:spPr/>
            <p:txBody>
              <a:bodyPr/>
              <a:lstStyle/>
              <a:p>
                <a:pPr marL="0" indent="0">
                  <a:buNone/>
                </a:pPr>
                <a:br>
                  <a:rPr lang="en-US" b="1" dirty="0"/>
                </a:br>
                <a:br>
                  <a:rPr lang="en-US" b="1" dirty="0"/>
                </a:br>
                <a:r>
                  <a:rPr lang="en-US" b="1" dirty="0"/>
                  <a:t>Repeat:</a:t>
                </a:r>
                <a:endParaRPr lang="en-US" dirty="0"/>
              </a:p>
              <a:p>
                <a:pPr marL="514350" indent="-514350">
                  <a:buAutoNum type="arabicPeriod"/>
                </a:pPr>
                <a:r>
                  <a:rPr lang="en-US" dirty="0"/>
                  <a:t>Choose some state</a:t>
                </a:r>
                <a:r>
                  <a:rPr lang="en-US" sz="2800" dirty="0"/>
                  <a:t> </a:t>
                </a:r>
                <a14:m>
                  <m:oMath xmlns:m="http://schemas.openxmlformats.org/officeDocument/2006/math">
                    <m:r>
                      <a:rPr lang="en-US" sz="2800" i="1" smtClean="0">
                        <a:latin typeface="Cambria Math" panose="02040503050406030204" pitchFamily="18" charset="0"/>
                      </a:rPr>
                      <m:t>𝑠</m:t>
                    </m:r>
                    <m:r>
                      <a:rPr lang="en-US" sz="2800" b="0" i="1" smtClean="0">
                        <a:latin typeface="Cambria Math" panose="02040503050406030204" pitchFamily="18" charset="0"/>
                      </a:rPr>
                      <m:t> </m:t>
                    </m:r>
                  </m:oMath>
                </a14:m>
                <a:r>
                  <a:rPr lang="en-US" dirty="0"/>
                  <a:t>and action </a:t>
                </a:r>
                <a14:m>
                  <m:oMath xmlns:m="http://schemas.openxmlformats.org/officeDocument/2006/math">
                    <m:r>
                      <a:rPr lang="en-US" b="0" i="1" smtClean="0">
                        <a:latin typeface="Cambria Math" panose="02040503050406030204" pitchFamily="18" charset="0"/>
                      </a:rPr>
                      <m:t>𝑎</m:t>
                    </m:r>
                  </m:oMath>
                </a14:m>
                <a:br>
                  <a:rPr lang="en-US" b="0" dirty="0"/>
                </a:br>
                <a:endParaRPr lang="en-US" b="0" dirty="0"/>
              </a:p>
              <a:p>
                <a:pPr marL="514350" indent="-514350">
                  <a:buAutoNum type="arabicPeriod"/>
                </a:pPr>
                <a:r>
                  <a:rPr lang="en-US" dirty="0"/>
                  <a:t>Bellman backup to improve </a:t>
                </a:r>
                <a14:m>
                  <m:oMath xmlns:m="http://schemas.openxmlformats.org/officeDocument/2006/math">
                    <m:r>
                      <a:rPr lang="en-US" sz="2800" i="1" smtClean="0">
                        <a:latin typeface="Cambria Math" panose="02040503050406030204" pitchFamily="18" charset="0"/>
                      </a:rPr>
                      <m:t>𝑄</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e>
                    </m:d>
                  </m:oMath>
                </a14:m>
                <a:endParaRPr lang="en-US" dirty="0"/>
              </a:p>
            </p:txBody>
          </p:sp>
        </mc:Choice>
        <mc:Fallback xmlns="">
          <p:sp>
            <p:nvSpPr>
              <p:cNvPr id="3" name="Content Placeholder 2">
                <a:extLst>
                  <a:ext uri="{FF2B5EF4-FFF2-40B4-BE49-F238E27FC236}">
                    <a16:creationId xmlns:a16="http://schemas.microsoft.com/office/drawing/2014/main" id="{5F2AFA23-C2D4-F205-EE9E-5DE3B7E7CA37}"/>
                  </a:ext>
                </a:extLst>
              </p:cNvPr>
              <p:cNvSpPr>
                <a:spLocks noGrp="1" noRot="1" noChangeAspect="1" noMove="1" noResize="1" noEditPoints="1" noAdjustHandles="1" noChangeArrowheads="1" noChangeShapeType="1" noTextEdit="1"/>
              </p:cNvSpPr>
              <p:nvPr>
                <p:ph idx="1"/>
              </p:nvPr>
            </p:nvSpPr>
            <p:spPr>
              <a:blipFill>
                <a:blip r:embed="rId2"/>
                <a:stretch>
                  <a:fillRect l="-120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8EC957B-D7DE-FF4F-BF42-900EC3A4A559}"/>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FB75959B-9C8F-9ECF-E942-A378D96576F1}"/>
              </a:ext>
            </a:extLst>
          </p:cNvPr>
          <p:cNvSpPr>
            <a:spLocks noGrp="1"/>
          </p:cNvSpPr>
          <p:nvPr>
            <p:ph type="sldNum" sz="quarter" idx="12"/>
          </p:nvPr>
        </p:nvSpPr>
        <p:spPr/>
        <p:txBody>
          <a:bodyPr/>
          <a:lstStyle/>
          <a:p>
            <a:fld id="{A2060099-932A-9345-A983-616282D95534}" type="slidenum">
              <a:rPr lang="en-US" smtClean="0"/>
              <a:t>53</a:t>
            </a:fld>
            <a:endParaRPr lang="en-US"/>
          </a:p>
        </p:txBody>
      </p:sp>
      <p:sp>
        <p:nvSpPr>
          <p:cNvPr id="6" name="Rectangle 5">
            <a:extLst>
              <a:ext uri="{FF2B5EF4-FFF2-40B4-BE49-F238E27FC236}">
                <a16:creationId xmlns:a16="http://schemas.microsoft.com/office/drawing/2014/main" id="{CD565CFD-B48B-C00A-8A85-DC5935033D47}"/>
              </a:ext>
            </a:extLst>
          </p:cNvPr>
          <p:cNvSpPr/>
          <p:nvPr/>
        </p:nvSpPr>
        <p:spPr>
          <a:xfrm>
            <a:off x="954612" y="1825625"/>
            <a:ext cx="10007037" cy="5877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panose="020F0502020204030203" pitchFamily="34" charset="77"/>
              </a:rPr>
              <a:t>Real-Time Dynamic Programming</a:t>
            </a:r>
          </a:p>
        </p:txBody>
      </p:sp>
      <p:sp>
        <p:nvSpPr>
          <p:cNvPr id="7" name="Rectangular Callout 6">
            <a:extLst>
              <a:ext uri="{FF2B5EF4-FFF2-40B4-BE49-F238E27FC236}">
                <a16:creationId xmlns:a16="http://schemas.microsoft.com/office/drawing/2014/main" id="{69373DF7-C003-5E9F-5F02-D0C696692A11}"/>
              </a:ext>
            </a:extLst>
          </p:cNvPr>
          <p:cNvSpPr/>
          <p:nvPr/>
        </p:nvSpPr>
        <p:spPr>
          <a:xfrm>
            <a:off x="7170234" y="2698595"/>
            <a:ext cx="3791415" cy="835333"/>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Sample </a:t>
            </a:r>
            <a:r>
              <a:rPr lang="en-US" sz="2400" i="1" dirty="0">
                <a:latin typeface="Lato" panose="020F0502020204030203" pitchFamily="34" charset="77"/>
              </a:rPr>
              <a:t>trajectories </a:t>
            </a:r>
            <a:r>
              <a:rPr lang="en-US" sz="2400" dirty="0">
                <a:latin typeface="Lato" panose="020F0502020204030203" pitchFamily="34" charset="77"/>
              </a:rPr>
              <a:t>using current greedy policy</a:t>
            </a:r>
            <a:endParaRPr lang="en-US" sz="2400" i="1" dirty="0">
              <a:latin typeface="Lato" panose="020F0502020204030203" pitchFamily="34" charset="77"/>
            </a:endParaRPr>
          </a:p>
        </p:txBody>
      </p:sp>
      <p:sp>
        <p:nvSpPr>
          <p:cNvPr id="8" name="Rectangular Callout 7">
            <a:extLst>
              <a:ext uri="{FF2B5EF4-FFF2-40B4-BE49-F238E27FC236}">
                <a16:creationId xmlns:a16="http://schemas.microsoft.com/office/drawing/2014/main" id="{78915A32-5FAB-A8EC-9172-88ADA6D17261}"/>
              </a:ext>
            </a:extLst>
          </p:cNvPr>
          <p:cNvSpPr/>
          <p:nvPr/>
        </p:nvSpPr>
        <p:spPr>
          <a:xfrm>
            <a:off x="7170234" y="3936239"/>
            <a:ext cx="3791415" cy="508372"/>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Compute </a:t>
            </a:r>
            <a:r>
              <a:rPr lang="en-US" sz="2400" i="1" dirty="0">
                <a:latin typeface="Lato" panose="020F0502020204030203" pitchFamily="34" charset="77"/>
              </a:rPr>
              <a:t>exactly</a:t>
            </a:r>
          </a:p>
        </p:txBody>
      </p:sp>
    </p:spTree>
    <p:extLst>
      <p:ext uri="{BB962C8B-B14F-4D97-AF65-F5344CB8AC3E}">
        <p14:creationId xmlns:p14="http://schemas.microsoft.com/office/powerpoint/2010/main" val="4110560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A269-90C3-326E-0AAC-C9BDE0ADA591}"/>
              </a:ext>
            </a:extLst>
          </p:cNvPr>
          <p:cNvSpPr>
            <a:spLocks noGrp="1"/>
          </p:cNvSpPr>
          <p:nvPr>
            <p:ph type="title"/>
          </p:nvPr>
        </p:nvSpPr>
        <p:spPr/>
        <p:txBody>
          <a:bodyPr>
            <a:normAutofit/>
          </a:bodyPr>
          <a:lstStyle/>
          <a:p>
            <a:pPr algn="ctr"/>
            <a:r>
              <a:rPr lang="en-US" sz="3600" dirty="0"/>
              <a:t>Bellman Backups: The </a:t>
            </a:r>
            <a:r>
              <a:rPr lang="en-US" sz="2800" dirty="0"/>
              <a:t>❤️</a:t>
            </a:r>
            <a:r>
              <a:rPr lang="en-US" sz="3600" dirty="0"/>
              <a:t> of MDP Planning and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2AFA23-C2D4-F205-EE9E-5DE3B7E7CA37}"/>
                  </a:ext>
                </a:extLst>
              </p:cNvPr>
              <p:cNvSpPr>
                <a:spLocks noGrp="1"/>
              </p:cNvSpPr>
              <p:nvPr>
                <p:ph idx="1"/>
              </p:nvPr>
            </p:nvSpPr>
            <p:spPr/>
            <p:txBody>
              <a:bodyPr/>
              <a:lstStyle/>
              <a:p>
                <a:pPr marL="0" indent="0">
                  <a:buNone/>
                </a:pPr>
                <a:br>
                  <a:rPr lang="en-US" b="1" dirty="0"/>
                </a:br>
                <a:br>
                  <a:rPr lang="en-US" b="1" dirty="0"/>
                </a:br>
                <a:r>
                  <a:rPr lang="en-US" b="1" dirty="0"/>
                  <a:t>Repeat:</a:t>
                </a:r>
                <a:endParaRPr lang="en-US" dirty="0"/>
              </a:p>
              <a:p>
                <a:pPr marL="514350" indent="-514350">
                  <a:buAutoNum type="arabicPeriod"/>
                </a:pPr>
                <a:r>
                  <a:rPr lang="en-US" dirty="0"/>
                  <a:t>Choose some state</a:t>
                </a:r>
                <a:r>
                  <a:rPr lang="en-US" sz="2800" dirty="0"/>
                  <a:t> </a:t>
                </a:r>
                <a14:m>
                  <m:oMath xmlns:m="http://schemas.openxmlformats.org/officeDocument/2006/math">
                    <m:r>
                      <a:rPr lang="en-US" sz="2800" i="1" smtClean="0">
                        <a:latin typeface="Cambria Math" panose="02040503050406030204" pitchFamily="18" charset="0"/>
                      </a:rPr>
                      <m:t>𝑠</m:t>
                    </m:r>
                    <m:r>
                      <a:rPr lang="en-US" sz="2800" b="0" i="1" smtClean="0">
                        <a:latin typeface="Cambria Math" panose="02040503050406030204" pitchFamily="18" charset="0"/>
                      </a:rPr>
                      <m:t> </m:t>
                    </m:r>
                  </m:oMath>
                </a14:m>
                <a:r>
                  <a:rPr lang="en-US" dirty="0"/>
                  <a:t>and action </a:t>
                </a:r>
                <a14:m>
                  <m:oMath xmlns:m="http://schemas.openxmlformats.org/officeDocument/2006/math">
                    <m:r>
                      <a:rPr lang="en-US" b="0" i="1" smtClean="0">
                        <a:latin typeface="Cambria Math" panose="02040503050406030204" pitchFamily="18" charset="0"/>
                      </a:rPr>
                      <m:t>𝑎</m:t>
                    </m:r>
                  </m:oMath>
                </a14:m>
                <a:br>
                  <a:rPr lang="en-US" b="0" dirty="0"/>
                </a:br>
                <a:endParaRPr lang="en-US" b="0" dirty="0"/>
              </a:p>
              <a:p>
                <a:pPr marL="514350" indent="-514350">
                  <a:buAutoNum type="arabicPeriod"/>
                </a:pPr>
                <a:r>
                  <a:rPr lang="en-US" dirty="0"/>
                  <a:t>Bellman backup to improve </a:t>
                </a:r>
                <a14:m>
                  <m:oMath xmlns:m="http://schemas.openxmlformats.org/officeDocument/2006/math">
                    <m:r>
                      <a:rPr lang="en-US" sz="2800" i="1" smtClean="0">
                        <a:latin typeface="Cambria Math" panose="02040503050406030204" pitchFamily="18" charset="0"/>
                      </a:rPr>
                      <m:t>𝑄</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e>
                    </m:d>
                  </m:oMath>
                </a14:m>
                <a:endParaRPr lang="en-US" dirty="0"/>
              </a:p>
            </p:txBody>
          </p:sp>
        </mc:Choice>
        <mc:Fallback xmlns="">
          <p:sp>
            <p:nvSpPr>
              <p:cNvPr id="3" name="Content Placeholder 2">
                <a:extLst>
                  <a:ext uri="{FF2B5EF4-FFF2-40B4-BE49-F238E27FC236}">
                    <a16:creationId xmlns:a16="http://schemas.microsoft.com/office/drawing/2014/main" id="{5F2AFA23-C2D4-F205-EE9E-5DE3B7E7CA37}"/>
                  </a:ext>
                </a:extLst>
              </p:cNvPr>
              <p:cNvSpPr>
                <a:spLocks noGrp="1" noRot="1" noChangeAspect="1" noMove="1" noResize="1" noEditPoints="1" noAdjustHandles="1" noChangeArrowheads="1" noChangeShapeType="1" noTextEdit="1"/>
              </p:cNvSpPr>
              <p:nvPr>
                <p:ph idx="1"/>
              </p:nvPr>
            </p:nvSpPr>
            <p:spPr>
              <a:blipFill>
                <a:blip r:embed="rId2"/>
                <a:stretch>
                  <a:fillRect l="-120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8EC957B-D7DE-FF4F-BF42-900EC3A4A559}"/>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FB75959B-9C8F-9ECF-E942-A378D96576F1}"/>
              </a:ext>
            </a:extLst>
          </p:cNvPr>
          <p:cNvSpPr>
            <a:spLocks noGrp="1"/>
          </p:cNvSpPr>
          <p:nvPr>
            <p:ph type="sldNum" sz="quarter" idx="12"/>
          </p:nvPr>
        </p:nvSpPr>
        <p:spPr/>
        <p:txBody>
          <a:bodyPr/>
          <a:lstStyle/>
          <a:p>
            <a:fld id="{A2060099-932A-9345-A983-616282D95534}" type="slidenum">
              <a:rPr lang="en-US" smtClean="0"/>
              <a:t>54</a:t>
            </a:fld>
            <a:endParaRPr lang="en-US"/>
          </a:p>
        </p:txBody>
      </p:sp>
      <p:sp>
        <p:nvSpPr>
          <p:cNvPr id="6" name="Rectangle 5">
            <a:extLst>
              <a:ext uri="{FF2B5EF4-FFF2-40B4-BE49-F238E27FC236}">
                <a16:creationId xmlns:a16="http://schemas.microsoft.com/office/drawing/2014/main" id="{CD565CFD-B48B-C00A-8A85-DC5935033D47}"/>
              </a:ext>
            </a:extLst>
          </p:cNvPr>
          <p:cNvSpPr/>
          <p:nvPr/>
        </p:nvSpPr>
        <p:spPr>
          <a:xfrm>
            <a:off x="954612" y="1825625"/>
            <a:ext cx="10007037" cy="5877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panose="020F0502020204030203" pitchFamily="34" charset="77"/>
              </a:rPr>
              <a:t>Sparse Sampling</a:t>
            </a:r>
          </a:p>
        </p:txBody>
      </p:sp>
      <p:sp>
        <p:nvSpPr>
          <p:cNvPr id="7" name="Rectangular Callout 6">
            <a:extLst>
              <a:ext uri="{FF2B5EF4-FFF2-40B4-BE49-F238E27FC236}">
                <a16:creationId xmlns:a16="http://schemas.microsoft.com/office/drawing/2014/main" id="{69373DF7-C003-5E9F-5F02-D0C696692A11}"/>
              </a:ext>
            </a:extLst>
          </p:cNvPr>
          <p:cNvSpPr/>
          <p:nvPr/>
        </p:nvSpPr>
        <p:spPr>
          <a:xfrm>
            <a:off x="7170234" y="2698595"/>
            <a:ext cx="3791415" cy="835333"/>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Consider </a:t>
            </a:r>
            <a:r>
              <a:rPr lang="en-US" sz="2400" i="1" dirty="0">
                <a:latin typeface="Lato" panose="020F0502020204030203" pitchFamily="34" charset="77"/>
              </a:rPr>
              <a:t>reachable</a:t>
            </a:r>
            <a:r>
              <a:rPr lang="en-US" sz="2400" dirty="0">
                <a:latin typeface="Lato" panose="020F0502020204030203" pitchFamily="34" charset="77"/>
              </a:rPr>
              <a:t> states </a:t>
            </a:r>
            <a:r>
              <a:rPr lang="en-US" sz="2400" i="1" dirty="0">
                <a:latin typeface="Lato" panose="020F0502020204030203" pitchFamily="34" charset="77"/>
              </a:rPr>
              <a:t>backwards</a:t>
            </a:r>
            <a:r>
              <a:rPr lang="en-US" sz="2400" dirty="0">
                <a:latin typeface="Lato" panose="020F0502020204030203" pitchFamily="34" charset="77"/>
              </a:rPr>
              <a:t> in time</a:t>
            </a:r>
            <a:endParaRPr lang="en-US" sz="2400" i="1" dirty="0">
              <a:latin typeface="Lato" panose="020F0502020204030203" pitchFamily="34" charset="77"/>
            </a:endParaRPr>
          </a:p>
        </p:txBody>
      </p:sp>
      <p:sp>
        <p:nvSpPr>
          <p:cNvPr id="8" name="Rectangular Callout 7">
            <a:extLst>
              <a:ext uri="{FF2B5EF4-FFF2-40B4-BE49-F238E27FC236}">
                <a16:creationId xmlns:a16="http://schemas.microsoft.com/office/drawing/2014/main" id="{78915A32-5FAB-A8EC-9172-88ADA6D17261}"/>
              </a:ext>
            </a:extLst>
          </p:cNvPr>
          <p:cNvSpPr/>
          <p:nvPr/>
        </p:nvSpPr>
        <p:spPr>
          <a:xfrm>
            <a:off x="7170234" y="3989231"/>
            <a:ext cx="3791415" cy="835333"/>
          </a:xfrm>
          <a:prstGeom prst="wedgeRectCallout">
            <a:avLst>
              <a:gd name="adj1" fmla="val -58502"/>
              <a:gd name="adj2" fmla="val -2000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Compute </a:t>
            </a:r>
            <a:r>
              <a:rPr lang="en-US" sz="2400" i="1" dirty="0">
                <a:latin typeface="Lato" panose="020F0502020204030203" pitchFamily="34" charset="77"/>
              </a:rPr>
              <a:t>approximately </a:t>
            </a:r>
            <a:r>
              <a:rPr lang="en-US" sz="2400" dirty="0">
                <a:latin typeface="Lato" panose="020F0502020204030203" pitchFamily="34" charset="77"/>
              </a:rPr>
              <a:t>by sampling</a:t>
            </a:r>
            <a:endParaRPr lang="en-US" sz="2400" i="1" dirty="0">
              <a:latin typeface="Lato" panose="020F0502020204030203" pitchFamily="34" charset="77"/>
            </a:endParaRPr>
          </a:p>
        </p:txBody>
      </p:sp>
    </p:spTree>
    <p:extLst>
      <p:ext uri="{BB962C8B-B14F-4D97-AF65-F5344CB8AC3E}">
        <p14:creationId xmlns:p14="http://schemas.microsoft.com/office/powerpoint/2010/main" val="662502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A269-90C3-326E-0AAC-C9BDE0ADA591}"/>
              </a:ext>
            </a:extLst>
          </p:cNvPr>
          <p:cNvSpPr>
            <a:spLocks noGrp="1"/>
          </p:cNvSpPr>
          <p:nvPr>
            <p:ph type="title"/>
          </p:nvPr>
        </p:nvSpPr>
        <p:spPr/>
        <p:txBody>
          <a:bodyPr>
            <a:normAutofit/>
          </a:bodyPr>
          <a:lstStyle/>
          <a:p>
            <a:pPr algn="ctr"/>
            <a:r>
              <a:rPr lang="en-US" sz="3600" dirty="0"/>
              <a:t>Bellman Backups: The </a:t>
            </a:r>
            <a:r>
              <a:rPr lang="en-US" sz="2800" dirty="0"/>
              <a:t>❤️</a:t>
            </a:r>
            <a:r>
              <a:rPr lang="en-US" sz="3600" dirty="0"/>
              <a:t> of MDP Planning and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2AFA23-C2D4-F205-EE9E-5DE3B7E7CA37}"/>
                  </a:ext>
                </a:extLst>
              </p:cNvPr>
              <p:cNvSpPr>
                <a:spLocks noGrp="1"/>
              </p:cNvSpPr>
              <p:nvPr>
                <p:ph idx="1"/>
              </p:nvPr>
            </p:nvSpPr>
            <p:spPr/>
            <p:txBody>
              <a:bodyPr/>
              <a:lstStyle/>
              <a:p>
                <a:pPr marL="0" indent="0">
                  <a:buNone/>
                </a:pPr>
                <a:br>
                  <a:rPr lang="en-US" b="1" dirty="0"/>
                </a:br>
                <a:br>
                  <a:rPr lang="en-US" b="1" dirty="0"/>
                </a:br>
                <a:r>
                  <a:rPr lang="en-US" b="1" dirty="0"/>
                  <a:t>Repeat:</a:t>
                </a:r>
                <a:endParaRPr lang="en-US" dirty="0"/>
              </a:p>
              <a:p>
                <a:pPr marL="514350" indent="-514350">
                  <a:buAutoNum type="arabicPeriod"/>
                </a:pPr>
                <a:r>
                  <a:rPr lang="en-US" dirty="0"/>
                  <a:t>Choose some state</a:t>
                </a:r>
                <a:r>
                  <a:rPr lang="en-US" sz="2800" dirty="0"/>
                  <a:t> </a:t>
                </a:r>
                <a14:m>
                  <m:oMath xmlns:m="http://schemas.openxmlformats.org/officeDocument/2006/math">
                    <m:r>
                      <a:rPr lang="en-US" sz="2800" i="1" smtClean="0">
                        <a:latin typeface="Cambria Math" panose="02040503050406030204" pitchFamily="18" charset="0"/>
                      </a:rPr>
                      <m:t>𝑠</m:t>
                    </m:r>
                    <m:r>
                      <a:rPr lang="en-US" sz="2800" b="0" i="1" smtClean="0">
                        <a:latin typeface="Cambria Math" panose="02040503050406030204" pitchFamily="18" charset="0"/>
                      </a:rPr>
                      <m:t> </m:t>
                    </m:r>
                  </m:oMath>
                </a14:m>
                <a:r>
                  <a:rPr lang="en-US" dirty="0"/>
                  <a:t>and action </a:t>
                </a:r>
                <a14:m>
                  <m:oMath xmlns:m="http://schemas.openxmlformats.org/officeDocument/2006/math">
                    <m:r>
                      <a:rPr lang="en-US" b="0" i="1" smtClean="0">
                        <a:latin typeface="Cambria Math" panose="02040503050406030204" pitchFamily="18" charset="0"/>
                      </a:rPr>
                      <m:t>𝑎</m:t>
                    </m:r>
                  </m:oMath>
                </a14:m>
                <a:br>
                  <a:rPr lang="en-US" b="0" dirty="0"/>
                </a:br>
                <a:endParaRPr lang="en-US" b="0" dirty="0"/>
              </a:p>
              <a:p>
                <a:pPr marL="514350" indent="-514350">
                  <a:buAutoNum type="arabicPeriod"/>
                </a:pPr>
                <a:r>
                  <a:rPr lang="en-US" dirty="0"/>
                  <a:t>Bellman backup to improve </a:t>
                </a:r>
                <a14:m>
                  <m:oMath xmlns:m="http://schemas.openxmlformats.org/officeDocument/2006/math">
                    <m:r>
                      <a:rPr lang="en-US" sz="2800" i="1" smtClean="0">
                        <a:latin typeface="Cambria Math" panose="02040503050406030204" pitchFamily="18" charset="0"/>
                      </a:rPr>
                      <m:t>𝑄</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e>
                    </m:d>
                  </m:oMath>
                </a14:m>
                <a:endParaRPr lang="en-US" dirty="0"/>
              </a:p>
            </p:txBody>
          </p:sp>
        </mc:Choice>
        <mc:Fallback xmlns="">
          <p:sp>
            <p:nvSpPr>
              <p:cNvPr id="3" name="Content Placeholder 2">
                <a:extLst>
                  <a:ext uri="{FF2B5EF4-FFF2-40B4-BE49-F238E27FC236}">
                    <a16:creationId xmlns:a16="http://schemas.microsoft.com/office/drawing/2014/main" id="{5F2AFA23-C2D4-F205-EE9E-5DE3B7E7CA37}"/>
                  </a:ext>
                </a:extLst>
              </p:cNvPr>
              <p:cNvSpPr>
                <a:spLocks noGrp="1" noRot="1" noChangeAspect="1" noMove="1" noResize="1" noEditPoints="1" noAdjustHandles="1" noChangeArrowheads="1" noChangeShapeType="1" noTextEdit="1"/>
              </p:cNvSpPr>
              <p:nvPr>
                <p:ph idx="1"/>
              </p:nvPr>
            </p:nvSpPr>
            <p:spPr>
              <a:blipFill>
                <a:blip r:embed="rId2"/>
                <a:stretch>
                  <a:fillRect l="-120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8EC957B-D7DE-FF4F-BF42-900EC3A4A559}"/>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FB75959B-9C8F-9ECF-E942-A378D96576F1}"/>
              </a:ext>
            </a:extLst>
          </p:cNvPr>
          <p:cNvSpPr>
            <a:spLocks noGrp="1"/>
          </p:cNvSpPr>
          <p:nvPr>
            <p:ph type="sldNum" sz="quarter" idx="12"/>
          </p:nvPr>
        </p:nvSpPr>
        <p:spPr/>
        <p:txBody>
          <a:bodyPr/>
          <a:lstStyle/>
          <a:p>
            <a:fld id="{A2060099-932A-9345-A983-616282D95534}" type="slidenum">
              <a:rPr lang="en-US" smtClean="0"/>
              <a:t>55</a:t>
            </a:fld>
            <a:endParaRPr lang="en-US"/>
          </a:p>
        </p:txBody>
      </p:sp>
      <p:sp>
        <p:nvSpPr>
          <p:cNvPr id="6" name="Rectangle 5">
            <a:extLst>
              <a:ext uri="{FF2B5EF4-FFF2-40B4-BE49-F238E27FC236}">
                <a16:creationId xmlns:a16="http://schemas.microsoft.com/office/drawing/2014/main" id="{CD565CFD-B48B-C00A-8A85-DC5935033D47}"/>
              </a:ext>
            </a:extLst>
          </p:cNvPr>
          <p:cNvSpPr/>
          <p:nvPr/>
        </p:nvSpPr>
        <p:spPr>
          <a:xfrm>
            <a:off x="954612" y="1825625"/>
            <a:ext cx="10007037" cy="5877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panose="020F0502020204030203" pitchFamily="34" charset="77"/>
              </a:rPr>
              <a:t>Monte-Carlo Tree Search</a:t>
            </a:r>
          </a:p>
        </p:txBody>
      </p:sp>
      <p:sp>
        <p:nvSpPr>
          <p:cNvPr id="8" name="Rectangular Callout 7">
            <a:extLst>
              <a:ext uri="{FF2B5EF4-FFF2-40B4-BE49-F238E27FC236}">
                <a16:creationId xmlns:a16="http://schemas.microsoft.com/office/drawing/2014/main" id="{78915A32-5FAB-A8EC-9172-88ADA6D17261}"/>
              </a:ext>
            </a:extLst>
          </p:cNvPr>
          <p:cNvSpPr/>
          <p:nvPr/>
        </p:nvSpPr>
        <p:spPr>
          <a:xfrm>
            <a:off x="7170234" y="3989231"/>
            <a:ext cx="3791415" cy="835333"/>
          </a:xfrm>
          <a:prstGeom prst="wedgeRectCallout">
            <a:avLst>
              <a:gd name="adj1" fmla="val -58502"/>
              <a:gd name="adj2" fmla="val -2000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Compute </a:t>
            </a:r>
            <a:r>
              <a:rPr lang="en-US" sz="2400" i="1" dirty="0">
                <a:latin typeface="Lato" panose="020F0502020204030203" pitchFamily="34" charset="77"/>
              </a:rPr>
              <a:t>approximately </a:t>
            </a:r>
            <a:r>
              <a:rPr lang="en-US" sz="2400" dirty="0">
                <a:latin typeface="Lato" panose="020F0502020204030203" pitchFamily="34" charset="77"/>
              </a:rPr>
              <a:t>by sampling</a:t>
            </a:r>
            <a:endParaRPr lang="en-US" sz="2400" i="1" dirty="0">
              <a:latin typeface="Lato" panose="020F0502020204030203" pitchFamily="34" charset="77"/>
            </a:endParaRPr>
          </a:p>
        </p:txBody>
      </p:sp>
      <p:sp>
        <p:nvSpPr>
          <p:cNvPr id="9" name="Rectangular Callout 8">
            <a:extLst>
              <a:ext uri="{FF2B5EF4-FFF2-40B4-BE49-F238E27FC236}">
                <a16:creationId xmlns:a16="http://schemas.microsoft.com/office/drawing/2014/main" id="{6A57CBF6-18FF-4902-9A10-12F26FEF4C5C}"/>
              </a:ext>
            </a:extLst>
          </p:cNvPr>
          <p:cNvSpPr/>
          <p:nvPr/>
        </p:nvSpPr>
        <p:spPr>
          <a:xfrm>
            <a:off x="7170234" y="2698595"/>
            <a:ext cx="3791415" cy="835333"/>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Sample </a:t>
            </a:r>
            <a:r>
              <a:rPr lang="en-US" sz="2400" i="1" dirty="0">
                <a:latin typeface="Lato" panose="020F0502020204030203" pitchFamily="34" charset="77"/>
              </a:rPr>
              <a:t>trajectories </a:t>
            </a:r>
            <a:r>
              <a:rPr lang="en-US" sz="2400" dirty="0">
                <a:latin typeface="Lato" panose="020F0502020204030203" pitchFamily="34" charset="77"/>
              </a:rPr>
              <a:t>using explore-exploit policy</a:t>
            </a:r>
            <a:endParaRPr lang="en-US" sz="2400" i="1" dirty="0">
              <a:latin typeface="Lato" panose="020F0502020204030203" pitchFamily="34" charset="77"/>
            </a:endParaRPr>
          </a:p>
        </p:txBody>
      </p:sp>
    </p:spTree>
    <p:extLst>
      <p:ext uri="{BB962C8B-B14F-4D97-AF65-F5344CB8AC3E}">
        <p14:creationId xmlns:p14="http://schemas.microsoft.com/office/powerpoint/2010/main" val="3655653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A269-90C3-326E-0AAC-C9BDE0ADA591}"/>
              </a:ext>
            </a:extLst>
          </p:cNvPr>
          <p:cNvSpPr>
            <a:spLocks noGrp="1"/>
          </p:cNvSpPr>
          <p:nvPr>
            <p:ph type="title"/>
          </p:nvPr>
        </p:nvSpPr>
        <p:spPr/>
        <p:txBody>
          <a:bodyPr>
            <a:normAutofit/>
          </a:bodyPr>
          <a:lstStyle/>
          <a:p>
            <a:pPr algn="ctr"/>
            <a:r>
              <a:rPr lang="en-US" sz="3600" dirty="0"/>
              <a:t>Bellman Backups: The </a:t>
            </a:r>
            <a:r>
              <a:rPr lang="en-US" sz="2800" dirty="0"/>
              <a:t>❤️</a:t>
            </a:r>
            <a:r>
              <a:rPr lang="en-US" sz="3600" dirty="0"/>
              <a:t> of MDP Planning and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2AFA23-C2D4-F205-EE9E-5DE3B7E7CA37}"/>
                  </a:ext>
                </a:extLst>
              </p:cNvPr>
              <p:cNvSpPr>
                <a:spLocks noGrp="1"/>
              </p:cNvSpPr>
              <p:nvPr>
                <p:ph idx="1"/>
              </p:nvPr>
            </p:nvSpPr>
            <p:spPr/>
            <p:txBody>
              <a:bodyPr/>
              <a:lstStyle/>
              <a:p>
                <a:pPr marL="0" indent="0">
                  <a:buNone/>
                </a:pPr>
                <a:br>
                  <a:rPr lang="en-US" b="1" dirty="0"/>
                </a:br>
                <a:br>
                  <a:rPr lang="en-US" b="1" dirty="0"/>
                </a:br>
                <a:r>
                  <a:rPr lang="en-US" b="1" dirty="0"/>
                  <a:t>Repeat:</a:t>
                </a:r>
                <a:endParaRPr lang="en-US" dirty="0"/>
              </a:p>
              <a:p>
                <a:pPr marL="514350" indent="-514350">
                  <a:buAutoNum type="arabicPeriod"/>
                </a:pPr>
                <a:r>
                  <a:rPr lang="en-US" dirty="0"/>
                  <a:t>Choose some state</a:t>
                </a:r>
                <a:r>
                  <a:rPr lang="en-US" sz="2800" dirty="0"/>
                  <a:t> </a:t>
                </a:r>
                <a14:m>
                  <m:oMath xmlns:m="http://schemas.openxmlformats.org/officeDocument/2006/math">
                    <m:r>
                      <a:rPr lang="en-US" sz="2800" i="1" smtClean="0">
                        <a:latin typeface="Cambria Math" panose="02040503050406030204" pitchFamily="18" charset="0"/>
                      </a:rPr>
                      <m:t>𝑠</m:t>
                    </m:r>
                    <m:r>
                      <a:rPr lang="en-US" sz="2800" b="0" i="1" smtClean="0">
                        <a:latin typeface="Cambria Math" panose="02040503050406030204" pitchFamily="18" charset="0"/>
                      </a:rPr>
                      <m:t> </m:t>
                    </m:r>
                  </m:oMath>
                </a14:m>
                <a:r>
                  <a:rPr lang="en-US" dirty="0"/>
                  <a:t>and action </a:t>
                </a:r>
                <a14:m>
                  <m:oMath xmlns:m="http://schemas.openxmlformats.org/officeDocument/2006/math">
                    <m:r>
                      <a:rPr lang="en-US" b="0" i="1" smtClean="0">
                        <a:latin typeface="Cambria Math" panose="02040503050406030204" pitchFamily="18" charset="0"/>
                      </a:rPr>
                      <m:t>𝑎</m:t>
                    </m:r>
                  </m:oMath>
                </a14:m>
                <a:br>
                  <a:rPr lang="en-US" b="0" dirty="0"/>
                </a:br>
                <a:endParaRPr lang="en-US" b="0" dirty="0"/>
              </a:p>
              <a:p>
                <a:pPr marL="514350" indent="-514350">
                  <a:buAutoNum type="arabicPeriod"/>
                </a:pPr>
                <a:r>
                  <a:rPr lang="en-US" dirty="0"/>
                  <a:t>Bellman backup to improve </a:t>
                </a:r>
                <a14:m>
                  <m:oMath xmlns:m="http://schemas.openxmlformats.org/officeDocument/2006/math">
                    <m:r>
                      <a:rPr lang="en-US" sz="2800" i="1" smtClean="0">
                        <a:latin typeface="Cambria Math" panose="02040503050406030204" pitchFamily="18" charset="0"/>
                      </a:rPr>
                      <m:t>𝑄</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e>
                    </m:d>
                  </m:oMath>
                </a14:m>
                <a:endParaRPr lang="en-US" dirty="0"/>
              </a:p>
            </p:txBody>
          </p:sp>
        </mc:Choice>
        <mc:Fallback xmlns="">
          <p:sp>
            <p:nvSpPr>
              <p:cNvPr id="3" name="Content Placeholder 2">
                <a:extLst>
                  <a:ext uri="{FF2B5EF4-FFF2-40B4-BE49-F238E27FC236}">
                    <a16:creationId xmlns:a16="http://schemas.microsoft.com/office/drawing/2014/main" id="{5F2AFA23-C2D4-F205-EE9E-5DE3B7E7CA37}"/>
                  </a:ext>
                </a:extLst>
              </p:cNvPr>
              <p:cNvSpPr>
                <a:spLocks noGrp="1" noRot="1" noChangeAspect="1" noMove="1" noResize="1" noEditPoints="1" noAdjustHandles="1" noChangeArrowheads="1" noChangeShapeType="1" noTextEdit="1"/>
              </p:cNvSpPr>
              <p:nvPr>
                <p:ph idx="1"/>
              </p:nvPr>
            </p:nvSpPr>
            <p:spPr>
              <a:blipFill>
                <a:blip r:embed="rId2"/>
                <a:stretch>
                  <a:fillRect l="-120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8EC957B-D7DE-FF4F-BF42-900EC3A4A559}"/>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FB75959B-9C8F-9ECF-E942-A378D96576F1}"/>
              </a:ext>
            </a:extLst>
          </p:cNvPr>
          <p:cNvSpPr>
            <a:spLocks noGrp="1"/>
          </p:cNvSpPr>
          <p:nvPr>
            <p:ph type="sldNum" sz="quarter" idx="12"/>
          </p:nvPr>
        </p:nvSpPr>
        <p:spPr/>
        <p:txBody>
          <a:bodyPr/>
          <a:lstStyle/>
          <a:p>
            <a:fld id="{A2060099-932A-9345-A983-616282D95534}" type="slidenum">
              <a:rPr lang="en-US" smtClean="0"/>
              <a:t>56</a:t>
            </a:fld>
            <a:endParaRPr lang="en-US"/>
          </a:p>
        </p:txBody>
      </p:sp>
      <p:sp>
        <p:nvSpPr>
          <p:cNvPr id="6" name="Rectangle 5">
            <a:extLst>
              <a:ext uri="{FF2B5EF4-FFF2-40B4-BE49-F238E27FC236}">
                <a16:creationId xmlns:a16="http://schemas.microsoft.com/office/drawing/2014/main" id="{CD565CFD-B48B-C00A-8A85-DC5935033D47}"/>
              </a:ext>
            </a:extLst>
          </p:cNvPr>
          <p:cNvSpPr/>
          <p:nvPr/>
        </p:nvSpPr>
        <p:spPr>
          <a:xfrm>
            <a:off x="954612" y="1825625"/>
            <a:ext cx="10007037" cy="5877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panose="020F0502020204030203" pitchFamily="34" charset="77"/>
              </a:rPr>
              <a:t>Q-Learning</a:t>
            </a:r>
          </a:p>
        </p:txBody>
      </p:sp>
      <p:sp>
        <p:nvSpPr>
          <p:cNvPr id="8" name="Rectangular Callout 7">
            <a:extLst>
              <a:ext uri="{FF2B5EF4-FFF2-40B4-BE49-F238E27FC236}">
                <a16:creationId xmlns:a16="http://schemas.microsoft.com/office/drawing/2014/main" id="{78915A32-5FAB-A8EC-9172-88ADA6D17261}"/>
              </a:ext>
            </a:extLst>
          </p:cNvPr>
          <p:cNvSpPr/>
          <p:nvPr/>
        </p:nvSpPr>
        <p:spPr>
          <a:xfrm>
            <a:off x="7170234" y="3989231"/>
            <a:ext cx="3791415" cy="977405"/>
          </a:xfrm>
          <a:prstGeom prst="wedgeRectCallout">
            <a:avLst>
              <a:gd name="adj1" fmla="val -57233"/>
              <a:gd name="adj2" fmla="val -282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Compute </a:t>
            </a:r>
            <a:r>
              <a:rPr lang="en-US" sz="2400" i="1" dirty="0">
                <a:latin typeface="Lato" panose="020F0502020204030203" pitchFamily="34" charset="77"/>
              </a:rPr>
              <a:t>approximately </a:t>
            </a:r>
            <a:r>
              <a:rPr lang="en-US" sz="2400" dirty="0">
                <a:latin typeface="Lato" panose="020F0502020204030203" pitchFamily="34" charset="77"/>
              </a:rPr>
              <a:t>using single transition</a:t>
            </a:r>
            <a:endParaRPr lang="en-US" sz="2400" i="1" dirty="0">
              <a:latin typeface="Lato" panose="020F0502020204030203" pitchFamily="34" charset="77"/>
            </a:endParaRPr>
          </a:p>
        </p:txBody>
      </p:sp>
      <p:sp>
        <p:nvSpPr>
          <p:cNvPr id="9" name="Rectangular Callout 8">
            <a:extLst>
              <a:ext uri="{FF2B5EF4-FFF2-40B4-BE49-F238E27FC236}">
                <a16:creationId xmlns:a16="http://schemas.microsoft.com/office/drawing/2014/main" id="{6A57CBF6-18FF-4902-9A10-12F26FEF4C5C}"/>
              </a:ext>
            </a:extLst>
          </p:cNvPr>
          <p:cNvSpPr/>
          <p:nvPr/>
        </p:nvSpPr>
        <p:spPr>
          <a:xfrm>
            <a:off x="7170234" y="2698595"/>
            <a:ext cx="3791415" cy="835333"/>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The single transition just witnessed</a:t>
            </a:r>
            <a:endParaRPr lang="en-US" sz="2400" i="1" dirty="0">
              <a:latin typeface="Lato" panose="020F0502020204030203" pitchFamily="34" charset="77"/>
            </a:endParaRPr>
          </a:p>
        </p:txBody>
      </p:sp>
    </p:spTree>
    <p:extLst>
      <p:ext uri="{BB962C8B-B14F-4D97-AF65-F5344CB8AC3E}">
        <p14:creationId xmlns:p14="http://schemas.microsoft.com/office/powerpoint/2010/main" val="27869493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A269-90C3-326E-0AAC-C9BDE0ADA591}"/>
              </a:ext>
            </a:extLst>
          </p:cNvPr>
          <p:cNvSpPr>
            <a:spLocks noGrp="1"/>
          </p:cNvSpPr>
          <p:nvPr>
            <p:ph type="title"/>
          </p:nvPr>
        </p:nvSpPr>
        <p:spPr/>
        <p:txBody>
          <a:bodyPr>
            <a:normAutofit/>
          </a:bodyPr>
          <a:lstStyle/>
          <a:p>
            <a:pPr algn="ctr"/>
            <a:r>
              <a:rPr lang="en-US" sz="3600" dirty="0"/>
              <a:t>Bellman Backups: The </a:t>
            </a:r>
            <a:r>
              <a:rPr lang="en-US" sz="2800" dirty="0"/>
              <a:t>❤️</a:t>
            </a:r>
            <a:r>
              <a:rPr lang="en-US" sz="3600" dirty="0"/>
              <a:t> of MDP Planning and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2AFA23-C2D4-F205-EE9E-5DE3B7E7CA37}"/>
                  </a:ext>
                </a:extLst>
              </p:cNvPr>
              <p:cNvSpPr>
                <a:spLocks noGrp="1"/>
              </p:cNvSpPr>
              <p:nvPr>
                <p:ph idx="1"/>
              </p:nvPr>
            </p:nvSpPr>
            <p:spPr/>
            <p:txBody>
              <a:bodyPr/>
              <a:lstStyle/>
              <a:p>
                <a:pPr marL="0" indent="0">
                  <a:buNone/>
                </a:pPr>
                <a:r>
                  <a:rPr lang="en-US" dirty="0"/>
                  <a:t>Many MDP planning and RL methods are some variation of:</a:t>
                </a:r>
                <a:br>
                  <a:rPr lang="en-US" b="1" dirty="0"/>
                </a:br>
                <a:br>
                  <a:rPr lang="en-US" b="1" dirty="0"/>
                </a:br>
                <a:r>
                  <a:rPr lang="en-US" b="1" dirty="0"/>
                  <a:t>Repeat:</a:t>
                </a:r>
                <a:endParaRPr lang="en-US" dirty="0"/>
              </a:p>
              <a:p>
                <a:pPr marL="514350" indent="-514350">
                  <a:buAutoNum type="arabicPeriod"/>
                </a:pPr>
                <a:r>
                  <a:rPr lang="en-US" dirty="0"/>
                  <a:t>Choose some state</a:t>
                </a:r>
                <a:r>
                  <a:rPr lang="en-US" sz="2800" dirty="0"/>
                  <a:t> </a:t>
                </a:r>
                <a14:m>
                  <m:oMath xmlns:m="http://schemas.openxmlformats.org/officeDocument/2006/math">
                    <m:r>
                      <a:rPr lang="en-US" sz="2800" i="1" smtClean="0">
                        <a:latin typeface="Cambria Math" panose="02040503050406030204" pitchFamily="18" charset="0"/>
                      </a:rPr>
                      <m:t>𝑠</m:t>
                    </m:r>
                    <m:r>
                      <a:rPr lang="en-US" sz="2800" b="0" i="1" smtClean="0">
                        <a:latin typeface="Cambria Math" panose="02040503050406030204" pitchFamily="18" charset="0"/>
                      </a:rPr>
                      <m:t> </m:t>
                    </m:r>
                  </m:oMath>
                </a14:m>
                <a:r>
                  <a:rPr lang="en-US" dirty="0"/>
                  <a:t>and action </a:t>
                </a:r>
                <a14:m>
                  <m:oMath xmlns:m="http://schemas.openxmlformats.org/officeDocument/2006/math">
                    <m:r>
                      <a:rPr lang="en-US" b="0" i="1" smtClean="0">
                        <a:latin typeface="Cambria Math" panose="02040503050406030204" pitchFamily="18" charset="0"/>
                      </a:rPr>
                      <m:t>𝑎</m:t>
                    </m:r>
                  </m:oMath>
                </a14:m>
                <a:br>
                  <a:rPr lang="en-US" b="0" dirty="0"/>
                </a:br>
                <a:endParaRPr lang="en-US" b="0" dirty="0"/>
              </a:p>
              <a:p>
                <a:pPr marL="514350" indent="-514350">
                  <a:buAutoNum type="arabicPeriod"/>
                </a:pPr>
                <a:r>
                  <a:rPr lang="en-US" dirty="0"/>
                  <a:t>Bellman backup to improve </a:t>
                </a:r>
                <a14:m>
                  <m:oMath xmlns:m="http://schemas.openxmlformats.org/officeDocument/2006/math">
                    <m:r>
                      <a:rPr lang="en-US" sz="2800" i="1" smtClean="0">
                        <a:latin typeface="Cambria Math" panose="02040503050406030204" pitchFamily="18" charset="0"/>
                      </a:rPr>
                      <m:t>𝑄</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e>
                    </m:d>
                  </m:oMath>
                </a14:m>
                <a:endParaRPr lang="en-US" dirty="0"/>
              </a:p>
            </p:txBody>
          </p:sp>
        </mc:Choice>
        <mc:Fallback xmlns="">
          <p:sp>
            <p:nvSpPr>
              <p:cNvPr id="3" name="Content Placeholder 2">
                <a:extLst>
                  <a:ext uri="{FF2B5EF4-FFF2-40B4-BE49-F238E27FC236}">
                    <a16:creationId xmlns:a16="http://schemas.microsoft.com/office/drawing/2014/main" id="{5F2AFA23-C2D4-F205-EE9E-5DE3B7E7CA37}"/>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8EC957B-D7DE-FF4F-BF42-900EC3A4A559}"/>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FB75959B-9C8F-9ECF-E942-A378D96576F1}"/>
              </a:ext>
            </a:extLst>
          </p:cNvPr>
          <p:cNvSpPr>
            <a:spLocks noGrp="1"/>
          </p:cNvSpPr>
          <p:nvPr>
            <p:ph type="sldNum" sz="quarter" idx="12"/>
          </p:nvPr>
        </p:nvSpPr>
        <p:spPr/>
        <p:txBody>
          <a:bodyPr/>
          <a:lstStyle/>
          <a:p>
            <a:fld id="{A2060099-932A-9345-A983-616282D95534}" type="slidenum">
              <a:rPr lang="en-US" smtClean="0"/>
              <a:t>57</a:t>
            </a:fld>
            <a:endParaRPr lang="en-US"/>
          </a:p>
        </p:txBody>
      </p:sp>
      <p:sp>
        <p:nvSpPr>
          <p:cNvPr id="10" name="Rectangle 9">
            <a:extLst>
              <a:ext uri="{FF2B5EF4-FFF2-40B4-BE49-F238E27FC236}">
                <a16:creationId xmlns:a16="http://schemas.microsoft.com/office/drawing/2014/main" id="{2A7D6565-36ED-D573-67A0-873A4F332A00}"/>
              </a:ext>
            </a:extLst>
          </p:cNvPr>
          <p:cNvSpPr/>
          <p:nvPr/>
        </p:nvSpPr>
        <p:spPr>
          <a:xfrm>
            <a:off x="8042016" y="2749262"/>
            <a:ext cx="3402423" cy="234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panose="020F0502020204030203" pitchFamily="34" charset="77"/>
              </a:rPr>
              <a:t>Central question: how to </a:t>
            </a:r>
            <a:r>
              <a:rPr lang="en-US" sz="3200" i="1" dirty="0">
                <a:latin typeface="Lato" panose="020F0502020204030203" pitchFamily="34" charset="77"/>
              </a:rPr>
              <a:t>schedule</a:t>
            </a:r>
            <a:r>
              <a:rPr lang="en-US" sz="3200" dirty="0">
                <a:latin typeface="Lato" panose="020F0502020204030203" pitchFamily="34" charset="77"/>
              </a:rPr>
              <a:t> state-action updates?</a:t>
            </a:r>
          </a:p>
        </p:txBody>
      </p:sp>
      <p:cxnSp>
        <p:nvCxnSpPr>
          <p:cNvPr id="21" name="Straight Arrow Connector 20">
            <a:extLst>
              <a:ext uri="{FF2B5EF4-FFF2-40B4-BE49-F238E27FC236}">
                <a16:creationId xmlns:a16="http://schemas.microsoft.com/office/drawing/2014/main" id="{896815E3-D6FB-528D-A354-9A5EA0B3CAA4}"/>
              </a:ext>
            </a:extLst>
          </p:cNvPr>
          <p:cNvCxnSpPr/>
          <p:nvPr/>
        </p:nvCxnSpPr>
        <p:spPr>
          <a:xfrm>
            <a:off x="6795436" y="3361623"/>
            <a:ext cx="102027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404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A269-90C3-326E-0AAC-C9BDE0ADA591}"/>
              </a:ext>
            </a:extLst>
          </p:cNvPr>
          <p:cNvSpPr>
            <a:spLocks noGrp="1"/>
          </p:cNvSpPr>
          <p:nvPr>
            <p:ph type="title"/>
          </p:nvPr>
        </p:nvSpPr>
        <p:spPr/>
        <p:txBody>
          <a:bodyPr>
            <a:normAutofit/>
          </a:bodyPr>
          <a:lstStyle/>
          <a:p>
            <a:pPr algn="ctr"/>
            <a:r>
              <a:rPr lang="en-US" sz="3600" dirty="0"/>
              <a:t>Bellman Backups: The </a:t>
            </a:r>
            <a:r>
              <a:rPr lang="en-US" sz="2800" dirty="0"/>
              <a:t>❤️</a:t>
            </a:r>
            <a:r>
              <a:rPr lang="en-US" sz="3600" dirty="0"/>
              <a:t> of MDP Planning and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2AFA23-C2D4-F205-EE9E-5DE3B7E7CA37}"/>
                  </a:ext>
                </a:extLst>
              </p:cNvPr>
              <p:cNvSpPr>
                <a:spLocks noGrp="1"/>
              </p:cNvSpPr>
              <p:nvPr>
                <p:ph idx="1"/>
              </p:nvPr>
            </p:nvSpPr>
            <p:spPr/>
            <p:txBody>
              <a:bodyPr/>
              <a:lstStyle/>
              <a:p>
                <a:pPr marL="0" indent="0">
                  <a:buNone/>
                </a:pPr>
                <a:r>
                  <a:rPr lang="en-US" dirty="0"/>
                  <a:t>Many MDP planning and RL methods are some variation of:</a:t>
                </a:r>
                <a:br>
                  <a:rPr lang="en-US" b="1" dirty="0"/>
                </a:br>
                <a:br>
                  <a:rPr lang="en-US" b="1" dirty="0"/>
                </a:br>
                <a:r>
                  <a:rPr lang="en-US" b="1" dirty="0"/>
                  <a:t>Repeat:</a:t>
                </a:r>
                <a:endParaRPr lang="en-US" dirty="0"/>
              </a:p>
              <a:p>
                <a:pPr marL="514350" indent="-514350">
                  <a:buAutoNum type="arabicPeriod"/>
                </a:pPr>
                <a:r>
                  <a:rPr lang="en-US" dirty="0"/>
                  <a:t>Choose some state</a:t>
                </a:r>
                <a:r>
                  <a:rPr lang="en-US" sz="2800" dirty="0"/>
                  <a:t> </a:t>
                </a:r>
                <a14:m>
                  <m:oMath xmlns:m="http://schemas.openxmlformats.org/officeDocument/2006/math">
                    <m:r>
                      <a:rPr lang="en-US" sz="2800" i="1" smtClean="0">
                        <a:latin typeface="Cambria Math" panose="02040503050406030204" pitchFamily="18" charset="0"/>
                      </a:rPr>
                      <m:t>𝑠</m:t>
                    </m:r>
                    <m:r>
                      <a:rPr lang="en-US" sz="2800" b="0" i="1" smtClean="0">
                        <a:latin typeface="Cambria Math" panose="02040503050406030204" pitchFamily="18" charset="0"/>
                      </a:rPr>
                      <m:t> </m:t>
                    </m:r>
                  </m:oMath>
                </a14:m>
                <a:r>
                  <a:rPr lang="en-US" dirty="0"/>
                  <a:t>and action </a:t>
                </a:r>
                <a14:m>
                  <m:oMath xmlns:m="http://schemas.openxmlformats.org/officeDocument/2006/math">
                    <m:r>
                      <a:rPr lang="en-US" b="0" i="1" smtClean="0">
                        <a:latin typeface="Cambria Math" panose="02040503050406030204" pitchFamily="18" charset="0"/>
                      </a:rPr>
                      <m:t>𝑎</m:t>
                    </m:r>
                  </m:oMath>
                </a14:m>
                <a:br>
                  <a:rPr lang="en-US" b="0" dirty="0"/>
                </a:br>
                <a:endParaRPr lang="en-US" b="0" dirty="0"/>
              </a:p>
              <a:p>
                <a:pPr marL="514350" indent="-514350">
                  <a:buAutoNum type="arabicPeriod"/>
                </a:pPr>
                <a:r>
                  <a:rPr lang="en-US" dirty="0"/>
                  <a:t>Bellman backup to improve </a:t>
                </a:r>
                <a14:m>
                  <m:oMath xmlns:m="http://schemas.openxmlformats.org/officeDocument/2006/math">
                    <m:r>
                      <a:rPr lang="en-US" sz="2800" i="1" smtClean="0">
                        <a:latin typeface="Cambria Math" panose="02040503050406030204" pitchFamily="18" charset="0"/>
                      </a:rPr>
                      <m:t>𝑄</m:t>
                    </m:r>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e>
                    </m:d>
                  </m:oMath>
                </a14:m>
                <a:endParaRPr lang="en-US" dirty="0"/>
              </a:p>
            </p:txBody>
          </p:sp>
        </mc:Choice>
        <mc:Fallback xmlns="">
          <p:sp>
            <p:nvSpPr>
              <p:cNvPr id="3" name="Content Placeholder 2">
                <a:extLst>
                  <a:ext uri="{FF2B5EF4-FFF2-40B4-BE49-F238E27FC236}">
                    <a16:creationId xmlns:a16="http://schemas.microsoft.com/office/drawing/2014/main" id="{5F2AFA23-C2D4-F205-EE9E-5DE3B7E7CA37}"/>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8EC957B-D7DE-FF4F-BF42-900EC3A4A559}"/>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FB75959B-9C8F-9ECF-E942-A378D96576F1}"/>
              </a:ext>
            </a:extLst>
          </p:cNvPr>
          <p:cNvSpPr>
            <a:spLocks noGrp="1"/>
          </p:cNvSpPr>
          <p:nvPr>
            <p:ph type="sldNum" sz="quarter" idx="12"/>
          </p:nvPr>
        </p:nvSpPr>
        <p:spPr/>
        <p:txBody>
          <a:bodyPr/>
          <a:lstStyle/>
          <a:p>
            <a:fld id="{A2060099-932A-9345-A983-616282D95534}" type="slidenum">
              <a:rPr lang="en-US" smtClean="0"/>
              <a:t>58</a:t>
            </a:fld>
            <a:endParaRPr lang="en-US"/>
          </a:p>
        </p:txBody>
      </p:sp>
      <p:sp>
        <p:nvSpPr>
          <p:cNvPr id="10" name="Rectangle 9">
            <a:extLst>
              <a:ext uri="{FF2B5EF4-FFF2-40B4-BE49-F238E27FC236}">
                <a16:creationId xmlns:a16="http://schemas.microsoft.com/office/drawing/2014/main" id="{2A7D6565-36ED-D573-67A0-873A4F332A00}"/>
              </a:ext>
            </a:extLst>
          </p:cNvPr>
          <p:cNvSpPr/>
          <p:nvPr/>
        </p:nvSpPr>
        <p:spPr>
          <a:xfrm>
            <a:off x="8042016" y="2749262"/>
            <a:ext cx="3402423" cy="234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panose="020F0502020204030203" pitchFamily="34" charset="77"/>
              </a:rPr>
              <a:t>Central question: how to </a:t>
            </a:r>
            <a:r>
              <a:rPr lang="en-US" sz="3200" i="1" dirty="0">
                <a:latin typeface="Lato" panose="020F0502020204030203" pitchFamily="34" charset="77"/>
              </a:rPr>
              <a:t>schedule</a:t>
            </a:r>
            <a:r>
              <a:rPr lang="en-US" sz="3200" dirty="0">
                <a:latin typeface="Lato" panose="020F0502020204030203" pitchFamily="34" charset="77"/>
              </a:rPr>
              <a:t> state-action updates?</a:t>
            </a:r>
          </a:p>
        </p:txBody>
      </p:sp>
      <p:cxnSp>
        <p:nvCxnSpPr>
          <p:cNvPr id="21" name="Straight Arrow Connector 20">
            <a:extLst>
              <a:ext uri="{FF2B5EF4-FFF2-40B4-BE49-F238E27FC236}">
                <a16:creationId xmlns:a16="http://schemas.microsoft.com/office/drawing/2014/main" id="{896815E3-D6FB-528D-A354-9A5EA0B3CAA4}"/>
              </a:ext>
            </a:extLst>
          </p:cNvPr>
          <p:cNvCxnSpPr/>
          <p:nvPr/>
        </p:nvCxnSpPr>
        <p:spPr>
          <a:xfrm>
            <a:off x="6795436" y="3361623"/>
            <a:ext cx="102027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ular Callout 6">
            <a:extLst>
              <a:ext uri="{FF2B5EF4-FFF2-40B4-BE49-F238E27FC236}">
                <a16:creationId xmlns:a16="http://schemas.microsoft.com/office/drawing/2014/main" id="{D71C092F-95E1-FE37-D6F6-EC0D8BC9020E}"/>
              </a:ext>
            </a:extLst>
          </p:cNvPr>
          <p:cNvSpPr/>
          <p:nvPr/>
        </p:nvSpPr>
        <p:spPr>
          <a:xfrm>
            <a:off x="1857677" y="5094192"/>
            <a:ext cx="4851132" cy="882881"/>
          </a:xfrm>
          <a:prstGeom prst="wedgeRectCallout">
            <a:avLst>
              <a:gd name="adj1" fmla="val -28269"/>
              <a:gd name="adj2" fmla="val -10004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latin typeface="Lato" panose="020F0502020204030203" pitchFamily="34" charset="77"/>
              </a:rPr>
              <a:t>In RL, would it ever make sense to choose a never-before-seen state / action?</a:t>
            </a:r>
          </a:p>
        </p:txBody>
      </p:sp>
    </p:spTree>
    <p:extLst>
      <p:ext uri="{BB962C8B-B14F-4D97-AF65-F5344CB8AC3E}">
        <p14:creationId xmlns:p14="http://schemas.microsoft.com/office/powerpoint/2010/main" val="612555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FA65-4213-6510-0962-3879DC266E83}"/>
              </a:ext>
            </a:extLst>
          </p:cNvPr>
          <p:cNvSpPr>
            <a:spLocks noGrp="1"/>
          </p:cNvSpPr>
          <p:nvPr>
            <p:ph type="title"/>
          </p:nvPr>
        </p:nvSpPr>
        <p:spPr/>
        <p:txBody>
          <a:bodyPr/>
          <a:lstStyle/>
          <a:p>
            <a:r>
              <a:rPr lang="en-US" dirty="0"/>
              <a:t>Experience Replay</a:t>
            </a:r>
          </a:p>
        </p:txBody>
      </p:sp>
      <p:pic>
        <p:nvPicPr>
          <p:cNvPr id="7" name="Content Placeholder 6" descr="A graph of a graph showing a number of numbers and a line&#10;&#10;Description automatically generated with medium confidence">
            <a:extLst>
              <a:ext uri="{FF2B5EF4-FFF2-40B4-BE49-F238E27FC236}">
                <a16:creationId xmlns:a16="http://schemas.microsoft.com/office/drawing/2014/main" id="{9443105C-4F0F-C182-0FF2-2265B3BE827B}"/>
              </a:ext>
            </a:extLst>
          </p:cNvPr>
          <p:cNvPicPr>
            <a:picLocks noGrp="1" noChangeAspect="1"/>
          </p:cNvPicPr>
          <p:nvPr>
            <p:ph idx="1"/>
          </p:nvPr>
        </p:nvPicPr>
        <p:blipFill>
          <a:blip r:embed="rId2"/>
          <a:stretch>
            <a:fillRect/>
          </a:stretch>
        </p:blipFill>
        <p:spPr>
          <a:xfrm>
            <a:off x="6413487" y="1690688"/>
            <a:ext cx="5235324" cy="3141194"/>
          </a:xfrm>
        </p:spPr>
      </p:pic>
      <p:sp>
        <p:nvSpPr>
          <p:cNvPr id="4" name="Footer Placeholder 3">
            <a:extLst>
              <a:ext uri="{FF2B5EF4-FFF2-40B4-BE49-F238E27FC236}">
                <a16:creationId xmlns:a16="http://schemas.microsoft.com/office/drawing/2014/main" id="{BE5E1645-21BC-C8BC-66D6-308A746C1BA6}"/>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599E6237-34A7-08F4-25AE-CD2A6B6CFDE8}"/>
              </a:ext>
            </a:extLst>
          </p:cNvPr>
          <p:cNvSpPr>
            <a:spLocks noGrp="1"/>
          </p:cNvSpPr>
          <p:nvPr>
            <p:ph type="sldNum" sz="quarter" idx="12"/>
          </p:nvPr>
        </p:nvSpPr>
        <p:spPr/>
        <p:txBody>
          <a:bodyPr/>
          <a:lstStyle/>
          <a:p>
            <a:fld id="{A2060099-932A-9345-A983-616282D95534}" type="slidenum">
              <a:rPr lang="en-US" smtClean="0"/>
              <a:t>59</a:t>
            </a:fld>
            <a:endParaRPr lang="en-US"/>
          </a:p>
        </p:txBody>
      </p:sp>
      <p:sp>
        <p:nvSpPr>
          <p:cNvPr id="8" name="TextBox 7">
            <a:extLst>
              <a:ext uri="{FF2B5EF4-FFF2-40B4-BE49-F238E27FC236}">
                <a16:creationId xmlns:a16="http://schemas.microsoft.com/office/drawing/2014/main" id="{47E429F2-39BB-ADFA-7352-4446EF522A5A}"/>
              </a:ext>
            </a:extLst>
          </p:cNvPr>
          <p:cNvSpPr txBox="1"/>
          <p:nvPr/>
        </p:nvSpPr>
        <p:spPr>
          <a:xfrm>
            <a:off x="750770" y="1848052"/>
            <a:ext cx="5823285"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Lato" panose="020F0502020204030203" pitchFamily="34" charset="77"/>
              </a:rPr>
              <a:t>Updating based only on most recent state and action is limiting</a:t>
            </a:r>
            <a:br>
              <a:rPr lang="en-US" sz="2800" dirty="0">
                <a:latin typeface="Lato" panose="020F0502020204030203" pitchFamily="34" charset="77"/>
              </a:rPr>
            </a:br>
            <a:endParaRPr lang="en-US" sz="2800" dirty="0">
              <a:latin typeface="Lato" panose="020F0502020204030203" pitchFamily="34" charset="77"/>
            </a:endParaRPr>
          </a:p>
          <a:p>
            <a:pPr marL="285750" indent="-285750">
              <a:buFont typeface="Arial" panose="020B0604020202020204" pitchFamily="34" charset="0"/>
              <a:buChar char="•"/>
            </a:pPr>
            <a:r>
              <a:rPr lang="en-US" sz="2800" dirty="0">
                <a:latin typeface="Lato" panose="020F0502020204030203" pitchFamily="34" charset="77"/>
              </a:rPr>
              <a:t>Instead, maintain history of transitions (“buffer”)</a:t>
            </a:r>
            <a:br>
              <a:rPr lang="en-US" sz="2800" dirty="0">
                <a:latin typeface="Lato" panose="020F0502020204030203" pitchFamily="34" charset="77"/>
              </a:rPr>
            </a:br>
            <a:endParaRPr lang="en-US" sz="2800" dirty="0">
              <a:latin typeface="Lato" panose="020F0502020204030203" pitchFamily="34" charset="77"/>
            </a:endParaRPr>
          </a:p>
          <a:p>
            <a:pPr marL="285750" indent="-285750">
              <a:buFont typeface="Arial" panose="020B0604020202020204" pitchFamily="34" charset="0"/>
              <a:buChar char="•"/>
            </a:pPr>
            <a:r>
              <a:rPr lang="en-US" sz="2800" dirty="0">
                <a:latin typeface="Lato" panose="020F0502020204030203" pitchFamily="34" charset="77"/>
              </a:rPr>
              <a:t>Randomly sample from the buffer and update Q accordingly</a:t>
            </a:r>
          </a:p>
        </p:txBody>
      </p:sp>
    </p:spTree>
    <p:extLst>
      <p:ext uri="{BB962C8B-B14F-4D97-AF65-F5344CB8AC3E}">
        <p14:creationId xmlns:p14="http://schemas.microsoft.com/office/powerpoint/2010/main" val="33289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B668-E174-0645-A995-E2FBB1953D98}"/>
              </a:ext>
            </a:extLst>
          </p:cNvPr>
          <p:cNvSpPr>
            <a:spLocks noGrp="1"/>
          </p:cNvSpPr>
          <p:nvPr>
            <p:ph type="title"/>
          </p:nvPr>
        </p:nvSpPr>
        <p:spPr/>
        <p:txBody>
          <a:bodyPr/>
          <a:lstStyle/>
          <a:p>
            <a:r>
              <a:rPr lang="en-US" dirty="0"/>
              <a:t>What’s the Connection to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E5A935-7568-6D49-9EEC-19C38F9E707B}"/>
                  </a:ext>
                </a:extLst>
              </p:cNvPr>
              <p:cNvSpPr>
                <a:spLocks noGrp="1"/>
              </p:cNvSpPr>
              <p:nvPr>
                <p:ph idx="1"/>
              </p:nvPr>
            </p:nvSpPr>
            <p:spPr/>
            <p:txBody>
              <a:bodyPr>
                <a:normAutofit lnSpcReduction="10000"/>
              </a:bodyPr>
              <a:lstStyle/>
              <a:p>
                <a:r>
                  <a:rPr lang="en-US" dirty="0"/>
                  <a:t>We’ve been discussing planning in MDPs all this time</a:t>
                </a:r>
                <a:br>
                  <a:rPr lang="en-US" dirty="0"/>
                </a:br>
                <a:endParaRPr lang="en-US" dirty="0"/>
              </a:p>
              <a:p>
                <a:r>
                  <a:rPr lang="en-US" dirty="0"/>
                  <a:t>Reinforcement learning (RL) also deals with computing value functions and policies in MDPs</a:t>
                </a:r>
                <a:br>
                  <a:rPr lang="en-US" dirty="0"/>
                </a:br>
                <a:endParaRPr lang="en-US" dirty="0"/>
              </a:p>
              <a:p>
                <a:r>
                  <a:rPr lang="en-US" dirty="0"/>
                  <a:t>What’s the difference?</a:t>
                </a:r>
                <a:br>
                  <a:rPr lang="en-US" dirty="0"/>
                </a:br>
                <a:endParaRPr lang="en-US" dirty="0"/>
              </a:p>
              <a:p>
                <a:r>
                  <a:rPr lang="en-US" dirty="0"/>
                  <a:t>In RL, we </a:t>
                </a:r>
                <a:r>
                  <a:rPr lang="en-US" i="1" dirty="0"/>
                  <a:t>don’t know the MDP. </a:t>
                </a:r>
                <a:r>
                  <a:rPr lang="en-US" dirty="0"/>
                  <a:t>Specifically,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𝑅</m:t>
                    </m:r>
                  </m:oMath>
                </a14:m>
                <a:r>
                  <a:rPr lang="en-US" dirty="0"/>
                  <a:t>.</a:t>
                </a:r>
                <a:br>
                  <a:rPr lang="en-US" dirty="0"/>
                </a:br>
                <a:endParaRPr lang="en-US" dirty="0"/>
              </a:p>
              <a:p>
                <a:r>
                  <a:rPr lang="en-US" dirty="0"/>
                  <a:t>So what do we know?</a:t>
                </a:r>
              </a:p>
              <a:p>
                <a:endParaRPr lang="en-US" dirty="0"/>
              </a:p>
            </p:txBody>
          </p:sp>
        </mc:Choice>
        <mc:Fallback xmlns="">
          <p:sp>
            <p:nvSpPr>
              <p:cNvPr id="3" name="Content Placeholder 2">
                <a:extLst>
                  <a:ext uri="{FF2B5EF4-FFF2-40B4-BE49-F238E27FC236}">
                    <a16:creationId xmlns:a16="http://schemas.microsoft.com/office/drawing/2014/main" id="{16E5A935-7568-6D49-9EEC-19C38F9E707B}"/>
                  </a:ext>
                </a:extLst>
              </p:cNvPr>
              <p:cNvSpPr>
                <a:spLocks noGrp="1" noRot="1" noChangeAspect="1" noMove="1" noResize="1" noEditPoints="1" noAdjustHandles="1" noChangeArrowheads="1" noChangeShapeType="1" noTextEdit="1"/>
              </p:cNvSpPr>
              <p:nvPr>
                <p:ph idx="1"/>
              </p:nvPr>
            </p:nvSpPr>
            <p:spPr>
              <a:blipFill>
                <a:blip r:embed="rId2"/>
                <a:stretch>
                  <a:fillRect l="-1086" t="-3488" r="-2051"/>
                </a:stretch>
              </a:blipFill>
            </p:spPr>
            <p:txBody>
              <a:bodyPr/>
              <a:lstStyle/>
              <a:p>
                <a:r>
                  <a:rPr lang="en-US">
                    <a:noFill/>
                  </a:rPr>
                  <a:t> </a:t>
                </a:r>
              </a:p>
            </p:txBody>
          </p:sp>
        </mc:Fallback>
      </mc:AlternateContent>
    </p:spTree>
    <p:extLst>
      <p:ext uri="{BB962C8B-B14F-4D97-AF65-F5344CB8AC3E}">
        <p14:creationId xmlns:p14="http://schemas.microsoft.com/office/powerpoint/2010/main" val="3845876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FA65-4213-6510-0962-3879DC266E83}"/>
              </a:ext>
            </a:extLst>
          </p:cNvPr>
          <p:cNvSpPr>
            <a:spLocks noGrp="1"/>
          </p:cNvSpPr>
          <p:nvPr>
            <p:ph type="title"/>
          </p:nvPr>
        </p:nvSpPr>
        <p:spPr/>
        <p:txBody>
          <a:bodyPr/>
          <a:lstStyle/>
          <a:p>
            <a:r>
              <a:rPr lang="en-US" dirty="0"/>
              <a:t>Prioritized Experience Replay</a:t>
            </a:r>
          </a:p>
        </p:txBody>
      </p:sp>
      <p:sp>
        <p:nvSpPr>
          <p:cNvPr id="3" name="Content Placeholder 2">
            <a:extLst>
              <a:ext uri="{FF2B5EF4-FFF2-40B4-BE49-F238E27FC236}">
                <a16:creationId xmlns:a16="http://schemas.microsoft.com/office/drawing/2014/main" id="{2F1433A1-8464-F90A-8113-0032CDC2EF9F}"/>
              </a:ext>
            </a:extLst>
          </p:cNvPr>
          <p:cNvSpPr>
            <a:spLocks noGrp="1"/>
          </p:cNvSpPr>
          <p:nvPr>
            <p:ph idx="1"/>
          </p:nvPr>
        </p:nvSpPr>
        <p:spPr/>
        <p:txBody>
          <a:bodyPr/>
          <a:lstStyle/>
          <a:p>
            <a:r>
              <a:rPr lang="en-US" dirty="0"/>
              <a:t>Experience replay is better, but sampling </a:t>
            </a:r>
            <a:r>
              <a:rPr lang="en-US" i="1" dirty="0"/>
              <a:t>uniformly</a:t>
            </a:r>
            <a:r>
              <a:rPr lang="en-US" dirty="0"/>
              <a:t> from the history is still limiting</a:t>
            </a:r>
            <a:br>
              <a:rPr lang="en-US" dirty="0"/>
            </a:br>
            <a:endParaRPr lang="en-US" dirty="0"/>
          </a:p>
          <a:p>
            <a:r>
              <a:rPr lang="en-US" dirty="0"/>
              <a:t>Many transitions sampled will result in no change</a:t>
            </a:r>
            <a:br>
              <a:rPr lang="en-US" dirty="0"/>
            </a:br>
            <a:endParaRPr lang="en-US" dirty="0"/>
          </a:p>
          <a:p>
            <a:r>
              <a:rPr lang="en-US" dirty="0"/>
              <a:t>Instead, sample based on </a:t>
            </a:r>
            <a:r>
              <a:rPr lang="en-US" i="1" dirty="0"/>
              <a:t>expected learning progress</a:t>
            </a:r>
            <a:br>
              <a:rPr lang="en-US" dirty="0"/>
            </a:br>
            <a:endParaRPr lang="en-US" dirty="0"/>
          </a:p>
          <a:p>
            <a:r>
              <a:rPr lang="en-US" dirty="0"/>
              <a:t>Approximate learning progress with TD error</a:t>
            </a:r>
            <a:br>
              <a:rPr lang="en-US" dirty="0"/>
            </a:br>
            <a:endParaRPr lang="en-US" dirty="0"/>
          </a:p>
          <a:p>
            <a:endParaRPr lang="en-US" dirty="0"/>
          </a:p>
        </p:txBody>
      </p:sp>
      <p:sp>
        <p:nvSpPr>
          <p:cNvPr id="4" name="Footer Placeholder 3">
            <a:extLst>
              <a:ext uri="{FF2B5EF4-FFF2-40B4-BE49-F238E27FC236}">
                <a16:creationId xmlns:a16="http://schemas.microsoft.com/office/drawing/2014/main" id="{BE5E1645-21BC-C8BC-66D6-308A746C1BA6}"/>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599E6237-34A7-08F4-25AE-CD2A6B6CFDE8}"/>
              </a:ext>
            </a:extLst>
          </p:cNvPr>
          <p:cNvSpPr>
            <a:spLocks noGrp="1"/>
          </p:cNvSpPr>
          <p:nvPr>
            <p:ph type="sldNum" sz="quarter" idx="12"/>
          </p:nvPr>
        </p:nvSpPr>
        <p:spPr/>
        <p:txBody>
          <a:bodyPr/>
          <a:lstStyle/>
          <a:p>
            <a:fld id="{A2060099-932A-9345-A983-616282D95534}" type="slidenum">
              <a:rPr lang="en-US" smtClean="0"/>
              <a:t>60</a:t>
            </a:fld>
            <a:endParaRPr lang="en-US"/>
          </a:p>
        </p:txBody>
      </p:sp>
    </p:spTree>
    <p:extLst>
      <p:ext uri="{BB962C8B-B14F-4D97-AF65-F5344CB8AC3E}">
        <p14:creationId xmlns:p14="http://schemas.microsoft.com/office/powerpoint/2010/main" val="2107019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B1EB-F54B-2A82-DE96-4440F9E65141}"/>
              </a:ext>
            </a:extLst>
          </p:cNvPr>
          <p:cNvSpPr>
            <a:spLocks noGrp="1"/>
          </p:cNvSpPr>
          <p:nvPr>
            <p:ph type="title"/>
          </p:nvPr>
        </p:nvSpPr>
        <p:spPr/>
        <p:txBody>
          <a:bodyPr/>
          <a:lstStyle/>
          <a:p>
            <a:r>
              <a:rPr lang="en-US" dirty="0"/>
              <a:t>Model-Free vs. Model-Based RL</a:t>
            </a:r>
          </a:p>
        </p:txBody>
      </p:sp>
      <p:sp>
        <p:nvSpPr>
          <p:cNvPr id="4" name="Footer Placeholder 3">
            <a:extLst>
              <a:ext uri="{FF2B5EF4-FFF2-40B4-BE49-F238E27FC236}">
                <a16:creationId xmlns:a16="http://schemas.microsoft.com/office/drawing/2014/main" id="{B4C82D3F-6EB1-F855-3838-8966157AF334}"/>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DE818711-5F41-7816-D51E-C6F44B28CADD}"/>
              </a:ext>
            </a:extLst>
          </p:cNvPr>
          <p:cNvSpPr>
            <a:spLocks noGrp="1"/>
          </p:cNvSpPr>
          <p:nvPr>
            <p:ph type="sldNum" sz="quarter" idx="12"/>
          </p:nvPr>
        </p:nvSpPr>
        <p:spPr/>
        <p:txBody>
          <a:bodyPr/>
          <a:lstStyle/>
          <a:p>
            <a:fld id="{A2060099-932A-9345-A983-616282D95534}" type="slidenum">
              <a:rPr lang="en-US" smtClean="0"/>
              <a:t>61</a:t>
            </a:fld>
            <a:endParaRPr lang="en-US"/>
          </a:p>
        </p:txBody>
      </p:sp>
      <p:grpSp>
        <p:nvGrpSpPr>
          <p:cNvPr id="10" name="Group 9">
            <a:extLst>
              <a:ext uri="{FF2B5EF4-FFF2-40B4-BE49-F238E27FC236}">
                <a16:creationId xmlns:a16="http://schemas.microsoft.com/office/drawing/2014/main" id="{827D0030-1093-EA6D-B419-B23C55797581}"/>
              </a:ext>
            </a:extLst>
          </p:cNvPr>
          <p:cNvGrpSpPr/>
          <p:nvPr/>
        </p:nvGrpSpPr>
        <p:grpSpPr>
          <a:xfrm>
            <a:off x="7786838" y="4046076"/>
            <a:ext cx="3426250" cy="1166208"/>
            <a:chOff x="2503273" y="2448979"/>
            <a:chExt cx="7256400" cy="2469893"/>
          </a:xfrm>
        </p:grpSpPr>
        <p:pic>
          <p:nvPicPr>
            <p:cNvPr id="6" name="Picture 5" descr="Icon&#10;&#10;Description automatically generated with medium confidence">
              <a:extLst>
                <a:ext uri="{FF2B5EF4-FFF2-40B4-BE49-F238E27FC236}">
                  <a16:creationId xmlns:a16="http://schemas.microsoft.com/office/drawing/2014/main" id="{1ECA5926-013E-0B98-9AF4-2FB00FF7DE65}"/>
                </a:ext>
              </a:extLst>
            </p:cNvPr>
            <p:cNvPicPr>
              <a:picLocks noChangeAspect="1"/>
            </p:cNvPicPr>
            <p:nvPr/>
          </p:nvPicPr>
          <p:blipFill>
            <a:blip r:embed="rId2"/>
            <a:stretch>
              <a:fillRect/>
            </a:stretch>
          </p:blipFill>
          <p:spPr>
            <a:xfrm>
              <a:off x="2503273" y="2613135"/>
              <a:ext cx="1905000" cy="1905000"/>
            </a:xfrm>
            <a:prstGeom prst="rect">
              <a:avLst/>
            </a:prstGeom>
          </p:spPr>
        </p:pic>
        <p:pic>
          <p:nvPicPr>
            <p:cNvPr id="7" name="Picture 2" descr="arrows-curved-arrow | EDI2XML">
              <a:extLst>
                <a:ext uri="{FF2B5EF4-FFF2-40B4-BE49-F238E27FC236}">
                  <a16:creationId xmlns:a16="http://schemas.microsoft.com/office/drawing/2014/main" id="{456E9856-F457-E6E2-AF81-39234001F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987" y="2448979"/>
              <a:ext cx="2552357" cy="1116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rrows-curved-arrow | EDI2XML">
              <a:extLst>
                <a:ext uri="{FF2B5EF4-FFF2-40B4-BE49-F238E27FC236}">
                  <a16:creationId xmlns:a16="http://schemas.microsoft.com/office/drawing/2014/main" id="{D09E1762-960E-96B8-EA31-1ABDE3AC1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786987" y="3802216"/>
              <a:ext cx="2552357" cy="1116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World Clipart | Earth drawings, Clip art, Clip art pictures">
              <a:extLst>
                <a:ext uri="{FF2B5EF4-FFF2-40B4-BE49-F238E27FC236}">
                  <a16:creationId xmlns:a16="http://schemas.microsoft.com/office/drawing/2014/main" id="{70E0EECD-C8D9-1836-FEF8-465129C5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655" y="2613135"/>
              <a:ext cx="2200018" cy="219024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loud Callout 10">
            <a:extLst>
              <a:ext uri="{FF2B5EF4-FFF2-40B4-BE49-F238E27FC236}">
                <a16:creationId xmlns:a16="http://schemas.microsoft.com/office/drawing/2014/main" id="{8F13361E-BFA9-62AA-D115-07FE2D7C1859}"/>
              </a:ext>
            </a:extLst>
          </p:cNvPr>
          <p:cNvSpPr/>
          <p:nvPr/>
        </p:nvSpPr>
        <p:spPr>
          <a:xfrm>
            <a:off x="7786838" y="1891979"/>
            <a:ext cx="3117221" cy="1796648"/>
          </a:xfrm>
          <a:prstGeom prst="cloudCallout">
            <a:avLst>
              <a:gd name="adj1" fmla="val -26391"/>
              <a:gd name="adj2" fmla="val 74286"/>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545AD-E286-DA35-59DE-D777686F961F}"/>
              </a:ext>
            </a:extLst>
          </p:cNvPr>
          <p:cNvGrpSpPr/>
          <p:nvPr/>
        </p:nvGrpSpPr>
        <p:grpSpPr>
          <a:xfrm>
            <a:off x="8311370" y="2428291"/>
            <a:ext cx="1862937" cy="634096"/>
            <a:chOff x="2503273" y="2448979"/>
            <a:chExt cx="7256400" cy="2469893"/>
          </a:xfrm>
        </p:grpSpPr>
        <p:pic>
          <p:nvPicPr>
            <p:cNvPr id="13" name="Picture 12" descr="Icon&#10;&#10;Description automatically generated with medium confidence">
              <a:extLst>
                <a:ext uri="{FF2B5EF4-FFF2-40B4-BE49-F238E27FC236}">
                  <a16:creationId xmlns:a16="http://schemas.microsoft.com/office/drawing/2014/main" id="{2140D19B-08FE-7453-0536-8BF01C06F423}"/>
                </a:ext>
              </a:extLst>
            </p:cNvPr>
            <p:cNvPicPr>
              <a:picLocks noChangeAspect="1"/>
            </p:cNvPicPr>
            <p:nvPr/>
          </p:nvPicPr>
          <p:blipFill>
            <a:blip r:embed="rId2"/>
            <a:stretch>
              <a:fillRect/>
            </a:stretch>
          </p:blipFill>
          <p:spPr>
            <a:xfrm>
              <a:off x="2503273" y="2613135"/>
              <a:ext cx="1905000" cy="1905000"/>
            </a:xfrm>
            <a:prstGeom prst="rect">
              <a:avLst/>
            </a:prstGeom>
          </p:spPr>
        </p:pic>
        <p:pic>
          <p:nvPicPr>
            <p:cNvPr id="14" name="Picture 2" descr="arrows-curved-arrow | EDI2XML">
              <a:extLst>
                <a:ext uri="{FF2B5EF4-FFF2-40B4-BE49-F238E27FC236}">
                  <a16:creationId xmlns:a16="http://schemas.microsoft.com/office/drawing/2014/main" id="{8016EC54-A5AD-B74C-D0BB-1A7922746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987" y="2448979"/>
              <a:ext cx="2552357" cy="11166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rrows-curved-arrow | EDI2XML">
              <a:extLst>
                <a:ext uri="{FF2B5EF4-FFF2-40B4-BE49-F238E27FC236}">
                  <a16:creationId xmlns:a16="http://schemas.microsoft.com/office/drawing/2014/main" id="{321F34D3-F09B-BD46-7C61-F38D7E129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786987" y="3802216"/>
              <a:ext cx="2552357" cy="11166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World Clipart | Earth drawings, Clip art, Clip art pictures">
              <a:extLst>
                <a:ext uri="{FF2B5EF4-FFF2-40B4-BE49-F238E27FC236}">
                  <a16:creationId xmlns:a16="http://schemas.microsoft.com/office/drawing/2014/main" id="{E6479668-1D4A-3AE2-F937-1C0382C4C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655" y="2613135"/>
              <a:ext cx="2200018" cy="219024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623DB677-FF5D-00C5-B81F-0425B63C6E3D}"/>
              </a:ext>
            </a:extLst>
          </p:cNvPr>
          <p:cNvSpPr txBox="1"/>
          <p:nvPr/>
        </p:nvSpPr>
        <p:spPr>
          <a:xfrm>
            <a:off x="8558647" y="5379143"/>
            <a:ext cx="1818126" cy="369332"/>
          </a:xfrm>
          <a:prstGeom prst="rect">
            <a:avLst/>
          </a:prstGeom>
          <a:noFill/>
        </p:spPr>
        <p:txBody>
          <a:bodyPr wrap="none" rtlCol="0">
            <a:spAutoFit/>
          </a:bodyPr>
          <a:lstStyle/>
          <a:p>
            <a:r>
              <a:rPr lang="en-US" dirty="0">
                <a:latin typeface="Lato" panose="020F0502020204030203" pitchFamily="34" charset="77"/>
              </a:rPr>
              <a:t>Model-based RL</a:t>
            </a:r>
          </a:p>
        </p:txBody>
      </p:sp>
      <p:sp>
        <p:nvSpPr>
          <p:cNvPr id="18" name="Content Placeholder 2">
            <a:extLst>
              <a:ext uri="{FF2B5EF4-FFF2-40B4-BE49-F238E27FC236}">
                <a16:creationId xmlns:a16="http://schemas.microsoft.com/office/drawing/2014/main" id="{0137E20D-ABC9-0E66-6EB6-750A163C593B}"/>
              </a:ext>
            </a:extLst>
          </p:cNvPr>
          <p:cNvSpPr>
            <a:spLocks noGrp="1"/>
          </p:cNvSpPr>
          <p:nvPr>
            <p:ph idx="1"/>
          </p:nvPr>
        </p:nvSpPr>
        <p:spPr>
          <a:xfrm>
            <a:off x="838200" y="1690688"/>
            <a:ext cx="6769821" cy="4351338"/>
          </a:xfrm>
        </p:spPr>
        <p:txBody>
          <a:bodyPr>
            <a:normAutofit/>
          </a:bodyPr>
          <a:lstStyle/>
          <a:p>
            <a:pPr marL="0" indent="0">
              <a:buNone/>
            </a:pPr>
            <a:r>
              <a:rPr lang="en-US" dirty="0"/>
              <a:t>Q-learning is </a:t>
            </a:r>
            <a:r>
              <a:rPr lang="en-US" i="1" dirty="0"/>
              <a:t>model-free</a:t>
            </a:r>
            <a:r>
              <a:rPr lang="en-US" dirty="0"/>
              <a:t>: it requires no explicit transition model</a:t>
            </a:r>
            <a:br>
              <a:rPr lang="en-US" dirty="0"/>
            </a:br>
            <a:endParaRPr lang="en-US" dirty="0"/>
          </a:p>
          <a:p>
            <a:pPr marL="0" indent="0">
              <a:buNone/>
            </a:pPr>
            <a:r>
              <a:rPr lang="en-US" dirty="0"/>
              <a:t>Other RL methods are </a:t>
            </a:r>
            <a:r>
              <a:rPr lang="en-US" i="1" dirty="0"/>
              <a:t>model-based</a:t>
            </a:r>
            <a:r>
              <a:rPr lang="en-US" dirty="0"/>
              <a:t>: </a:t>
            </a:r>
            <a:br>
              <a:rPr lang="en-US" dirty="0"/>
            </a:br>
            <a:endParaRPr lang="en-US" dirty="0"/>
          </a:p>
          <a:p>
            <a:pPr marL="514350" indent="-514350">
              <a:buFont typeface="+mj-lt"/>
              <a:buAutoNum type="arabicPeriod"/>
            </a:pPr>
            <a:r>
              <a:rPr lang="en-US" dirty="0"/>
              <a:t>Use online experience to learn transition model</a:t>
            </a:r>
            <a:br>
              <a:rPr lang="en-US" dirty="0"/>
            </a:br>
            <a:endParaRPr lang="en-US" dirty="0"/>
          </a:p>
          <a:p>
            <a:pPr marL="514350" indent="-514350">
              <a:buFont typeface="+mj-lt"/>
              <a:buAutoNum type="arabicPeriod"/>
            </a:pPr>
            <a:r>
              <a:rPr lang="en-US" dirty="0"/>
              <a:t>Plan in the learned transition model (offline or online)</a:t>
            </a:r>
          </a:p>
        </p:txBody>
      </p:sp>
    </p:spTree>
    <p:extLst>
      <p:ext uri="{BB962C8B-B14F-4D97-AF65-F5344CB8AC3E}">
        <p14:creationId xmlns:p14="http://schemas.microsoft.com/office/powerpoint/2010/main" val="311289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B1EB-F54B-2A82-DE96-4440F9E65141}"/>
              </a:ext>
            </a:extLst>
          </p:cNvPr>
          <p:cNvSpPr>
            <a:spLocks noGrp="1"/>
          </p:cNvSpPr>
          <p:nvPr>
            <p:ph type="title"/>
          </p:nvPr>
        </p:nvSpPr>
        <p:spPr/>
        <p:txBody>
          <a:bodyPr/>
          <a:lstStyle/>
          <a:p>
            <a:r>
              <a:rPr lang="en-US" dirty="0"/>
              <a:t>MBRL Example: Dyna-Q</a:t>
            </a:r>
          </a:p>
        </p:txBody>
      </p:sp>
      <p:sp>
        <p:nvSpPr>
          <p:cNvPr id="4" name="Footer Placeholder 3">
            <a:extLst>
              <a:ext uri="{FF2B5EF4-FFF2-40B4-BE49-F238E27FC236}">
                <a16:creationId xmlns:a16="http://schemas.microsoft.com/office/drawing/2014/main" id="{B4C82D3F-6EB1-F855-3838-8966157AF334}"/>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DE818711-5F41-7816-D51E-C6F44B28CADD}"/>
              </a:ext>
            </a:extLst>
          </p:cNvPr>
          <p:cNvSpPr>
            <a:spLocks noGrp="1"/>
          </p:cNvSpPr>
          <p:nvPr>
            <p:ph type="sldNum" sz="quarter" idx="12"/>
          </p:nvPr>
        </p:nvSpPr>
        <p:spPr/>
        <p:txBody>
          <a:bodyPr/>
          <a:lstStyle/>
          <a:p>
            <a:fld id="{A2060099-932A-9345-A983-616282D95534}" type="slidenum">
              <a:rPr lang="en-US" smtClean="0"/>
              <a:t>62</a:t>
            </a:fld>
            <a:endParaRPr lang="en-US"/>
          </a:p>
        </p:txBody>
      </p:sp>
      <p:pic>
        <p:nvPicPr>
          <p:cNvPr id="7" name="Picture 6">
            <a:extLst>
              <a:ext uri="{FF2B5EF4-FFF2-40B4-BE49-F238E27FC236}">
                <a16:creationId xmlns:a16="http://schemas.microsoft.com/office/drawing/2014/main" id="{EDA5B79B-970D-C0A7-AB79-D0D708110206}"/>
              </a:ext>
            </a:extLst>
          </p:cNvPr>
          <p:cNvPicPr>
            <a:picLocks noChangeAspect="1"/>
          </p:cNvPicPr>
          <p:nvPr/>
        </p:nvPicPr>
        <p:blipFill>
          <a:blip r:embed="rId2"/>
          <a:stretch>
            <a:fillRect/>
          </a:stretch>
        </p:blipFill>
        <p:spPr>
          <a:xfrm>
            <a:off x="2209800" y="1690688"/>
            <a:ext cx="7772400" cy="4244416"/>
          </a:xfrm>
          <a:prstGeom prst="rect">
            <a:avLst/>
          </a:prstGeom>
        </p:spPr>
      </p:pic>
    </p:spTree>
    <p:extLst>
      <p:ext uri="{BB962C8B-B14F-4D97-AF65-F5344CB8AC3E}">
        <p14:creationId xmlns:p14="http://schemas.microsoft.com/office/powerpoint/2010/main" val="981898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6F3850-CE30-42E6-C448-FD0F04B3FE9D}"/>
              </a:ext>
            </a:extLst>
          </p:cNvPr>
          <p:cNvPicPr>
            <a:picLocks noChangeAspect="1"/>
          </p:cNvPicPr>
          <p:nvPr/>
        </p:nvPicPr>
        <p:blipFill>
          <a:blip r:embed="rId2"/>
          <a:stretch>
            <a:fillRect/>
          </a:stretch>
        </p:blipFill>
        <p:spPr>
          <a:xfrm>
            <a:off x="2209800" y="1690688"/>
            <a:ext cx="7772400" cy="4244416"/>
          </a:xfrm>
          <a:prstGeom prst="rect">
            <a:avLst/>
          </a:prstGeom>
        </p:spPr>
      </p:pic>
      <p:sp>
        <p:nvSpPr>
          <p:cNvPr id="2" name="Title 1">
            <a:extLst>
              <a:ext uri="{FF2B5EF4-FFF2-40B4-BE49-F238E27FC236}">
                <a16:creationId xmlns:a16="http://schemas.microsoft.com/office/drawing/2014/main" id="{57C4B1EB-F54B-2A82-DE96-4440F9E65141}"/>
              </a:ext>
            </a:extLst>
          </p:cNvPr>
          <p:cNvSpPr>
            <a:spLocks noGrp="1"/>
          </p:cNvSpPr>
          <p:nvPr>
            <p:ph type="title"/>
          </p:nvPr>
        </p:nvSpPr>
        <p:spPr/>
        <p:txBody>
          <a:bodyPr/>
          <a:lstStyle/>
          <a:p>
            <a:r>
              <a:rPr lang="en-US" dirty="0"/>
              <a:t>MBRL Example: Dyna-Q</a:t>
            </a:r>
          </a:p>
        </p:txBody>
      </p:sp>
      <p:sp>
        <p:nvSpPr>
          <p:cNvPr id="4" name="Footer Placeholder 3">
            <a:extLst>
              <a:ext uri="{FF2B5EF4-FFF2-40B4-BE49-F238E27FC236}">
                <a16:creationId xmlns:a16="http://schemas.microsoft.com/office/drawing/2014/main" id="{B4C82D3F-6EB1-F855-3838-8966157AF334}"/>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DE818711-5F41-7816-D51E-C6F44B28CADD}"/>
              </a:ext>
            </a:extLst>
          </p:cNvPr>
          <p:cNvSpPr>
            <a:spLocks noGrp="1"/>
          </p:cNvSpPr>
          <p:nvPr>
            <p:ph type="sldNum" sz="quarter" idx="12"/>
          </p:nvPr>
        </p:nvSpPr>
        <p:spPr/>
        <p:txBody>
          <a:bodyPr/>
          <a:lstStyle/>
          <a:p>
            <a:fld id="{A2060099-932A-9345-A983-616282D95534}" type="slidenum">
              <a:rPr lang="en-US" smtClean="0"/>
              <a:t>63</a:t>
            </a:fld>
            <a:endParaRPr lang="en-US"/>
          </a:p>
        </p:txBody>
      </p:sp>
      <p:sp>
        <p:nvSpPr>
          <p:cNvPr id="3" name="Rectangular Callout 2">
            <a:extLst>
              <a:ext uri="{FF2B5EF4-FFF2-40B4-BE49-F238E27FC236}">
                <a16:creationId xmlns:a16="http://schemas.microsoft.com/office/drawing/2014/main" id="{B68F8064-C815-76C6-34F2-77A0024E49A2}"/>
              </a:ext>
            </a:extLst>
          </p:cNvPr>
          <p:cNvSpPr/>
          <p:nvPr/>
        </p:nvSpPr>
        <p:spPr>
          <a:xfrm>
            <a:off x="7170234" y="2698595"/>
            <a:ext cx="3831442" cy="1325563"/>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Lato" panose="020F0502020204030203" pitchFamily="34" charset="77"/>
              </a:rPr>
              <a:t>We are doing </a:t>
            </a:r>
            <a:r>
              <a:rPr lang="en-US" sz="2400" i="1" dirty="0">
                <a:latin typeface="Lato" panose="020F0502020204030203" pitchFamily="34" charset="77"/>
              </a:rPr>
              <a:t>both</a:t>
            </a:r>
            <a:r>
              <a:rPr lang="en-US" sz="2400" dirty="0">
                <a:latin typeface="Lato" panose="020F0502020204030203" pitchFamily="34" charset="77"/>
              </a:rPr>
              <a:t> model-free RL (Q learning) </a:t>
            </a:r>
            <a:r>
              <a:rPr lang="en-US" sz="2400" i="1" dirty="0">
                <a:latin typeface="Lato" panose="020F0502020204030203" pitchFamily="34" charset="77"/>
              </a:rPr>
              <a:t>and</a:t>
            </a:r>
            <a:r>
              <a:rPr lang="en-US" sz="2400" dirty="0">
                <a:latin typeface="Lato" panose="020F0502020204030203" pitchFamily="34" charset="77"/>
              </a:rPr>
              <a:t> model-based RL (planning)</a:t>
            </a:r>
            <a:endParaRPr lang="en-US" sz="2400" i="1" dirty="0">
              <a:latin typeface="Lato" panose="020F0502020204030203" pitchFamily="34" charset="77"/>
            </a:endParaRPr>
          </a:p>
        </p:txBody>
      </p:sp>
    </p:spTree>
    <p:extLst>
      <p:ext uri="{BB962C8B-B14F-4D97-AF65-F5344CB8AC3E}">
        <p14:creationId xmlns:p14="http://schemas.microsoft.com/office/powerpoint/2010/main" val="9559551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B1EB-F54B-2A82-DE96-4440F9E65141}"/>
              </a:ext>
            </a:extLst>
          </p:cNvPr>
          <p:cNvSpPr>
            <a:spLocks noGrp="1"/>
          </p:cNvSpPr>
          <p:nvPr>
            <p:ph type="title"/>
          </p:nvPr>
        </p:nvSpPr>
        <p:spPr/>
        <p:txBody>
          <a:bodyPr/>
          <a:lstStyle/>
          <a:p>
            <a:r>
              <a:rPr lang="en-US" dirty="0"/>
              <a:t>MBRL Example: Dyna-Q</a:t>
            </a:r>
          </a:p>
        </p:txBody>
      </p:sp>
      <p:sp>
        <p:nvSpPr>
          <p:cNvPr id="4" name="Footer Placeholder 3">
            <a:extLst>
              <a:ext uri="{FF2B5EF4-FFF2-40B4-BE49-F238E27FC236}">
                <a16:creationId xmlns:a16="http://schemas.microsoft.com/office/drawing/2014/main" id="{B4C82D3F-6EB1-F855-3838-8966157AF334}"/>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DE818711-5F41-7816-D51E-C6F44B28CADD}"/>
              </a:ext>
            </a:extLst>
          </p:cNvPr>
          <p:cNvSpPr>
            <a:spLocks noGrp="1"/>
          </p:cNvSpPr>
          <p:nvPr>
            <p:ph type="sldNum" sz="quarter" idx="12"/>
          </p:nvPr>
        </p:nvSpPr>
        <p:spPr/>
        <p:txBody>
          <a:bodyPr/>
          <a:lstStyle/>
          <a:p>
            <a:fld id="{A2060099-932A-9345-A983-616282D95534}" type="slidenum">
              <a:rPr lang="en-US" smtClean="0"/>
              <a:t>64</a:t>
            </a:fld>
            <a:endParaRPr lang="en-US"/>
          </a:p>
        </p:txBody>
      </p:sp>
      <p:pic>
        <p:nvPicPr>
          <p:cNvPr id="7" name="Picture 6">
            <a:extLst>
              <a:ext uri="{FF2B5EF4-FFF2-40B4-BE49-F238E27FC236}">
                <a16:creationId xmlns:a16="http://schemas.microsoft.com/office/drawing/2014/main" id="{5356EA14-554D-935B-A270-22F4CDA046F9}"/>
              </a:ext>
            </a:extLst>
          </p:cNvPr>
          <p:cNvPicPr>
            <a:picLocks noChangeAspect="1"/>
          </p:cNvPicPr>
          <p:nvPr/>
        </p:nvPicPr>
        <p:blipFill>
          <a:blip r:embed="rId2"/>
          <a:stretch>
            <a:fillRect/>
          </a:stretch>
        </p:blipFill>
        <p:spPr>
          <a:xfrm>
            <a:off x="2209800" y="1690688"/>
            <a:ext cx="7772400" cy="4244416"/>
          </a:xfrm>
          <a:prstGeom prst="rect">
            <a:avLst/>
          </a:prstGeom>
        </p:spPr>
      </p:pic>
      <p:sp>
        <p:nvSpPr>
          <p:cNvPr id="3" name="Rectangular Callout 2">
            <a:extLst>
              <a:ext uri="{FF2B5EF4-FFF2-40B4-BE49-F238E27FC236}">
                <a16:creationId xmlns:a16="http://schemas.microsoft.com/office/drawing/2014/main" id="{B68F8064-C815-76C6-34F2-77A0024E49A2}"/>
              </a:ext>
            </a:extLst>
          </p:cNvPr>
          <p:cNvSpPr/>
          <p:nvPr/>
        </p:nvSpPr>
        <p:spPr>
          <a:xfrm>
            <a:off x="6268451" y="2127595"/>
            <a:ext cx="5419023" cy="1971905"/>
          </a:xfrm>
          <a:prstGeom prst="wedgeRectCallout">
            <a:avLst>
              <a:gd name="adj1" fmla="val -55709"/>
              <a:gd name="adj2" fmla="val 20324"/>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400" b="1" dirty="0">
                <a:latin typeface="Lato" panose="020F0502020204030203" pitchFamily="34" charset="77"/>
              </a:rPr>
              <a:t>Brainstorm and discuss</a:t>
            </a:r>
            <a:r>
              <a:rPr lang="en-US" sz="2400" dirty="0">
                <a:latin typeface="Lato" panose="020F0502020204030203" pitchFamily="34" charset="77"/>
              </a:rPr>
              <a:t>:</a:t>
            </a:r>
          </a:p>
          <a:p>
            <a:pPr marL="457200" indent="-457200">
              <a:buAutoNum type="arabicPeriod"/>
            </a:pPr>
            <a:r>
              <a:rPr lang="en-US" sz="2400" dirty="0">
                <a:latin typeface="Lato" panose="020F0502020204030203" pitchFamily="34" charset="77"/>
              </a:rPr>
              <a:t>What are some reasonable choices for model learning and planning?</a:t>
            </a:r>
          </a:p>
          <a:p>
            <a:pPr marL="457200" indent="-457200">
              <a:buAutoNum type="arabicPeriod"/>
            </a:pPr>
            <a:r>
              <a:rPr lang="en-US" sz="2400" dirty="0">
                <a:latin typeface="Lato" panose="020F0502020204030203" pitchFamily="34" charset="77"/>
              </a:rPr>
              <a:t>What are possible issues with those choices? </a:t>
            </a:r>
            <a:endParaRPr lang="en-US" sz="2400" b="1" i="1" dirty="0">
              <a:latin typeface="Lato" panose="020F0502020204030203" pitchFamily="34" charset="77"/>
            </a:endParaRPr>
          </a:p>
        </p:txBody>
      </p:sp>
      <p:sp>
        <p:nvSpPr>
          <p:cNvPr id="8" name="Left Arrow 7">
            <a:extLst>
              <a:ext uri="{FF2B5EF4-FFF2-40B4-BE49-F238E27FC236}">
                <a16:creationId xmlns:a16="http://schemas.microsoft.com/office/drawing/2014/main" id="{073CDFA6-6635-2302-808E-14D97C42B562}"/>
              </a:ext>
            </a:extLst>
          </p:cNvPr>
          <p:cNvSpPr/>
          <p:nvPr/>
        </p:nvSpPr>
        <p:spPr>
          <a:xfrm>
            <a:off x="6025415" y="4851132"/>
            <a:ext cx="513347" cy="248803"/>
          </a:xfrm>
          <a:prstGeom prst="lef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a:extLst>
              <a:ext uri="{FF2B5EF4-FFF2-40B4-BE49-F238E27FC236}">
                <a16:creationId xmlns:a16="http://schemas.microsoft.com/office/drawing/2014/main" id="{6C0F2C32-8C54-4E9A-9D03-DA6D35C52A03}"/>
              </a:ext>
            </a:extLst>
          </p:cNvPr>
          <p:cNvSpPr/>
          <p:nvPr/>
        </p:nvSpPr>
        <p:spPr>
          <a:xfrm>
            <a:off x="6025414" y="5165858"/>
            <a:ext cx="513347" cy="248803"/>
          </a:xfrm>
          <a:prstGeom prst="lef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904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B1EB-F54B-2A82-DE96-4440F9E65141}"/>
              </a:ext>
            </a:extLst>
          </p:cNvPr>
          <p:cNvSpPr>
            <a:spLocks noGrp="1"/>
          </p:cNvSpPr>
          <p:nvPr>
            <p:ph type="title"/>
          </p:nvPr>
        </p:nvSpPr>
        <p:spPr/>
        <p:txBody>
          <a:bodyPr/>
          <a:lstStyle/>
          <a:p>
            <a:r>
              <a:rPr lang="en-US" dirty="0"/>
              <a:t>Model-Free vs. Model-Based RL</a:t>
            </a:r>
          </a:p>
        </p:txBody>
      </p:sp>
      <p:sp>
        <p:nvSpPr>
          <p:cNvPr id="3" name="Content Placeholder 2">
            <a:extLst>
              <a:ext uri="{FF2B5EF4-FFF2-40B4-BE49-F238E27FC236}">
                <a16:creationId xmlns:a16="http://schemas.microsoft.com/office/drawing/2014/main" id="{0AE98718-4602-F0AA-E43B-7E6FA6085F68}"/>
              </a:ext>
            </a:extLst>
          </p:cNvPr>
          <p:cNvSpPr>
            <a:spLocks noGrp="1"/>
          </p:cNvSpPr>
          <p:nvPr>
            <p:ph idx="1"/>
          </p:nvPr>
        </p:nvSpPr>
        <p:spPr>
          <a:xfrm>
            <a:off x="838200" y="2172293"/>
            <a:ext cx="10515600" cy="1851225"/>
          </a:xfrm>
          <a:ln>
            <a:solidFill>
              <a:schemeClr val="tx1"/>
            </a:solidFill>
          </a:ln>
        </p:spPr>
        <p:txBody>
          <a:bodyPr anchor="ctr"/>
          <a:lstStyle/>
          <a:p>
            <a:pPr marL="0" indent="0">
              <a:buNone/>
            </a:pPr>
            <a:r>
              <a:rPr lang="en-US" dirty="0"/>
              <a:t>“Our view is that the contrast between the alternatives in all these debates has been exaggerated, that more insight can be gained by recognizing the similarities between these two sides than by opposing them.” Sutton &amp; </a:t>
            </a:r>
            <a:r>
              <a:rPr lang="en-US" dirty="0" err="1"/>
              <a:t>Barto</a:t>
            </a:r>
            <a:r>
              <a:rPr lang="en-US" dirty="0"/>
              <a:t> (2018)</a:t>
            </a:r>
          </a:p>
        </p:txBody>
      </p:sp>
      <p:sp>
        <p:nvSpPr>
          <p:cNvPr id="4" name="Footer Placeholder 3">
            <a:extLst>
              <a:ext uri="{FF2B5EF4-FFF2-40B4-BE49-F238E27FC236}">
                <a16:creationId xmlns:a16="http://schemas.microsoft.com/office/drawing/2014/main" id="{B4C82D3F-6EB1-F855-3838-8966157AF334}"/>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DE818711-5F41-7816-D51E-C6F44B28CADD}"/>
              </a:ext>
            </a:extLst>
          </p:cNvPr>
          <p:cNvSpPr>
            <a:spLocks noGrp="1"/>
          </p:cNvSpPr>
          <p:nvPr>
            <p:ph type="sldNum" sz="quarter" idx="12"/>
          </p:nvPr>
        </p:nvSpPr>
        <p:spPr/>
        <p:txBody>
          <a:bodyPr/>
          <a:lstStyle/>
          <a:p>
            <a:fld id="{A2060099-932A-9345-A983-616282D95534}" type="slidenum">
              <a:rPr lang="en-US" smtClean="0"/>
              <a:t>65</a:t>
            </a:fld>
            <a:endParaRPr lang="en-US"/>
          </a:p>
        </p:txBody>
      </p:sp>
      <p:sp>
        <p:nvSpPr>
          <p:cNvPr id="6" name="Title 1">
            <a:extLst>
              <a:ext uri="{FF2B5EF4-FFF2-40B4-BE49-F238E27FC236}">
                <a16:creationId xmlns:a16="http://schemas.microsoft.com/office/drawing/2014/main" id="{7791D561-96D8-C90F-A74D-51BF7DD84D68}"/>
              </a:ext>
            </a:extLst>
          </p:cNvPr>
          <p:cNvSpPr txBox="1">
            <a:spLocks/>
          </p:cNvSpPr>
          <p:nvPr/>
        </p:nvSpPr>
        <p:spPr>
          <a:xfrm>
            <a:off x="838200" y="443500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panose="020F0502020204030203" pitchFamily="34" charset="77"/>
                <a:ea typeface="+mj-ea"/>
                <a:cs typeface="+mj-cs"/>
              </a:defRPr>
            </a:lvl1pPr>
          </a:lstStyle>
          <a:p>
            <a:pPr algn="ctr"/>
            <a:r>
              <a:rPr lang="en-US" sz="3600" dirty="0"/>
              <a:t>(The same can be said for planning vs. RL in general)</a:t>
            </a:r>
          </a:p>
        </p:txBody>
      </p:sp>
    </p:spTree>
    <p:extLst>
      <p:ext uri="{BB962C8B-B14F-4D97-AF65-F5344CB8AC3E}">
        <p14:creationId xmlns:p14="http://schemas.microsoft.com/office/powerpoint/2010/main" val="1507183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411945-16CA-0A2F-1816-1BEAE7AAC0C1}"/>
              </a:ext>
            </a:extLst>
          </p:cNvPr>
          <p:cNvSpPr>
            <a:spLocks noGrp="1"/>
          </p:cNvSpPr>
          <p:nvPr>
            <p:ph type="title"/>
          </p:nvPr>
        </p:nvSpPr>
        <p:spPr/>
        <p:txBody>
          <a:bodyPr/>
          <a:lstStyle/>
          <a:p>
            <a:pPr algn="ctr"/>
            <a:r>
              <a:rPr lang="en-US" dirty="0"/>
              <a:t>Today’s Agenda</a:t>
            </a:r>
          </a:p>
        </p:txBody>
      </p:sp>
      <p:sp>
        <p:nvSpPr>
          <p:cNvPr id="7" name="Content Placeholder 6">
            <a:extLst>
              <a:ext uri="{FF2B5EF4-FFF2-40B4-BE49-F238E27FC236}">
                <a16:creationId xmlns:a16="http://schemas.microsoft.com/office/drawing/2014/main" id="{8FF5F6AD-A0AE-E71B-524F-647B57E182DE}"/>
              </a:ext>
            </a:extLst>
          </p:cNvPr>
          <p:cNvSpPr>
            <a:spLocks noGrp="1"/>
          </p:cNvSpPr>
          <p:nvPr>
            <p:ph idx="1"/>
          </p:nvPr>
        </p:nvSpPr>
        <p:spPr/>
        <p:txBody>
          <a:bodyPr/>
          <a:lstStyle/>
          <a:p>
            <a:pPr marL="514350" indent="-514350">
              <a:buFont typeface="+mj-lt"/>
              <a:buAutoNum type="arabicPeriod"/>
            </a:pPr>
            <a:r>
              <a:rPr lang="en-US" dirty="0"/>
              <a:t>Review what we’ve covered so far</a:t>
            </a:r>
          </a:p>
          <a:p>
            <a:pPr marL="514350" indent="-514350">
              <a:buFont typeface="+mj-lt"/>
              <a:buAutoNum type="arabicPeriod"/>
            </a:pPr>
            <a:r>
              <a:rPr lang="en-US" dirty="0"/>
              <a:t>Talk about relationship between planning and RL</a:t>
            </a:r>
          </a:p>
          <a:p>
            <a:pPr marL="514350" indent="-514350">
              <a:buFont typeface="+mj-lt"/>
              <a:buAutoNum type="arabicPeriod"/>
            </a:pPr>
            <a:r>
              <a:rPr lang="en-US" b="1" dirty="0"/>
              <a:t>Discuss details for part 2 of course: papers and projects</a:t>
            </a:r>
          </a:p>
          <a:p>
            <a:pPr marL="514350" indent="-514350">
              <a:buFont typeface="+mj-lt"/>
              <a:buAutoNum type="arabicPeriod"/>
            </a:pPr>
            <a:endParaRPr lang="en-US" dirty="0"/>
          </a:p>
        </p:txBody>
      </p:sp>
      <p:sp>
        <p:nvSpPr>
          <p:cNvPr id="4" name="Footer Placeholder 3">
            <a:extLst>
              <a:ext uri="{FF2B5EF4-FFF2-40B4-BE49-F238E27FC236}">
                <a16:creationId xmlns:a16="http://schemas.microsoft.com/office/drawing/2014/main" id="{569EE8D3-C6E0-CD19-3D22-DEF654F92913}"/>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622B1AF1-8317-32C9-294C-9B7CD6ACB033}"/>
              </a:ext>
            </a:extLst>
          </p:cNvPr>
          <p:cNvSpPr>
            <a:spLocks noGrp="1"/>
          </p:cNvSpPr>
          <p:nvPr>
            <p:ph type="sldNum" sz="quarter" idx="12"/>
          </p:nvPr>
        </p:nvSpPr>
        <p:spPr/>
        <p:txBody>
          <a:bodyPr/>
          <a:lstStyle/>
          <a:p>
            <a:fld id="{A2060099-932A-9345-A983-616282D95534}" type="slidenum">
              <a:rPr lang="en-US" smtClean="0"/>
              <a:t>66</a:t>
            </a:fld>
            <a:endParaRPr lang="en-US"/>
          </a:p>
        </p:txBody>
      </p:sp>
    </p:spTree>
    <p:extLst>
      <p:ext uri="{BB962C8B-B14F-4D97-AF65-F5344CB8AC3E}">
        <p14:creationId xmlns:p14="http://schemas.microsoft.com/office/powerpoint/2010/main" val="1763952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C818-1F00-A2B7-21BA-E5F1115ED932}"/>
              </a:ext>
            </a:extLst>
          </p:cNvPr>
          <p:cNvSpPr>
            <a:spLocks noGrp="1"/>
          </p:cNvSpPr>
          <p:nvPr>
            <p:ph type="title"/>
          </p:nvPr>
        </p:nvSpPr>
        <p:spPr>
          <a:xfrm>
            <a:off x="838200" y="136525"/>
            <a:ext cx="10515600" cy="1325563"/>
          </a:xfrm>
        </p:spPr>
        <p:txBody>
          <a:bodyPr/>
          <a:lstStyle/>
          <a:p>
            <a:pPr algn="ctr"/>
            <a:r>
              <a:rPr lang="en-US" dirty="0"/>
              <a:t>Paper Presentations</a:t>
            </a:r>
          </a:p>
        </p:txBody>
      </p:sp>
      <p:sp>
        <p:nvSpPr>
          <p:cNvPr id="3" name="Content Placeholder 2">
            <a:extLst>
              <a:ext uri="{FF2B5EF4-FFF2-40B4-BE49-F238E27FC236}">
                <a16:creationId xmlns:a16="http://schemas.microsoft.com/office/drawing/2014/main" id="{145B35C9-EA76-8DC7-D19B-D984B66DAB2C}"/>
              </a:ext>
            </a:extLst>
          </p:cNvPr>
          <p:cNvSpPr>
            <a:spLocks noGrp="1"/>
          </p:cNvSpPr>
          <p:nvPr>
            <p:ph idx="1"/>
          </p:nvPr>
        </p:nvSpPr>
        <p:spPr>
          <a:xfrm>
            <a:off x="838200" y="1284515"/>
            <a:ext cx="10515600" cy="927164"/>
          </a:xfrm>
        </p:spPr>
        <p:txBody>
          <a:bodyPr>
            <a:normAutofit lnSpcReduction="10000"/>
          </a:bodyPr>
          <a:lstStyle/>
          <a:p>
            <a:r>
              <a:rPr lang="en-US" dirty="0"/>
              <a:t>We will have 3 presenters and 3 papers per class</a:t>
            </a:r>
          </a:p>
          <a:p>
            <a:r>
              <a:rPr lang="en-US" dirty="0"/>
              <a:t>The presenters should present as a team! Here’s an ideal agenda:</a:t>
            </a:r>
          </a:p>
        </p:txBody>
      </p:sp>
      <p:sp>
        <p:nvSpPr>
          <p:cNvPr id="4" name="Footer Placeholder 3">
            <a:extLst>
              <a:ext uri="{FF2B5EF4-FFF2-40B4-BE49-F238E27FC236}">
                <a16:creationId xmlns:a16="http://schemas.microsoft.com/office/drawing/2014/main" id="{5A31A36C-F12D-C891-7B61-55A6ACD03DF8}"/>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4930C940-744D-04D0-CBF3-0D473F64667D}"/>
              </a:ext>
            </a:extLst>
          </p:cNvPr>
          <p:cNvSpPr>
            <a:spLocks noGrp="1"/>
          </p:cNvSpPr>
          <p:nvPr>
            <p:ph type="sldNum" sz="quarter" idx="12"/>
          </p:nvPr>
        </p:nvSpPr>
        <p:spPr/>
        <p:txBody>
          <a:bodyPr/>
          <a:lstStyle/>
          <a:p>
            <a:fld id="{A2060099-932A-9345-A983-616282D95534}" type="slidenum">
              <a:rPr lang="en-US" smtClean="0"/>
              <a:t>67</a:t>
            </a:fld>
            <a:endParaRPr lang="en-US"/>
          </a:p>
        </p:txBody>
      </p:sp>
      <p:graphicFrame>
        <p:nvGraphicFramePr>
          <p:cNvPr id="6" name="Table 6">
            <a:extLst>
              <a:ext uri="{FF2B5EF4-FFF2-40B4-BE49-F238E27FC236}">
                <a16:creationId xmlns:a16="http://schemas.microsoft.com/office/drawing/2014/main" id="{7017BB5C-41FB-7D42-FA9C-B39878ECB1DE}"/>
              </a:ext>
            </a:extLst>
          </p:cNvPr>
          <p:cNvGraphicFramePr>
            <a:graphicFrameLocks noGrp="1"/>
          </p:cNvGraphicFramePr>
          <p:nvPr>
            <p:extLst>
              <p:ext uri="{D42A27DB-BD31-4B8C-83A1-F6EECF244321}">
                <p14:modId xmlns:p14="http://schemas.microsoft.com/office/powerpoint/2010/main" val="1926409092"/>
              </p:ext>
            </p:extLst>
          </p:nvPr>
        </p:nvGraphicFramePr>
        <p:xfrm>
          <a:off x="1551234" y="2371715"/>
          <a:ext cx="8544874" cy="3793415"/>
        </p:xfrm>
        <a:graphic>
          <a:graphicData uri="http://schemas.openxmlformats.org/drawingml/2006/table">
            <a:tbl>
              <a:tblPr firstRow="1" bandRow="1">
                <a:tableStyleId>{D7AC3CCA-C797-4891-BE02-D94E43425B78}</a:tableStyleId>
              </a:tblPr>
              <a:tblGrid>
                <a:gridCol w="1974392">
                  <a:extLst>
                    <a:ext uri="{9D8B030D-6E8A-4147-A177-3AD203B41FA5}">
                      <a16:colId xmlns:a16="http://schemas.microsoft.com/office/drawing/2014/main" val="2013978500"/>
                    </a:ext>
                  </a:extLst>
                </a:gridCol>
                <a:gridCol w="6570482">
                  <a:extLst>
                    <a:ext uri="{9D8B030D-6E8A-4147-A177-3AD203B41FA5}">
                      <a16:colId xmlns:a16="http://schemas.microsoft.com/office/drawing/2014/main" val="3476018813"/>
                    </a:ext>
                  </a:extLst>
                </a:gridCol>
              </a:tblGrid>
              <a:tr h="763968">
                <a:tc>
                  <a:txBody>
                    <a:bodyPr/>
                    <a:lstStyle/>
                    <a:p>
                      <a:r>
                        <a:rPr lang="en-US" sz="2400" b="0" dirty="0">
                          <a:latin typeface="Lato" panose="020F0502020204030203" pitchFamily="34" charset="77"/>
                        </a:rPr>
                        <a:t>Presenter 1</a:t>
                      </a:r>
                    </a:p>
                  </a:txBody>
                  <a:tcPr/>
                </a:tc>
                <a:tc>
                  <a:txBody>
                    <a:bodyPr/>
                    <a:lstStyle/>
                    <a:p>
                      <a:r>
                        <a:rPr lang="en-US" sz="2400" b="0" dirty="0">
                          <a:latin typeface="Lato" panose="020F0502020204030203" pitchFamily="34" charset="77"/>
                        </a:rPr>
                        <a:t>Background (spanning all 3 papers, connecting to what we’ve seen previously in class)</a:t>
                      </a:r>
                    </a:p>
                  </a:txBody>
                  <a:tcPr/>
                </a:tc>
                <a:extLst>
                  <a:ext uri="{0D108BD9-81ED-4DB2-BD59-A6C34878D82A}">
                    <a16:rowId xmlns:a16="http://schemas.microsoft.com/office/drawing/2014/main" val="3207893638"/>
                  </a:ext>
                </a:extLst>
              </a:tr>
              <a:tr h="553750">
                <a:tc>
                  <a:txBody>
                    <a:bodyPr/>
                    <a:lstStyle/>
                    <a:p>
                      <a:endParaRPr lang="en-US" sz="2400">
                        <a:latin typeface="Lato" panose="020F0502020204030203" pitchFamily="34" charset="77"/>
                      </a:endParaRPr>
                    </a:p>
                  </a:txBody>
                  <a:tcPr/>
                </a:tc>
                <a:tc>
                  <a:txBody>
                    <a:bodyPr/>
                    <a:lstStyle/>
                    <a:p>
                      <a:r>
                        <a:rPr lang="en-US" sz="2400" dirty="0">
                          <a:latin typeface="Lato" panose="020F0502020204030203" pitchFamily="34" charset="77"/>
                        </a:rPr>
                        <a:t>Overview of a shorter/simpler paper</a:t>
                      </a:r>
                    </a:p>
                  </a:txBody>
                  <a:tcPr/>
                </a:tc>
                <a:extLst>
                  <a:ext uri="{0D108BD9-81ED-4DB2-BD59-A6C34878D82A}">
                    <a16:rowId xmlns:a16="http://schemas.microsoft.com/office/drawing/2014/main" val="2630489406"/>
                  </a:ext>
                </a:extLst>
              </a:tr>
              <a:tr h="569052">
                <a:tc>
                  <a:txBody>
                    <a:bodyPr/>
                    <a:lstStyle/>
                    <a:p>
                      <a:r>
                        <a:rPr lang="en-US" sz="2400" dirty="0">
                          <a:latin typeface="Lato" panose="020F0502020204030203" pitchFamily="34" charset="77"/>
                        </a:rPr>
                        <a:t>Presenter 2</a:t>
                      </a:r>
                    </a:p>
                  </a:txBody>
                  <a:tcPr/>
                </a:tc>
                <a:tc>
                  <a:txBody>
                    <a:bodyPr/>
                    <a:lstStyle/>
                    <a:p>
                      <a:r>
                        <a:rPr lang="en-US" sz="2400" dirty="0">
                          <a:latin typeface="Lato" panose="020F0502020204030203" pitchFamily="34" charset="77"/>
                        </a:rPr>
                        <a:t>Deep dive into “main” paper</a:t>
                      </a:r>
                    </a:p>
                  </a:txBody>
                  <a:tcPr/>
                </a:tc>
                <a:extLst>
                  <a:ext uri="{0D108BD9-81ED-4DB2-BD59-A6C34878D82A}">
                    <a16:rowId xmlns:a16="http://schemas.microsoft.com/office/drawing/2014/main" val="333007801"/>
                  </a:ext>
                </a:extLst>
              </a:tr>
              <a:tr h="785869">
                <a:tc>
                  <a:txBody>
                    <a:bodyPr/>
                    <a:lstStyle/>
                    <a:p>
                      <a:endParaRPr lang="en-US" sz="2400" dirty="0">
                        <a:latin typeface="Lato" panose="020F0502020204030203" pitchFamily="34" charset="77"/>
                      </a:endParaRPr>
                    </a:p>
                  </a:txBody>
                  <a:tcPr/>
                </a:tc>
                <a:tc>
                  <a:txBody>
                    <a:bodyPr/>
                    <a:lstStyle/>
                    <a:p>
                      <a:r>
                        <a:rPr lang="en-US" sz="2400" dirty="0">
                          <a:latin typeface="Lato" panose="020F0502020204030203" pitchFamily="34" charset="77"/>
                        </a:rPr>
                        <a:t>Optionally: some code, demo, interactive element, or other things above-and-beyond </a:t>
                      </a:r>
                    </a:p>
                  </a:txBody>
                  <a:tcPr/>
                </a:tc>
                <a:extLst>
                  <a:ext uri="{0D108BD9-81ED-4DB2-BD59-A6C34878D82A}">
                    <a16:rowId xmlns:a16="http://schemas.microsoft.com/office/drawing/2014/main" val="1795549137"/>
                  </a:ext>
                </a:extLst>
              </a:tr>
              <a:tr h="543926">
                <a:tc>
                  <a:txBody>
                    <a:bodyPr/>
                    <a:lstStyle/>
                    <a:p>
                      <a:r>
                        <a:rPr lang="en-US" sz="2400" dirty="0">
                          <a:latin typeface="Lato" panose="020F0502020204030203" pitchFamily="34" charset="77"/>
                        </a:rPr>
                        <a:t>Presenter 3</a:t>
                      </a:r>
                    </a:p>
                  </a:txBody>
                  <a:tcPr/>
                </a:tc>
                <a:tc>
                  <a:txBody>
                    <a:bodyPr/>
                    <a:lstStyle/>
                    <a:p>
                      <a:r>
                        <a:rPr lang="en-US" sz="2400" dirty="0">
                          <a:latin typeface="Lato" panose="020F0502020204030203" pitchFamily="34" charset="77"/>
                        </a:rPr>
                        <a:t>Overview of the remaining paper</a:t>
                      </a:r>
                    </a:p>
                  </a:txBody>
                  <a:tcPr/>
                </a:tc>
                <a:extLst>
                  <a:ext uri="{0D108BD9-81ED-4DB2-BD59-A6C34878D82A}">
                    <a16:rowId xmlns:a16="http://schemas.microsoft.com/office/drawing/2014/main" val="82003300"/>
                  </a:ext>
                </a:extLst>
              </a:tr>
              <a:tr h="480767">
                <a:tc>
                  <a:txBody>
                    <a:bodyPr/>
                    <a:lstStyle/>
                    <a:p>
                      <a:endParaRPr lang="en-US" sz="2400" dirty="0">
                        <a:latin typeface="Lato" panose="020F0502020204030203" pitchFamily="34" charset="77"/>
                      </a:endParaRPr>
                    </a:p>
                  </a:txBody>
                  <a:tcPr/>
                </a:tc>
                <a:tc>
                  <a:txBody>
                    <a:bodyPr/>
                    <a:lstStyle/>
                    <a:p>
                      <a:r>
                        <a:rPr lang="en-US" sz="2400" dirty="0">
                          <a:latin typeface="Lato" panose="020F0502020204030203" pitchFamily="34" charset="77"/>
                        </a:rPr>
                        <a:t>Reflecting on all the papers and lessons learned</a:t>
                      </a:r>
                    </a:p>
                  </a:txBody>
                  <a:tcPr/>
                </a:tc>
                <a:extLst>
                  <a:ext uri="{0D108BD9-81ED-4DB2-BD59-A6C34878D82A}">
                    <a16:rowId xmlns:a16="http://schemas.microsoft.com/office/drawing/2014/main" val="3462886577"/>
                  </a:ext>
                </a:extLst>
              </a:tr>
            </a:tbl>
          </a:graphicData>
        </a:graphic>
      </p:graphicFrame>
    </p:spTree>
    <p:extLst>
      <p:ext uri="{BB962C8B-B14F-4D97-AF65-F5344CB8AC3E}">
        <p14:creationId xmlns:p14="http://schemas.microsoft.com/office/powerpoint/2010/main" val="164539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C818-1F00-A2B7-21BA-E5F1115ED932}"/>
              </a:ext>
            </a:extLst>
          </p:cNvPr>
          <p:cNvSpPr>
            <a:spLocks noGrp="1"/>
          </p:cNvSpPr>
          <p:nvPr>
            <p:ph type="title"/>
          </p:nvPr>
        </p:nvSpPr>
        <p:spPr>
          <a:xfrm>
            <a:off x="838200" y="136525"/>
            <a:ext cx="10515600" cy="1325563"/>
          </a:xfrm>
        </p:spPr>
        <p:txBody>
          <a:bodyPr/>
          <a:lstStyle/>
          <a:p>
            <a:pPr algn="ctr"/>
            <a:r>
              <a:rPr lang="en-US" dirty="0"/>
              <a:t>Paper Presentations</a:t>
            </a:r>
          </a:p>
        </p:txBody>
      </p:sp>
      <p:sp>
        <p:nvSpPr>
          <p:cNvPr id="3" name="Content Placeholder 2">
            <a:extLst>
              <a:ext uri="{FF2B5EF4-FFF2-40B4-BE49-F238E27FC236}">
                <a16:creationId xmlns:a16="http://schemas.microsoft.com/office/drawing/2014/main" id="{145B35C9-EA76-8DC7-D19B-D984B66DAB2C}"/>
              </a:ext>
            </a:extLst>
          </p:cNvPr>
          <p:cNvSpPr>
            <a:spLocks noGrp="1"/>
          </p:cNvSpPr>
          <p:nvPr>
            <p:ph idx="1"/>
          </p:nvPr>
        </p:nvSpPr>
        <p:spPr>
          <a:xfrm>
            <a:off x="838200" y="1649639"/>
            <a:ext cx="10515600" cy="4267874"/>
          </a:xfrm>
        </p:spPr>
        <p:txBody>
          <a:bodyPr>
            <a:normAutofit/>
          </a:bodyPr>
          <a:lstStyle/>
          <a:p>
            <a:r>
              <a:rPr lang="en-US" dirty="0"/>
              <a:t>The prepared presentation should last about </a:t>
            </a:r>
            <a:r>
              <a:rPr lang="en-US" b="1" dirty="0"/>
              <a:t>50 minutes</a:t>
            </a:r>
            <a:r>
              <a:rPr lang="en-US" dirty="0"/>
              <a:t> in total</a:t>
            </a:r>
          </a:p>
          <a:p>
            <a:r>
              <a:rPr lang="en-US" dirty="0"/>
              <a:t>With remaining </a:t>
            </a:r>
            <a:r>
              <a:rPr lang="en-US" b="1" dirty="0"/>
              <a:t>25-30 minutes</a:t>
            </a:r>
            <a:r>
              <a:rPr lang="en-US" dirty="0"/>
              <a:t>, we will have brainstorming breakouts, where the goal is to generate research project ideas (for some future, hypothetical time)</a:t>
            </a:r>
          </a:p>
          <a:p>
            <a:r>
              <a:rPr lang="en-US" dirty="0"/>
              <a:t>First, we will brainstorm individually for </a:t>
            </a:r>
            <a:r>
              <a:rPr lang="en-US" b="1" dirty="0"/>
              <a:t>5 minutes</a:t>
            </a:r>
          </a:p>
          <a:p>
            <a:r>
              <a:rPr lang="en-US" dirty="0"/>
              <a:t>Then, we will share (</a:t>
            </a:r>
            <a:r>
              <a:rPr lang="en-US" b="1" dirty="0"/>
              <a:t>5 minutes</a:t>
            </a:r>
            <a:r>
              <a:rPr lang="en-US" dirty="0"/>
              <a:t>) and try to cluster into </a:t>
            </a:r>
            <a:r>
              <a:rPr lang="en-US" b="1" dirty="0"/>
              <a:t>3-6 themes</a:t>
            </a:r>
            <a:endParaRPr lang="en-US" dirty="0"/>
          </a:p>
          <a:p>
            <a:r>
              <a:rPr lang="en-US" dirty="0"/>
              <a:t>Then, we will break off into theme groups and continue brainstorming for </a:t>
            </a:r>
            <a:r>
              <a:rPr lang="en-US" b="1" dirty="0"/>
              <a:t>10 minutes</a:t>
            </a:r>
            <a:endParaRPr lang="en-US" dirty="0"/>
          </a:p>
          <a:p>
            <a:r>
              <a:rPr lang="en-US" dirty="0"/>
              <a:t>With remaining time, we will report back to the class</a:t>
            </a:r>
          </a:p>
        </p:txBody>
      </p:sp>
      <p:sp>
        <p:nvSpPr>
          <p:cNvPr id="4" name="Footer Placeholder 3">
            <a:extLst>
              <a:ext uri="{FF2B5EF4-FFF2-40B4-BE49-F238E27FC236}">
                <a16:creationId xmlns:a16="http://schemas.microsoft.com/office/drawing/2014/main" id="{5A31A36C-F12D-C891-7B61-55A6ACD03DF8}"/>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4930C940-744D-04D0-CBF3-0D473F64667D}"/>
              </a:ext>
            </a:extLst>
          </p:cNvPr>
          <p:cNvSpPr>
            <a:spLocks noGrp="1"/>
          </p:cNvSpPr>
          <p:nvPr>
            <p:ph type="sldNum" sz="quarter" idx="12"/>
          </p:nvPr>
        </p:nvSpPr>
        <p:spPr/>
        <p:txBody>
          <a:bodyPr/>
          <a:lstStyle/>
          <a:p>
            <a:fld id="{A2060099-932A-9345-A983-616282D95534}" type="slidenum">
              <a:rPr lang="en-US" smtClean="0"/>
              <a:t>68</a:t>
            </a:fld>
            <a:endParaRPr lang="en-US"/>
          </a:p>
        </p:txBody>
      </p:sp>
    </p:spTree>
    <p:extLst>
      <p:ext uri="{BB962C8B-B14F-4D97-AF65-F5344CB8AC3E}">
        <p14:creationId xmlns:p14="http://schemas.microsoft.com/office/powerpoint/2010/main" val="27331587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C818-1F00-A2B7-21BA-E5F1115ED932}"/>
              </a:ext>
            </a:extLst>
          </p:cNvPr>
          <p:cNvSpPr>
            <a:spLocks noGrp="1"/>
          </p:cNvSpPr>
          <p:nvPr>
            <p:ph type="title"/>
          </p:nvPr>
        </p:nvSpPr>
        <p:spPr/>
        <p:txBody>
          <a:bodyPr>
            <a:normAutofit/>
          </a:bodyPr>
          <a:lstStyle/>
          <a:p>
            <a:pPr algn="ctr"/>
            <a:r>
              <a:rPr lang="en-US" sz="3600" dirty="0"/>
              <a:t>Paper Presentations: Expectations and Grading</a:t>
            </a:r>
          </a:p>
        </p:txBody>
      </p:sp>
      <p:sp>
        <p:nvSpPr>
          <p:cNvPr id="3" name="Content Placeholder 2">
            <a:extLst>
              <a:ext uri="{FF2B5EF4-FFF2-40B4-BE49-F238E27FC236}">
                <a16:creationId xmlns:a16="http://schemas.microsoft.com/office/drawing/2014/main" id="{145B35C9-EA76-8DC7-D19B-D984B66DAB2C}"/>
              </a:ext>
            </a:extLst>
          </p:cNvPr>
          <p:cNvSpPr>
            <a:spLocks noGrp="1"/>
          </p:cNvSpPr>
          <p:nvPr>
            <p:ph idx="1"/>
          </p:nvPr>
        </p:nvSpPr>
        <p:spPr/>
        <p:txBody>
          <a:bodyPr/>
          <a:lstStyle/>
          <a:p>
            <a:pPr marL="0" indent="0">
              <a:buNone/>
            </a:pPr>
            <a:r>
              <a:rPr lang="en-US" b="1" dirty="0"/>
              <a:t>Grading will be based on</a:t>
            </a:r>
            <a:r>
              <a:rPr lang="en-US" dirty="0"/>
              <a:t>:</a:t>
            </a:r>
          </a:p>
          <a:p>
            <a:r>
              <a:rPr lang="en-US" dirty="0"/>
              <a:t>Clarity of presentation</a:t>
            </a:r>
          </a:p>
          <a:p>
            <a:r>
              <a:rPr lang="en-US" dirty="0"/>
              <a:t>Overall effort</a:t>
            </a:r>
          </a:p>
          <a:p>
            <a:r>
              <a:rPr lang="en-US" dirty="0"/>
              <a:t>Connections between papers and topics</a:t>
            </a:r>
          </a:p>
          <a:p>
            <a:r>
              <a:rPr lang="en-US" dirty="0"/>
              <a:t>Audience engagement</a:t>
            </a:r>
          </a:p>
          <a:p>
            <a:r>
              <a:rPr lang="en-US" dirty="0"/>
              <a:t>Feedback from your fellow presenters (collected privately)</a:t>
            </a:r>
          </a:p>
          <a:p>
            <a:pPr marL="0" indent="0">
              <a:buNone/>
            </a:pPr>
            <a:endParaRPr lang="en-US" dirty="0"/>
          </a:p>
          <a:p>
            <a:pPr marL="0" indent="0">
              <a:buNone/>
            </a:pPr>
            <a:r>
              <a:rPr lang="en-US" b="1" dirty="0"/>
              <a:t>Total grade </a:t>
            </a:r>
            <a:r>
              <a:rPr lang="en-US" dirty="0"/>
              <a:t>= 50% shared grade for group + 50% individual grade</a:t>
            </a:r>
          </a:p>
        </p:txBody>
      </p:sp>
      <p:sp>
        <p:nvSpPr>
          <p:cNvPr id="4" name="Footer Placeholder 3">
            <a:extLst>
              <a:ext uri="{FF2B5EF4-FFF2-40B4-BE49-F238E27FC236}">
                <a16:creationId xmlns:a16="http://schemas.microsoft.com/office/drawing/2014/main" id="{5A31A36C-F12D-C891-7B61-55A6ACD03DF8}"/>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4930C940-744D-04D0-CBF3-0D473F64667D}"/>
              </a:ext>
            </a:extLst>
          </p:cNvPr>
          <p:cNvSpPr>
            <a:spLocks noGrp="1"/>
          </p:cNvSpPr>
          <p:nvPr>
            <p:ph type="sldNum" sz="quarter" idx="12"/>
          </p:nvPr>
        </p:nvSpPr>
        <p:spPr/>
        <p:txBody>
          <a:bodyPr/>
          <a:lstStyle/>
          <a:p>
            <a:fld id="{A2060099-932A-9345-A983-616282D95534}" type="slidenum">
              <a:rPr lang="en-US" smtClean="0"/>
              <a:t>69</a:t>
            </a:fld>
            <a:endParaRPr lang="en-US"/>
          </a:p>
        </p:txBody>
      </p:sp>
    </p:spTree>
    <p:extLst>
      <p:ext uri="{BB962C8B-B14F-4D97-AF65-F5344CB8AC3E}">
        <p14:creationId xmlns:p14="http://schemas.microsoft.com/office/powerpoint/2010/main" val="413412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EDB9-C8C3-AD49-B583-0D64D4CC1921}"/>
              </a:ext>
            </a:extLst>
          </p:cNvPr>
          <p:cNvSpPr>
            <a:spLocks noGrp="1"/>
          </p:cNvSpPr>
          <p:nvPr>
            <p:ph type="title"/>
          </p:nvPr>
        </p:nvSpPr>
        <p:spPr/>
        <p:txBody>
          <a:bodyPr/>
          <a:lstStyle/>
          <a:p>
            <a:r>
              <a:rPr lang="en-US" dirty="0"/>
              <a:t>The Basic RL Model*</a:t>
            </a:r>
          </a:p>
        </p:txBody>
      </p:sp>
      <p:pic>
        <p:nvPicPr>
          <p:cNvPr id="5" name="Picture 4" descr="Icon&#10;&#10;Description automatically generated with medium confidence">
            <a:extLst>
              <a:ext uri="{FF2B5EF4-FFF2-40B4-BE49-F238E27FC236}">
                <a16:creationId xmlns:a16="http://schemas.microsoft.com/office/drawing/2014/main" id="{A7D7A2B4-311B-E942-947F-5E3590B754B6}"/>
              </a:ext>
            </a:extLst>
          </p:cNvPr>
          <p:cNvPicPr>
            <a:picLocks noChangeAspect="1"/>
          </p:cNvPicPr>
          <p:nvPr/>
        </p:nvPicPr>
        <p:blipFill>
          <a:blip r:embed="rId2"/>
          <a:stretch>
            <a:fillRect/>
          </a:stretch>
        </p:blipFill>
        <p:spPr>
          <a:xfrm>
            <a:off x="2503273" y="2613135"/>
            <a:ext cx="1905000" cy="1905000"/>
          </a:xfrm>
          <a:prstGeom prst="rect">
            <a:avLst/>
          </a:prstGeom>
        </p:spPr>
      </p:pic>
      <p:pic>
        <p:nvPicPr>
          <p:cNvPr id="1026" name="Picture 2" descr="arrows-curved-arrow | EDI2XML">
            <a:extLst>
              <a:ext uri="{FF2B5EF4-FFF2-40B4-BE49-F238E27FC236}">
                <a16:creationId xmlns:a16="http://schemas.microsoft.com/office/drawing/2014/main" id="{A7752E58-CD45-5848-85C8-4FBE20639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987" y="2448979"/>
            <a:ext cx="2552357" cy="1116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rrows-curved-arrow | EDI2XML">
            <a:extLst>
              <a:ext uri="{FF2B5EF4-FFF2-40B4-BE49-F238E27FC236}">
                <a16:creationId xmlns:a16="http://schemas.microsoft.com/office/drawing/2014/main" id="{2406ED08-6E70-254A-9FB3-8EF209ADA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786987" y="3802216"/>
            <a:ext cx="2552357" cy="11166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BBA845A-4FDE-794B-8F34-D42D93034E29}"/>
                  </a:ext>
                </a:extLst>
              </p:cNvPr>
              <p:cNvSpPr txBox="1"/>
              <p:nvPr/>
            </p:nvSpPr>
            <p:spPr>
              <a:xfrm>
                <a:off x="5284618" y="2063904"/>
                <a:ext cx="1557093"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𝒜</m:t>
                    </m:r>
                  </m:oMath>
                </a14:m>
                <a:endParaRPr lang="en-US" dirty="0"/>
              </a:p>
            </p:txBody>
          </p:sp>
        </mc:Choice>
        <mc:Fallback xmlns="">
          <p:sp>
            <p:nvSpPr>
              <p:cNvPr id="9" name="TextBox 8">
                <a:extLst>
                  <a:ext uri="{FF2B5EF4-FFF2-40B4-BE49-F238E27FC236}">
                    <a16:creationId xmlns:a16="http://schemas.microsoft.com/office/drawing/2014/main" id="{9BBA845A-4FDE-794B-8F34-D42D93034E29}"/>
                  </a:ext>
                </a:extLst>
              </p:cNvPr>
              <p:cNvSpPr txBox="1">
                <a:spLocks noRot="1" noChangeAspect="1" noMove="1" noResize="1" noEditPoints="1" noAdjustHandles="1" noChangeArrowheads="1" noChangeShapeType="1" noTextEdit="1"/>
              </p:cNvSpPr>
              <p:nvPr/>
            </p:nvSpPr>
            <p:spPr>
              <a:xfrm>
                <a:off x="5284618" y="2063904"/>
                <a:ext cx="1557093" cy="369332"/>
              </a:xfrm>
              <a:prstGeom prst="rect">
                <a:avLst/>
              </a:prstGeom>
              <a:blipFill>
                <a:blip r:embed="rId4"/>
                <a:stretch>
                  <a:fillRect l="-4065"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2A9C7-8CFD-D94B-A600-87AA21CA8ED9}"/>
                  </a:ext>
                </a:extLst>
              </p:cNvPr>
              <p:cNvSpPr txBox="1"/>
              <p:nvPr/>
            </p:nvSpPr>
            <p:spPr>
              <a:xfrm>
                <a:off x="5390864" y="4920374"/>
                <a:ext cx="1344599"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𝒮</m:t>
                    </m:r>
                  </m:oMath>
                </a14:m>
                <a:endParaRPr lang="en-US" dirty="0"/>
              </a:p>
            </p:txBody>
          </p:sp>
        </mc:Choice>
        <mc:Fallback xmlns="">
          <p:sp>
            <p:nvSpPr>
              <p:cNvPr id="12" name="TextBox 11">
                <a:extLst>
                  <a:ext uri="{FF2B5EF4-FFF2-40B4-BE49-F238E27FC236}">
                    <a16:creationId xmlns:a16="http://schemas.microsoft.com/office/drawing/2014/main" id="{E562A9C7-8CFD-D94B-A600-87AA21CA8ED9}"/>
                  </a:ext>
                </a:extLst>
              </p:cNvPr>
              <p:cNvSpPr txBox="1">
                <a:spLocks noRot="1" noChangeAspect="1" noMove="1" noResize="1" noEditPoints="1" noAdjustHandles="1" noChangeArrowheads="1" noChangeShapeType="1" noTextEdit="1"/>
              </p:cNvSpPr>
              <p:nvPr/>
            </p:nvSpPr>
            <p:spPr>
              <a:xfrm>
                <a:off x="5390864" y="4920374"/>
                <a:ext cx="1344599" cy="369332"/>
              </a:xfrm>
              <a:prstGeom prst="rect">
                <a:avLst/>
              </a:prstGeom>
              <a:blipFill>
                <a:blip r:embed="rId5"/>
                <a:stretch>
                  <a:fillRect l="-3738" t="-6667" b="-2666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BF00FD1D-3FEB-7C45-9D9F-A0F6B1756D14}"/>
              </a:ext>
            </a:extLst>
          </p:cNvPr>
          <p:cNvSpPr txBox="1"/>
          <p:nvPr/>
        </p:nvSpPr>
        <p:spPr>
          <a:xfrm>
            <a:off x="2440215" y="6100035"/>
            <a:ext cx="7245894" cy="369332"/>
          </a:xfrm>
          <a:prstGeom prst="rect">
            <a:avLst/>
          </a:prstGeom>
          <a:noFill/>
        </p:spPr>
        <p:txBody>
          <a:bodyPr wrap="none" rtlCol="0">
            <a:spAutoFit/>
          </a:bodyPr>
          <a:lstStyle/>
          <a:p>
            <a:r>
              <a:rPr lang="en-US" dirty="0">
                <a:latin typeface="Lato" panose="020F0502020204030203" pitchFamily="34" charset="77"/>
              </a:rPr>
              <a:t>*Assuming states are fully observed, which is not always assumed in RL</a:t>
            </a:r>
          </a:p>
        </p:txBody>
      </p:sp>
      <p:pic>
        <p:nvPicPr>
          <p:cNvPr id="1028" name="Picture 4" descr="World Clipart | Earth drawings, Clip art, Clip art pictures">
            <a:extLst>
              <a:ext uri="{FF2B5EF4-FFF2-40B4-BE49-F238E27FC236}">
                <a16:creationId xmlns:a16="http://schemas.microsoft.com/office/drawing/2014/main" id="{FA339389-B220-4547-A19B-BE9CAA471C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9655" y="2613135"/>
            <a:ext cx="2200018" cy="21902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98B3634-FF53-E040-BE88-B8E17514280C}"/>
                  </a:ext>
                </a:extLst>
              </p:cNvPr>
              <p:cNvSpPr txBox="1"/>
              <p:nvPr/>
            </p:nvSpPr>
            <p:spPr>
              <a:xfrm>
                <a:off x="5221297" y="5324788"/>
                <a:ext cx="1683731" cy="369332"/>
              </a:xfrm>
              <a:prstGeom prst="rect">
                <a:avLst/>
              </a:prstGeom>
              <a:noFill/>
            </p:spPr>
            <p:txBody>
              <a:bodyPr wrap="none" rtlCol="0">
                <a:spAutoFit/>
              </a:bodyPr>
              <a:lstStyle/>
              <a:p>
                <a:r>
                  <a:rPr lang="en-US" dirty="0"/>
                  <a:t>Reward </a:t>
                </a:r>
                <a14:m>
                  <m:oMath xmlns:m="http://schemas.openxmlformats.org/officeDocument/2006/math">
                    <m:r>
                      <a:rPr lang="en-US" b="0" i="1" smtClean="0">
                        <a:latin typeface="Cambria Math" panose="02040503050406030204" pitchFamily="18" charset="0"/>
                      </a:rPr>
                      <m:t>𝑟</m:t>
                    </m:r>
                  </m:oMath>
                </a14:m>
                <a:r>
                  <a:rPr lang="en-US" dirty="0"/>
                  <a:t>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ℝ</m:t>
                    </m:r>
                  </m:oMath>
                </a14:m>
                <a:endParaRPr lang="en-US" dirty="0"/>
              </a:p>
            </p:txBody>
          </p:sp>
        </mc:Choice>
        <mc:Fallback xmlns="">
          <p:sp>
            <p:nvSpPr>
              <p:cNvPr id="15" name="TextBox 14">
                <a:extLst>
                  <a:ext uri="{FF2B5EF4-FFF2-40B4-BE49-F238E27FC236}">
                    <a16:creationId xmlns:a16="http://schemas.microsoft.com/office/drawing/2014/main" id="{798B3634-FF53-E040-BE88-B8E17514280C}"/>
                  </a:ext>
                </a:extLst>
              </p:cNvPr>
              <p:cNvSpPr txBox="1">
                <a:spLocks noRot="1" noChangeAspect="1" noMove="1" noResize="1" noEditPoints="1" noAdjustHandles="1" noChangeArrowheads="1" noChangeShapeType="1" noTextEdit="1"/>
              </p:cNvSpPr>
              <p:nvPr/>
            </p:nvSpPr>
            <p:spPr>
              <a:xfrm>
                <a:off x="5221297" y="5324788"/>
                <a:ext cx="1683731" cy="369332"/>
              </a:xfrm>
              <a:prstGeom prst="rect">
                <a:avLst/>
              </a:prstGeom>
              <a:blipFill>
                <a:blip r:embed="rId7"/>
                <a:stretch>
                  <a:fillRect l="-3008" t="-6667" b="-26667"/>
                </a:stretch>
              </a:blipFill>
            </p:spPr>
            <p:txBody>
              <a:bodyPr/>
              <a:lstStyle/>
              <a:p>
                <a:r>
                  <a:rPr lang="en-US">
                    <a:noFill/>
                  </a:rPr>
                  <a:t> </a:t>
                </a:r>
              </a:p>
            </p:txBody>
          </p:sp>
        </mc:Fallback>
      </mc:AlternateContent>
    </p:spTree>
    <p:extLst>
      <p:ext uri="{BB962C8B-B14F-4D97-AF65-F5344CB8AC3E}">
        <p14:creationId xmlns:p14="http://schemas.microsoft.com/office/powerpoint/2010/main" val="314749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366A-62FA-3F48-5A41-3B475F036D00}"/>
              </a:ext>
            </a:extLst>
          </p:cNvPr>
          <p:cNvSpPr>
            <a:spLocks noGrp="1"/>
          </p:cNvSpPr>
          <p:nvPr>
            <p:ph type="title"/>
          </p:nvPr>
        </p:nvSpPr>
        <p:spPr/>
        <p:txBody>
          <a:bodyPr/>
          <a:lstStyle/>
          <a:p>
            <a:pPr algn="ctr"/>
            <a:r>
              <a:rPr lang="en-US" dirty="0"/>
              <a:t>Paper Matching</a:t>
            </a:r>
          </a:p>
        </p:txBody>
      </p:sp>
      <p:sp>
        <p:nvSpPr>
          <p:cNvPr id="3" name="Content Placeholder 2">
            <a:extLst>
              <a:ext uri="{FF2B5EF4-FFF2-40B4-BE49-F238E27FC236}">
                <a16:creationId xmlns:a16="http://schemas.microsoft.com/office/drawing/2014/main" id="{B60D1021-F987-1155-2D56-62DF9F17FB25}"/>
              </a:ext>
            </a:extLst>
          </p:cNvPr>
          <p:cNvSpPr>
            <a:spLocks noGrp="1"/>
          </p:cNvSpPr>
          <p:nvPr>
            <p:ph idx="1"/>
          </p:nvPr>
        </p:nvSpPr>
        <p:spPr/>
        <p:txBody>
          <a:bodyPr/>
          <a:lstStyle/>
          <a:p>
            <a:pPr marL="0" indent="0">
              <a:buNone/>
            </a:pPr>
            <a:r>
              <a:rPr lang="en-US" dirty="0"/>
              <a:t>Complete the form sent through Ed</a:t>
            </a:r>
          </a:p>
          <a:p>
            <a:pPr marL="0" indent="0">
              <a:buNone/>
            </a:pPr>
            <a:endParaRPr lang="en-US" dirty="0"/>
          </a:p>
          <a:p>
            <a:pPr marL="0" indent="0">
              <a:buNone/>
            </a:pPr>
            <a:r>
              <a:rPr lang="en-US" b="1" dirty="0"/>
              <a:t>Deadline to complete: </a:t>
            </a:r>
            <a:r>
              <a:rPr lang="en-US" dirty="0"/>
              <a:t>Friday, September 19</a:t>
            </a:r>
          </a:p>
        </p:txBody>
      </p:sp>
      <p:sp>
        <p:nvSpPr>
          <p:cNvPr id="4" name="Footer Placeholder 3">
            <a:extLst>
              <a:ext uri="{FF2B5EF4-FFF2-40B4-BE49-F238E27FC236}">
                <a16:creationId xmlns:a16="http://schemas.microsoft.com/office/drawing/2014/main" id="{F237F915-38A8-EBB7-2C1B-16D0AF909EC4}"/>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589D7B62-22EE-5957-0E89-EA6C653F2AAB}"/>
              </a:ext>
            </a:extLst>
          </p:cNvPr>
          <p:cNvSpPr>
            <a:spLocks noGrp="1"/>
          </p:cNvSpPr>
          <p:nvPr>
            <p:ph type="sldNum" sz="quarter" idx="12"/>
          </p:nvPr>
        </p:nvSpPr>
        <p:spPr/>
        <p:txBody>
          <a:bodyPr/>
          <a:lstStyle/>
          <a:p>
            <a:fld id="{A2060099-932A-9345-A983-616282D95534}" type="slidenum">
              <a:rPr lang="en-US" smtClean="0"/>
              <a:t>70</a:t>
            </a:fld>
            <a:endParaRPr lang="en-US"/>
          </a:p>
        </p:txBody>
      </p:sp>
    </p:spTree>
    <p:extLst>
      <p:ext uri="{BB962C8B-B14F-4D97-AF65-F5344CB8AC3E}">
        <p14:creationId xmlns:p14="http://schemas.microsoft.com/office/powerpoint/2010/main" val="41998753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C818-1F00-A2B7-21BA-E5F1115ED932}"/>
              </a:ext>
            </a:extLst>
          </p:cNvPr>
          <p:cNvSpPr>
            <a:spLocks noGrp="1"/>
          </p:cNvSpPr>
          <p:nvPr>
            <p:ph type="title"/>
          </p:nvPr>
        </p:nvSpPr>
        <p:spPr/>
        <p:txBody>
          <a:bodyPr/>
          <a:lstStyle/>
          <a:p>
            <a:pPr algn="ctr"/>
            <a:r>
              <a:rPr lang="en-US" dirty="0"/>
              <a:t>Pre-Class Paper Reviews</a:t>
            </a:r>
          </a:p>
        </p:txBody>
      </p:sp>
      <p:sp>
        <p:nvSpPr>
          <p:cNvPr id="3" name="Content Placeholder 2">
            <a:extLst>
              <a:ext uri="{FF2B5EF4-FFF2-40B4-BE49-F238E27FC236}">
                <a16:creationId xmlns:a16="http://schemas.microsoft.com/office/drawing/2014/main" id="{145B35C9-EA76-8DC7-D19B-D984B66DAB2C}"/>
              </a:ext>
            </a:extLst>
          </p:cNvPr>
          <p:cNvSpPr>
            <a:spLocks noGrp="1"/>
          </p:cNvSpPr>
          <p:nvPr>
            <p:ph idx="1"/>
          </p:nvPr>
        </p:nvSpPr>
        <p:spPr/>
        <p:txBody>
          <a:bodyPr/>
          <a:lstStyle/>
          <a:p>
            <a:r>
              <a:rPr lang="en-US" dirty="0"/>
              <a:t>Everyone must read all 3 papers before each class</a:t>
            </a:r>
          </a:p>
          <a:p>
            <a:r>
              <a:rPr lang="en-US" dirty="0"/>
              <a:t>Choose 1 of the 3 papers to write a review</a:t>
            </a:r>
          </a:p>
          <a:p>
            <a:r>
              <a:rPr lang="en-US" dirty="0"/>
              <a:t>For reviews: imagine you are actually reviewing this paper for possible acceptance to a conference or journal!</a:t>
            </a:r>
          </a:p>
          <a:p>
            <a:r>
              <a:rPr lang="en-US" dirty="0"/>
              <a:t>Let’s look at the review outline…</a:t>
            </a:r>
          </a:p>
        </p:txBody>
      </p:sp>
      <p:sp>
        <p:nvSpPr>
          <p:cNvPr id="4" name="Footer Placeholder 3">
            <a:extLst>
              <a:ext uri="{FF2B5EF4-FFF2-40B4-BE49-F238E27FC236}">
                <a16:creationId xmlns:a16="http://schemas.microsoft.com/office/drawing/2014/main" id="{5A31A36C-F12D-C891-7B61-55A6ACD03DF8}"/>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4930C940-744D-04D0-CBF3-0D473F64667D}"/>
              </a:ext>
            </a:extLst>
          </p:cNvPr>
          <p:cNvSpPr>
            <a:spLocks noGrp="1"/>
          </p:cNvSpPr>
          <p:nvPr>
            <p:ph type="sldNum" sz="quarter" idx="12"/>
          </p:nvPr>
        </p:nvSpPr>
        <p:spPr/>
        <p:txBody>
          <a:bodyPr/>
          <a:lstStyle/>
          <a:p>
            <a:fld id="{A2060099-932A-9345-A983-616282D95534}" type="slidenum">
              <a:rPr lang="en-US" smtClean="0"/>
              <a:t>71</a:t>
            </a:fld>
            <a:endParaRPr lang="en-US"/>
          </a:p>
        </p:txBody>
      </p:sp>
    </p:spTree>
    <p:extLst>
      <p:ext uri="{BB962C8B-B14F-4D97-AF65-F5344CB8AC3E}">
        <p14:creationId xmlns:p14="http://schemas.microsoft.com/office/powerpoint/2010/main" val="2447657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396D-6F9D-E5EB-FD25-773E6C8F7776}"/>
              </a:ext>
            </a:extLst>
          </p:cNvPr>
          <p:cNvSpPr>
            <a:spLocks noGrp="1"/>
          </p:cNvSpPr>
          <p:nvPr>
            <p:ph type="title"/>
          </p:nvPr>
        </p:nvSpPr>
        <p:spPr/>
        <p:txBody>
          <a:bodyPr/>
          <a:lstStyle/>
          <a:p>
            <a:pPr algn="ctr"/>
            <a:r>
              <a:rPr lang="en-US" dirty="0"/>
              <a:t>Final Projects</a:t>
            </a:r>
          </a:p>
        </p:txBody>
      </p:sp>
      <p:sp>
        <p:nvSpPr>
          <p:cNvPr id="3" name="Content Placeholder 2">
            <a:extLst>
              <a:ext uri="{FF2B5EF4-FFF2-40B4-BE49-F238E27FC236}">
                <a16:creationId xmlns:a16="http://schemas.microsoft.com/office/drawing/2014/main" id="{26AC4EB8-36C1-06B7-5071-D2579B24D452}"/>
              </a:ext>
            </a:extLst>
          </p:cNvPr>
          <p:cNvSpPr>
            <a:spLocks noGrp="1"/>
          </p:cNvSpPr>
          <p:nvPr>
            <p:ph idx="1"/>
          </p:nvPr>
        </p:nvSpPr>
        <p:spPr/>
        <p:txBody>
          <a:bodyPr/>
          <a:lstStyle/>
          <a:p>
            <a:r>
              <a:rPr lang="en-US" b="1" dirty="0"/>
              <a:t>Teams</a:t>
            </a:r>
            <a:r>
              <a:rPr lang="en-US" dirty="0"/>
              <a:t> of 1-4 people (graded proportionately)</a:t>
            </a:r>
          </a:p>
          <a:p>
            <a:r>
              <a:rPr lang="en-US" b="1" dirty="0"/>
              <a:t>Scope</a:t>
            </a:r>
            <a:r>
              <a:rPr lang="en-US" dirty="0"/>
              <a:t>: ambitious! Aim for “something that we would be proud to submit to a workshop, or even a conference / journal”</a:t>
            </a:r>
          </a:p>
          <a:p>
            <a:pPr lvl="1"/>
            <a:r>
              <a:rPr lang="en-US" dirty="0"/>
              <a:t>Failure is okay! Final projects are great for taking big research risks</a:t>
            </a:r>
            <a:br>
              <a:rPr lang="en-US" dirty="0"/>
            </a:br>
            <a:endParaRPr lang="en-US" dirty="0"/>
          </a:p>
          <a:p>
            <a:r>
              <a:rPr lang="en-US" b="1" dirty="0"/>
              <a:t>Requirements</a:t>
            </a:r>
            <a:r>
              <a:rPr lang="en-US" dirty="0"/>
              <a:t>:</a:t>
            </a:r>
          </a:p>
          <a:p>
            <a:pPr lvl="1"/>
            <a:r>
              <a:rPr lang="en-US" dirty="0"/>
              <a:t>Must involve planning and learning</a:t>
            </a:r>
          </a:p>
          <a:p>
            <a:pPr lvl="1"/>
            <a:r>
              <a:rPr lang="en-US" dirty="0"/>
              <a:t>Must involve a significant programming effort</a:t>
            </a:r>
          </a:p>
          <a:p>
            <a:pPr lvl="1"/>
            <a:r>
              <a:rPr lang="en-US" dirty="0"/>
              <a:t>Must be fun and cool</a:t>
            </a:r>
          </a:p>
        </p:txBody>
      </p:sp>
      <p:sp>
        <p:nvSpPr>
          <p:cNvPr id="4" name="Footer Placeholder 3">
            <a:extLst>
              <a:ext uri="{FF2B5EF4-FFF2-40B4-BE49-F238E27FC236}">
                <a16:creationId xmlns:a16="http://schemas.microsoft.com/office/drawing/2014/main" id="{E90EC3EE-B3CD-F8CC-4BB6-B8C80A70BF6D}"/>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0C63E4DF-CBD2-5D55-7715-4D768E4B5E29}"/>
              </a:ext>
            </a:extLst>
          </p:cNvPr>
          <p:cNvSpPr>
            <a:spLocks noGrp="1"/>
          </p:cNvSpPr>
          <p:nvPr>
            <p:ph type="sldNum" sz="quarter" idx="12"/>
          </p:nvPr>
        </p:nvSpPr>
        <p:spPr/>
        <p:txBody>
          <a:bodyPr/>
          <a:lstStyle/>
          <a:p>
            <a:fld id="{A2060099-932A-9345-A983-616282D95534}" type="slidenum">
              <a:rPr lang="en-US" smtClean="0"/>
              <a:t>72</a:t>
            </a:fld>
            <a:endParaRPr lang="en-US"/>
          </a:p>
        </p:txBody>
      </p:sp>
    </p:spTree>
    <p:extLst>
      <p:ext uri="{BB962C8B-B14F-4D97-AF65-F5344CB8AC3E}">
        <p14:creationId xmlns:p14="http://schemas.microsoft.com/office/powerpoint/2010/main" val="40309155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B71B-6292-A2A0-08E0-8C7B6175101D}"/>
              </a:ext>
            </a:extLst>
          </p:cNvPr>
          <p:cNvSpPr>
            <a:spLocks noGrp="1"/>
          </p:cNvSpPr>
          <p:nvPr>
            <p:ph type="title"/>
          </p:nvPr>
        </p:nvSpPr>
        <p:spPr/>
        <p:txBody>
          <a:bodyPr/>
          <a:lstStyle/>
          <a:p>
            <a:pPr algn="ctr"/>
            <a:r>
              <a:rPr lang="en-US" dirty="0"/>
              <a:t>Final Projects: Possible Starting Points</a:t>
            </a:r>
          </a:p>
        </p:txBody>
      </p:sp>
      <p:sp>
        <p:nvSpPr>
          <p:cNvPr id="3" name="Content Placeholder 2">
            <a:extLst>
              <a:ext uri="{FF2B5EF4-FFF2-40B4-BE49-F238E27FC236}">
                <a16:creationId xmlns:a16="http://schemas.microsoft.com/office/drawing/2014/main" id="{08F8F56D-4D54-D101-E2BD-136D6AAED392}"/>
              </a:ext>
            </a:extLst>
          </p:cNvPr>
          <p:cNvSpPr>
            <a:spLocks noGrp="1"/>
          </p:cNvSpPr>
          <p:nvPr>
            <p:ph idx="1"/>
          </p:nvPr>
        </p:nvSpPr>
        <p:spPr/>
        <p:txBody>
          <a:bodyPr/>
          <a:lstStyle/>
          <a:p>
            <a:r>
              <a:rPr lang="en-US" dirty="0"/>
              <a:t>Reimplement a planning + learning method from a paper and apply it to a new domain</a:t>
            </a:r>
            <a:br>
              <a:rPr lang="en-US" dirty="0"/>
            </a:br>
            <a:endParaRPr lang="en-US" dirty="0"/>
          </a:p>
          <a:p>
            <a:r>
              <a:rPr lang="en-US" dirty="0"/>
              <a:t>Reimplement a planning + learning method and then try to “beat” it on a benchmark domain</a:t>
            </a:r>
            <a:br>
              <a:rPr lang="en-US" dirty="0"/>
            </a:br>
            <a:endParaRPr lang="en-US" dirty="0"/>
          </a:p>
          <a:p>
            <a:r>
              <a:rPr lang="en-US" dirty="0"/>
              <a:t>Start with a really interesting domain and try a variety of planning + learning methods to see what works best</a:t>
            </a:r>
            <a:br>
              <a:rPr lang="en-US" dirty="0"/>
            </a:br>
            <a:endParaRPr lang="en-US" dirty="0"/>
          </a:p>
          <a:p>
            <a:r>
              <a:rPr lang="en-US" dirty="0"/>
              <a:t>Something completely different… maybe something whacky…</a:t>
            </a:r>
          </a:p>
        </p:txBody>
      </p:sp>
      <p:sp>
        <p:nvSpPr>
          <p:cNvPr id="4" name="Footer Placeholder 3">
            <a:extLst>
              <a:ext uri="{FF2B5EF4-FFF2-40B4-BE49-F238E27FC236}">
                <a16:creationId xmlns:a16="http://schemas.microsoft.com/office/drawing/2014/main" id="{6DE18DC7-2DC9-8F9E-D1DB-DC0A34C66401}"/>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EECDEFBB-9189-7FBD-B2C6-26940A111FE5}"/>
              </a:ext>
            </a:extLst>
          </p:cNvPr>
          <p:cNvSpPr>
            <a:spLocks noGrp="1"/>
          </p:cNvSpPr>
          <p:nvPr>
            <p:ph type="sldNum" sz="quarter" idx="12"/>
          </p:nvPr>
        </p:nvSpPr>
        <p:spPr/>
        <p:txBody>
          <a:bodyPr/>
          <a:lstStyle/>
          <a:p>
            <a:fld id="{A2060099-932A-9345-A983-616282D95534}" type="slidenum">
              <a:rPr lang="en-US" smtClean="0"/>
              <a:t>73</a:t>
            </a:fld>
            <a:endParaRPr lang="en-US"/>
          </a:p>
        </p:txBody>
      </p:sp>
    </p:spTree>
    <p:extLst>
      <p:ext uri="{BB962C8B-B14F-4D97-AF65-F5344CB8AC3E}">
        <p14:creationId xmlns:p14="http://schemas.microsoft.com/office/powerpoint/2010/main" val="7221390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AD88-574B-900E-8014-778991049171}"/>
              </a:ext>
            </a:extLst>
          </p:cNvPr>
          <p:cNvSpPr>
            <a:spLocks noGrp="1"/>
          </p:cNvSpPr>
          <p:nvPr>
            <p:ph type="title"/>
          </p:nvPr>
        </p:nvSpPr>
        <p:spPr/>
        <p:txBody>
          <a:bodyPr/>
          <a:lstStyle/>
          <a:p>
            <a:pPr algn="ctr"/>
            <a:r>
              <a:rPr lang="en-US" dirty="0"/>
              <a:t>Final Project: Timeline &amp; Deliverables</a:t>
            </a:r>
          </a:p>
        </p:txBody>
      </p:sp>
      <p:sp>
        <p:nvSpPr>
          <p:cNvPr id="3" name="Content Placeholder 2">
            <a:extLst>
              <a:ext uri="{FF2B5EF4-FFF2-40B4-BE49-F238E27FC236}">
                <a16:creationId xmlns:a16="http://schemas.microsoft.com/office/drawing/2014/main" id="{46F49CC7-0E98-EBEF-4E34-2AF25603BEE3}"/>
              </a:ext>
            </a:extLst>
          </p:cNvPr>
          <p:cNvSpPr>
            <a:spLocks noGrp="1"/>
          </p:cNvSpPr>
          <p:nvPr>
            <p:ph idx="1"/>
          </p:nvPr>
        </p:nvSpPr>
        <p:spPr/>
        <p:txBody>
          <a:bodyPr/>
          <a:lstStyle/>
          <a:p>
            <a:r>
              <a:rPr lang="en-US" b="1" dirty="0"/>
              <a:t>October 6</a:t>
            </a:r>
            <a:r>
              <a:rPr lang="en-US" dirty="0"/>
              <a:t>: Proposal Due (details to come)</a:t>
            </a:r>
          </a:p>
          <a:p>
            <a:pPr lvl="1"/>
            <a:r>
              <a:rPr lang="en-US" dirty="0"/>
              <a:t>Not too early to start thinking about teams and general topics!</a:t>
            </a:r>
            <a:br>
              <a:rPr lang="en-US" dirty="0"/>
            </a:br>
            <a:endParaRPr lang="en-US" dirty="0"/>
          </a:p>
          <a:p>
            <a:r>
              <a:rPr lang="en-US" b="1" dirty="0"/>
              <a:t>October 31</a:t>
            </a:r>
            <a:r>
              <a:rPr lang="en-US" dirty="0"/>
              <a:t>: Project Update 1 Due</a:t>
            </a:r>
            <a:br>
              <a:rPr lang="en-US" dirty="0"/>
            </a:br>
            <a:endParaRPr lang="en-US" dirty="0"/>
          </a:p>
          <a:p>
            <a:r>
              <a:rPr lang="en-US" b="1" dirty="0"/>
              <a:t>November 24:</a:t>
            </a:r>
            <a:r>
              <a:rPr lang="en-US" dirty="0"/>
              <a:t> Project Update 2 Due</a:t>
            </a:r>
            <a:br>
              <a:rPr lang="en-US" b="1" dirty="0"/>
            </a:br>
            <a:endParaRPr lang="en-US" b="1" dirty="0"/>
          </a:p>
          <a:p>
            <a:r>
              <a:rPr lang="en-US" b="1" dirty="0"/>
              <a:t>December 15:</a:t>
            </a:r>
            <a:r>
              <a:rPr lang="en-US" dirty="0"/>
              <a:t> Final Project Due</a:t>
            </a:r>
            <a:endParaRPr lang="en-US" b="1" dirty="0"/>
          </a:p>
        </p:txBody>
      </p:sp>
      <p:sp>
        <p:nvSpPr>
          <p:cNvPr id="4" name="Footer Placeholder 3">
            <a:extLst>
              <a:ext uri="{FF2B5EF4-FFF2-40B4-BE49-F238E27FC236}">
                <a16:creationId xmlns:a16="http://schemas.microsoft.com/office/drawing/2014/main" id="{EBF8FE27-5C59-FA7F-EA10-CF44A5F6A7D9}"/>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0F1B4CF-2225-D9B4-59DA-0FFC00DC551E}"/>
              </a:ext>
            </a:extLst>
          </p:cNvPr>
          <p:cNvSpPr>
            <a:spLocks noGrp="1"/>
          </p:cNvSpPr>
          <p:nvPr>
            <p:ph type="sldNum" sz="quarter" idx="12"/>
          </p:nvPr>
        </p:nvSpPr>
        <p:spPr/>
        <p:txBody>
          <a:bodyPr/>
          <a:lstStyle/>
          <a:p>
            <a:fld id="{A2060099-932A-9345-A983-616282D95534}" type="slidenum">
              <a:rPr lang="en-US" smtClean="0"/>
              <a:t>74</a:t>
            </a:fld>
            <a:endParaRPr lang="en-US"/>
          </a:p>
        </p:txBody>
      </p:sp>
    </p:spTree>
    <p:extLst>
      <p:ext uri="{BB962C8B-B14F-4D97-AF65-F5344CB8AC3E}">
        <p14:creationId xmlns:p14="http://schemas.microsoft.com/office/powerpoint/2010/main" val="104598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8BC1-EA6B-104C-BF51-DABE14560085}"/>
              </a:ext>
            </a:extLst>
          </p:cNvPr>
          <p:cNvSpPr>
            <a:spLocks noGrp="1"/>
          </p:cNvSpPr>
          <p:nvPr>
            <p:ph type="title"/>
          </p:nvPr>
        </p:nvSpPr>
        <p:spPr/>
        <p:txBody>
          <a:bodyPr/>
          <a:lstStyle/>
          <a:p>
            <a:r>
              <a:rPr lang="en-US" dirty="0"/>
              <a:t>RL Model vs Simulator Access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F0C68D-10A8-D945-B898-2CC691DD507D}"/>
                  </a:ext>
                </a:extLst>
              </p:cNvPr>
              <p:cNvSpPr>
                <a:spLocks noGrp="1"/>
              </p:cNvSpPr>
              <p:nvPr>
                <p:ph idx="1"/>
              </p:nvPr>
            </p:nvSpPr>
            <p:spPr>
              <a:xfrm>
                <a:off x="838200" y="1564563"/>
                <a:ext cx="10515600" cy="4351338"/>
              </a:xfrm>
            </p:spPr>
            <p:txBody>
              <a:bodyPr/>
              <a:lstStyle/>
              <a:p>
                <a:r>
                  <a:rPr lang="en-US" dirty="0"/>
                  <a:t>Recall </a:t>
                </a:r>
                <a:r>
                  <a:rPr lang="en-US" i="1" dirty="0"/>
                  <a:t>simulator access</a:t>
                </a:r>
                <a:r>
                  <a:rPr lang="en-US" dirty="0"/>
                  <a:t> to MDP: we can only sample from transition model,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a:t>
                </a:r>
                <a:br>
                  <a:rPr lang="en-US" dirty="0"/>
                </a:br>
                <a:endParaRPr lang="en-US" dirty="0"/>
              </a:p>
              <a:p>
                <a:r>
                  <a:rPr lang="en-US" dirty="0"/>
                  <a:t>RL has this assumption too.</a:t>
                </a:r>
                <a:br>
                  <a:rPr lang="en-US" dirty="0"/>
                </a:br>
                <a:endParaRPr lang="en-US" dirty="0"/>
              </a:p>
            </p:txBody>
          </p:sp>
        </mc:Choice>
        <mc:Fallback xmlns="">
          <p:sp>
            <p:nvSpPr>
              <p:cNvPr id="3" name="Content Placeholder 2">
                <a:extLst>
                  <a:ext uri="{FF2B5EF4-FFF2-40B4-BE49-F238E27FC236}">
                    <a16:creationId xmlns:a16="http://schemas.microsoft.com/office/drawing/2014/main" id="{6BF0C68D-10A8-D945-B898-2CC691DD507D}"/>
                  </a:ext>
                </a:extLst>
              </p:cNvPr>
              <p:cNvSpPr>
                <a:spLocks noGrp="1" noRot="1" noChangeAspect="1" noMove="1" noResize="1" noEditPoints="1" noAdjustHandles="1" noChangeArrowheads="1" noChangeShapeType="1" noTextEdit="1"/>
              </p:cNvSpPr>
              <p:nvPr>
                <p:ph idx="1"/>
              </p:nvPr>
            </p:nvSpPr>
            <p:spPr>
              <a:xfrm>
                <a:off x="838200" y="1564563"/>
                <a:ext cx="10515600" cy="4351338"/>
              </a:xfrm>
              <a:blipFill>
                <a:blip r:embed="rId2"/>
                <a:stretch>
                  <a:fillRect l="-1086" t="-2624"/>
                </a:stretch>
              </a:blipFill>
            </p:spPr>
            <p:txBody>
              <a:bodyPr/>
              <a:lstStyle/>
              <a:p>
                <a:r>
                  <a:rPr lang="en-US">
                    <a:noFill/>
                  </a:rPr>
                  <a:t> </a:t>
                </a:r>
              </a:p>
            </p:txBody>
          </p:sp>
        </mc:Fallback>
      </mc:AlternateContent>
    </p:spTree>
    <p:extLst>
      <p:ext uri="{BB962C8B-B14F-4D97-AF65-F5344CB8AC3E}">
        <p14:creationId xmlns:p14="http://schemas.microsoft.com/office/powerpoint/2010/main" val="428714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8BC1-EA6B-104C-BF51-DABE14560085}"/>
              </a:ext>
            </a:extLst>
          </p:cNvPr>
          <p:cNvSpPr>
            <a:spLocks noGrp="1"/>
          </p:cNvSpPr>
          <p:nvPr>
            <p:ph type="title"/>
          </p:nvPr>
        </p:nvSpPr>
        <p:spPr/>
        <p:txBody>
          <a:bodyPr/>
          <a:lstStyle/>
          <a:p>
            <a:r>
              <a:rPr lang="en-US" dirty="0"/>
              <a:t>RL Model vs Simulator Access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F0C68D-10A8-D945-B898-2CC691DD507D}"/>
                  </a:ext>
                </a:extLst>
              </p:cNvPr>
              <p:cNvSpPr>
                <a:spLocks noGrp="1"/>
              </p:cNvSpPr>
              <p:nvPr>
                <p:ph idx="1"/>
              </p:nvPr>
            </p:nvSpPr>
            <p:spPr>
              <a:xfrm>
                <a:off x="838200" y="1564563"/>
                <a:ext cx="10515600" cy="4351338"/>
              </a:xfrm>
            </p:spPr>
            <p:txBody>
              <a:bodyPr/>
              <a:lstStyle/>
              <a:p>
                <a:r>
                  <a:rPr lang="en-US" dirty="0"/>
                  <a:t>Recall </a:t>
                </a:r>
                <a:r>
                  <a:rPr lang="en-US" i="1" dirty="0"/>
                  <a:t>simulator access</a:t>
                </a:r>
                <a:r>
                  <a:rPr lang="en-US" dirty="0"/>
                  <a:t> to MDP: we can only sample from transition model,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a:t>
                </a:r>
                <a:br>
                  <a:rPr lang="en-US" dirty="0"/>
                </a:br>
                <a:endParaRPr lang="en-US" dirty="0"/>
              </a:p>
              <a:p>
                <a:r>
                  <a:rPr lang="en-US" dirty="0"/>
                  <a:t>RL has this assumption too.</a:t>
                </a:r>
                <a:br>
                  <a:rPr lang="en-US" dirty="0"/>
                </a:br>
                <a:endParaRPr lang="en-US" dirty="0"/>
              </a:p>
              <a:p>
                <a:r>
                  <a:rPr lang="en-US" dirty="0"/>
                  <a:t>The main additional assumption: we can’t “choose our own state” with which to query the transition model.</a:t>
                </a:r>
                <a:br>
                  <a:rPr lang="en-US" dirty="0"/>
                </a:br>
                <a:endParaRPr lang="en-US" dirty="0"/>
              </a:p>
              <a:p>
                <a:r>
                  <a:rPr lang="en-US" dirty="0"/>
                  <a:t>We’re just at some current state, we take some action, then get one next state sample, and now that’s our current state.</a:t>
                </a:r>
              </a:p>
            </p:txBody>
          </p:sp>
        </mc:Choice>
        <mc:Fallback xmlns="">
          <p:sp>
            <p:nvSpPr>
              <p:cNvPr id="3" name="Content Placeholder 2">
                <a:extLst>
                  <a:ext uri="{FF2B5EF4-FFF2-40B4-BE49-F238E27FC236}">
                    <a16:creationId xmlns:a16="http://schemas.microsoft.com/office/drawing/2014/main" id="{6BF0C68D-10A8-D945-B898-2CC691DD507D}"/>
                  </a:ext>
                </a:extLst>
              </p:cNvPr>
              <p:cNvSpPr>
                <a:spLocks noGrp="1" noRot="1" noChangeAspect="1" noMove="1" noResize="1" noEditPoints="1" noAdjustHandles="1" noChangeArrowheads="1" noChangeShapeType="1" noTextEdit="1"/>
              </p:cNvSpPr>
              <p:nvPr>
                <p:ph idx="1"/>
              </p:nvPr>
            </p:nvSpPr>
            <p:spPr>
              <a:xfrm>
                <a:off x="838200" y="1564563"/>
                <a:ext cx="10515600" cy="4351338"/>
              </a:xfrm>
              <a:blipFill>
                <a:blip r:embed="rId2"/>
                <a:stretch>
                  <a:fillRect l="-1086" t="-2624" b="-3207"/>
                </a:stretch>
              </a:blipFill>
            </p:spPr>
            <p:txBody>
              <a:bodyPr/>
              <a:lstStyle/>
              <a:p>
                <a:r>
                  <a:rPr lang="en-US">
                    <a:noFill/>
                  </a:rPr>
                  <a:t> </a:t>
                </a:r>
              </a:p>
            </p:txBody>
          </p:sp>
        </mc:Fallback>
      </mc:AlternateContent>
    </p:spTree>
    <p:extLst>
      <p:ext uri="{BB962C8B-B14F-4D97-AF65-F5344CB8AC3E}">
        <p14:creationId xmlns:p14="http://schemas.microsoft.com/office/powerpoint/2010/main" val="3817327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17792</TotalTime>
  <Words>3742</Words>
  <Application>Microsoft Macintosh PowerPoint</Application>
  <PresentationFormat>Widescreen</PresentationFormat>
  <Paragraphs>1401</Paragraphs>
  <Slides>74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Cambria Math</vt:lpstr>
      <vt:lpstr>Century Schoolbook</vt:lpstr>
      <vt:lpstr>Lato</vt:lpstr>
      <vt:lpstr>Office Theme</vt:lpstr>
      <vt:lpstr>Planning and Reinforcement Learning</vt:lpstr>
      <vt:lpstr>Today’s Agenda</vt:lpstr>
      <vt:lpstr>Planning and Reinforcement Learning</vt:lpstr>
      <vt:lpstr>What’s the Connection to RL?</vt:lpstr>
      <vt:lpstr>What’s the Connection to RL?</vt:lpstr>
      <vt:lpstr>What’s the Connection to RL?</vt:lpstr>
      <vt:lpstr>The Basic RL Model*</vt:lpstr>
      <vt:lpstr>RL Model vs Simulator Access</vt:lpstr>
      <vt:lpstr>RL Model vs Simulator Access</vt:lpstr>
      <vt:lpstr>RL Model vs Simulator Access</vt:lpstr>
      <vt:lpstr>An API for “RL Access” to MDPs</vt:lpstr>
      <vt:lpstr>Planning by Reinforcement Learning</vt:lpstr>
      <vt:lpstr>Planning by Reinforcement Learning</vt:lpstr>
      <vt:lpstr>Planning by Reinforcement Learning</vt:lpstr>
      <vt:lpstr>Q-Learning: “Hello World” for RL</vt:lpstr>
      <vt:lpstr>Temporal Difference (TD) Learning</vt:lpstr>
      <vt:lpstr>Temporal Difference (TD) Learning</vt:lpstr>
      <vt:lpstr>Temporal Difference (TD) Learning</vt:lpstr>
      <vt:lpstr>Temporal Difference (TD) Learning</vt:lpstr>
      <vt:lpstr>Temporal Difference (TD) Learning</vt:lpstr>
      <vt:lpstr>Example: Marshmallows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Bellman Backups: The ❤️ of MDP Planning and RL</vt:lpstr>
      <vt:lpstr>Bellman Backups: The ❤️ of MDP Planning and RL</vt:lpstr>
      <vt:lpstr>Bellman Backups: The ❤️ of MDP Planning and RL</vt:lpstr>
      <vt:lpstr>Bellman Backups: The ❤️ of MDP Planning and RL</vt:lpstr>
      <vt:lpstr>Bellman Backups: The ❤️ of MDP Planning and RL</vt:lpstr>
      <vt:lpstr>Bellman Backups: The ❤️ of MDP Planning and RL</vt:lpstr>
      <vt:lpstr>Bellman Backups: The ❤️ of MDP Planning and RL</vt:lpstr>
      <vt:lpstr>Bellman Backups: The ❤️ of MDP Planning and RL</vt:lpstr>
      <vt:lpstr>Bellman Backups: The ❤️ of MDP Planning and RL</vt:lpstr>
      <vt:lpstr>Experience Replay</vt:lpstr>
      <vt:lpstr>Prioritized Experience Replay</vt:lpstr>
      <vt:lpstr>Model-Free vs. Model-Based RL</vt:lpstr>
      <vt:lpstr>MBRL Example: Dyna-Q</vt:lpstr>
      <vt:lpstr>MBRL Example: Dyna-Q</vt:lpstr>
      <vt:lpstr>MBRL Example: Dyna-Q</vt:lpstr>
      <vt:lpstr>Model-Free vs. Model-Based RL</vt:lpstr>
      <vt:lpstr>Today’s Agenda</vt:lpstr>
      <vt:lpstr>Paper Presentations</vt:lpstr>
      <vt:lpstr>Paper Presentations</vt:lpstr>
      <vt:lpstr>Paper Presentations: Expectations and Grading</vt:lpstr>
      <vt:lpstr>Paper Matching</vt:lpstr>
      <vt:lpstr>Pre-Class Paper Reviews</vt:lpstr>
      <vt:lpstr>Final Projects</vt:lpstr>
      <vt:lpstr>Final Projects: Possible Starting Points</vt:lpstr>
      <vt:lpstr>Final Project: Timeline &amp; Deliverables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Scott Silver</dc:creator>
  <cp:lastModifiedBy>Thomas Scott Silver</cp:lastModifiedBy>
  <cp:revision>648</cp:revision>
  <dcterms:created xsi:type="dcterms:W3CDTF">2021-09-25T14:32:34Z</dcterms:created>
  <dcterms:modified xsi:type="dcterms:W3CDTF">2025-09-17T17:54:02Z</dcterms:modified>
</cp:coreProperties>
</file>