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1"/>
  </p:notesMasterIdLst>
  <p:sldIdLst>
    <p:sldId id="256" r:id="rId2"/>
    <p:sldId id="260" r:id="rId3"/>
    <p:sldId id="267" r:id="rId4"/>
    <p:sldId id="261" r:id="rId5"/>
    <p:sldId id="263" r:id="rId6"/>
    <p:sldId id="264" r:id="rId7"/>
    <p:sldId id="265" r:id="rId8"/>
    <p:sldId id="262" r:id="rId9"/>
    <p:sldId id="259" r:id="rId10"/>
    <p:sldId id="266" r:id="rId11"/>
    <p:sldId id="269" r:id="rId12"/>
    <p:sldId id="268" r:id="rId13"/>
    <p:sldId id="270" r:id="rId14"/>
    <p:sldId id="274" r:id="rId15"/>
    <p:sldId id="275" r:id="rId16"/>
    <p:sldId id="322" r:id="rId17"/>
    <p:sldId id="271" r:id="rId18"/>
    <p:sldId id="272" r:id="rId19"/>
    <p:sldId id="280" r:id="rId20"/>
    <p:sldId id="273" r:id="rId21"/>
    <p:sldId id="276" r:id="rId22"/>
    <p:sldId id="277" r:id="rId23"/>
    <p:sldId id="278" r:id="rId24"/>
    <p:sldId id="279" r:id="rId25"/>
    <p:sldId id="281" r:id="rId26"/>
    <p:sldId id="323" r:id="rId27"/>
    <p:sldId id="324" r:id="rId28"/>
    <p:sldId id="325" r:id="rId29"/>
    <p:sldId id="282" r:id="rId30"/>
    <p:sldId id="283" r:id="rId31"/>
    <p:sldId id="288" r:id="rId32"/>
    <p:sldId id="290" r:id="rId33"/>
    <p:sldId id="285" r:id="rId34"/>
    <p:sldId id="287" r:id="rId35"/>
    <p:sldId id="284" r:id="rId36"/>
    <p:sldId id="286" r:id="rId37"/>
    <p:sldId id="300" r:id="rId38"/>
    <p:sldId id="292" r:id="rId39"/>
    <p:sldId id="293" r:id="rId40"/>
    <p:sldId id="294" r:id="rId41"/>
    <p:sldId id="297" r:id="rId42"/>
    <p:sldId id="312" r:id="rId43"/>
    <p:sldId id="313" r:id="rId44"/>
    <p:sldId id="314" r:id="rId45"/>
    <p:sldId id="316" r:id="rId46"/>
    <p:sldId id="315" r:id="rId47"/>
    <p:sldId id="310" r:id="rId48"/>
    <p:sldId id="311" r:id="rId49"/>
    <p:sldId id="298" r:id="rId50"/>
    <p:sldId id="299" r:id="rId51"/>
    <p:sldId id="317" r:id="rId52"/>
    <p:sldId id="318" r:id="rId53"/>
    <p:sldId id="308" r:id="rId54"/>
    <p:sldId id="301" r:id="rId55"/>
    <p:sldId id="319" r:id="rId56"/>
    <p:sldId id="309" r:id="rId57"/>
    <p:sldId id="327" r:id="rId58"/>
    <p:sldId id="320" r:id="rId59"/>
    <p:sldId id="531" r:id="rId60"/>
    <p:sldId id="532" r:id="rId61"/>
    <p:sldId id="535" r:id="rId62"/>
    <p:sldId id="534" r:id="rId63"/>
    <p:sldId id="536" r:id="rId64"/>
    <p:sldId id="537" r:id="rId65"/>
    <p:sldId id="538" r:id="rId66"/>
    <p:sldId id="539" r:id="rId67"/>
    <p:sldId id="541" r:id="rId68"/>
    <p:sldId id="542" r:id="rId69"/>
    <p:sldId id="54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1"/>
    <p:restoredTop sz="95012"/>
  </p:normalViewPr>
  <p:slideViewPr>
    <p:cSldViewPr snapToGrid="0" snapToObjects="1">
      <p:cViewPr>
        <p:scale>
          <a:sx n="129" d="100"/>
          <a:sy n="129" d="100"/>
        </p:scale>
        <p:origin x="1072"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1B052-F350-6C49-8540-DBABB9517F3C}" type="datetimeFigureOut">
              <a:rPr lang="en-US" smtClean="0"/>
              <a:t>10/1/25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7592C-5757-414F-837F-C7B2A1277DA6}" type="slidenum">
              <a:rPr lang="en-US" smtClean="0"/>
              <a:t>‹#›</a:t>
            </a:fld>
            <a:endParaRPr lang="en-US"/>
          </a:p>
        </p:txBody>
      </p:sp>
    </p:spTree>
    <p:extLst>
      <p:ext uri="{BB962C8B-B14F-4D97-AF65-F5344CB8AC3E}">
        <p14:creationId xmlns:p14="http://schemas.microsoft.com/office/powerpoint/2010/main" val="193082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541-33F1-3B43-97A9-16C94C39524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8C8A761-097B-E341-8B36-B14B3F4FA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AA15E97-5409-CD48-9965-2116F007F439}"/>
              </a:ext>
            </a:extLst>
          </p:cNvPr>
          <p:cNvSpPr>
            <a:spLocks noGrp="1"/>
          </p:cNvSpPr>
          <p:nvPr>
            <p:ph type="dt" sz="half" idx="10"/>
          </p:nvPr>
        </p:nvSpPr>
        <p:spPr/>
        <p:txBody>
          <a:bodyPr/>
          <a:lstStyle/>
          <a:p>
            <a:r>
              <a:rPr lang="en-US"/>
              <a:t>Fall 2021</a:t>
            </a:r>
            <a:endParaRPr lang="en-US" dirty="0"/>
          </a:p>
        </p:txBody>
      </p:sp>
      <p:sp>
        <p:nvSpPr>
          <p:cNvPr id="5" name="Footer Placeholder 4">
            <a:extLst>
              <a:ext uri="{FF2B5EF4-FFF2-40B4-BE49-F238E27FC236}">
                <a16:creationId xmlns:a16="http://schemas.microsoft.com/office/drawing/2014/main" id="{6A30C778-9AA3-A743-99B8-1D518C373BAD}"/>
              </a:ext>
            </a:extLst>
          </p:cNvPr>
          <p:cNvSpPr>
            <a:spLocks noGrp="1"/>
          </p:cNvSpPr>
          <p:nvPr>
            <p:ph type="ftr" sz="quarter" idx="11"/>
          </p:nvPr>
        </p:nvSpPr>
        <p:spPr/>
        <p:txBody>
          <a:bodyPr/>
          <a:lstStyle/>
          <a:p>
            <a:r>
              <a:rPr lang="en-US"/>
              <a:t>Tom Silver - Princeton University - Fall 2025</a:t>
            </a:r>
            <a:endParaRPr lang="en-US" dirty="0"/>
          </a:p>
        </p:txBody>
      </p:sp>
      <p:sp>
        <p:nvSpPr>
          <p:cNvPr id="6" name="Slide Number Placeholder 5">
            <a:extLst>
              <a:ext uri="{FF2B5EF4-FFF2-40B4-BE49-F238E27FC236}">
                <a16:creationId xmlns:a16="http://schemas.microsoft.com/office/drawing/2014/main" id="{77001A43-8629-1246-9EE4-D603AD38FBD1}"/>
              </a:ext>
            </a:extLst>
          </p:cNvPr>
          <p:cNvSpPr>
            <a:spLocks noGrp="1"/>
          </p:cNvSpPr>
          <p:nvPr>
            <p:ph type="sldNum" sz="quarter" idx="12"/>
          </p:nvPr>
        </p:nvSpPr>
        <p:spPr/>
        <p:txBody>
          <a:bodyPr/>
          <a:lstStyle/>
          <a:p>
            <a:fld id="{A2060099-932A-9345-A983-616282D95534}" type="slidenum">
              <a:rPr lang="en-US" smtClean="0"/>
              <a:t>‹#›</a:t>
            </a:fld>
            <a:endParaRPr lang="en-US" dirty="0"/>
          </a:p>
        </p:txBody>
      </p:sp>
    </p:spTree>
    <p:extLst>
      <p:ext uri="{BB962C8B-B14F-4D97-AF65-F5344CB8AC3E}">
        <p14:creationId xmlns:p14="http://schemas.microsoft.com/office/powerpoint/2010/main" val="7429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6C65-DDDA-0E4D-A6DC-AE7AB59E4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1B49E-E508-9B4B-BDEE-6D50697C04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9EEA-EA1C-7646-99AC-3A022392704F}"/>
              </a:ext>
            </a:extLst>
          </p:cNvPr>
          <p:cNvSpPr>
            <a:spLocks noGrp="1"/>
          </p:cNvSpPr>
          <p:nvPr>
            <p:ph type="dt" sz="half" idx="10"/>
          </p:nvPr>
        </p:nvSpPr>
        <p:spPr/>
        <p:txBody>
          <a:bodyPr/>
          <a:lstStyle/>
          <a:p>
            <a:r>
              <a:rPr lang="en-US"/>
              <a:t>Fall 2021</a:t>
            </a:r>
          </a:p>
        </p:txBody>
      </p:sp>
      <p:sp>
        <p:nvSpPr>
          <p:cNvPr id="5" name="Footer Placeholder 4">
            <a:extLst>
              <a:ext uri="{FF2B5EF4-FFF2-40B4-BE49-F238E27FC236}">
                <a16:creationId xmlns:a16="http://schemas.microsoft.com/office/drawing/2014/main" id="{E8A03179-E549-204A-AA81-EEF7C93A6C85}"/>
              </a:ext>
            </a:extLst>
          </p:cNvPr>
          <p:cNvSpPr>
            <a:spLocks noGrp="1"/>
          </p:cNvSpPr>
          <p:nvPr>
            <p:ph type="ftr" sz="quarter" idx="11"/>
          </p:nvPr>
        </p:nvSpPr>
        <p:spPr/>
        <p:txBody>
          <a:bodyPr/>
          <a:lstStyle/>
          <a:p>
            <a:r>
              <a:rPr lang="en-US"/>
              <a:t>Tom Silver - Princeton University - Fall 2025</a:t>
            </a:r>
          </a:p>
        </p:txBody>
      </p:sp>
      <p:sp>
        <p:nvSpPr>
          <p:cNvPr id="6" name="Slide Number Placeholder 5">
            <a:extLst>
              <a:ext uri="{FF2B5EF4-FFF2-40B4-BE49-F238E27FC236}">
                <a16:creationId xmlns:a16="http://schemas.microsoft.com/office/drawing/2014/main" id="{14069AD9-97CE-3D48-9E51-A2E4C86AAF40}"/>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3247078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11BB3-78FF-FC48-914D-4E0987A135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C6EC77-646E-214A-BF29-5460744BF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E0E24-D0B6-504D-BFEC-786D6092FA7D}"/>
              </a:ext>
            </a:extLst>
          </p:cNvPr>
          <p:cNvSpPr>
            <a:spLocks noGrp="1"/>
          </p:cNvSpPr>
          <p:nvPr>
            <p:ph type="dt" sz="half" idx="10"/>
          </p:nvPr>
        </p:nvSpPr>
        <p:spPr/>
        <p:txBody>
          <a:bodyPr/>
          <a:lstStyle/>
          <a:p>
            <a:r>
              <a:rPr lang="en-US"/>
              <a:t>Fall 2021</a:t>
            </a:r>
          </a:p>
        </p:txBody>
      </p:sp>
      <p:sp>
        <p:nvSpPr>
          <p:cNvPr id="5" name="Footer Placeholder 4">
            <a:extLst>
              <a:ext uri="{FF2B5EF4-FFF2-40B4-BE49-F238E27FC236}">
                <a16:creationId xmlns:a16="http://schemas.microsoft.com/office/drawing/2014/main" id="{BF23EB5B-1168-A84B-888B-508EA9A37E1F}"/>
              </a:ext>
            </a:extLst>
          </p:cNvPr>
          <p:cNvSpPr>
            <a:spLocks noGrp="1"/>
          </p:cNvSpPr>
          <p:nvPr>
            <p:ph type="ftr" sz="quarter" idx="11"/>
          </p:nvPr>
        </p:nvSpPr>
        <p:spPr/>
        <p:txBody>
          <a:bodyPr/>
          <a:lstStyle/>
          <a:p>
            <a:r>
              <a:rPr lang="en-US"/>
              <a:t>Tom Silver - Princeton University - Fall 2025</a:t>
            </a:r>
          </a:p>
        </p:txBody>
      </p:sp>
      <p:sp>
        <p:nvSpPr>
          <p:cNvPr id="6" name="Slide Number Placeholder 5">
            <a:extLst>
              <a:ext uri="{FF2B5EF4-FFF2-40B4-BE49-F238E27FC236}">
                <a16:creationId xmlns:a16="http://schemas.microsoft.com/office/drawing/2014/main" id="{0251BEA7-3C35-E842-A920-13A099C42EBC}"/>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407559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5705-A638-F34C-A8CC-D32770BF1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45A4F-A27A-4240-9F19-63D52567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3C196-ADC3-714A-8EE6-F8DDB0AFCE82}"/>
              </a:ext>
            </a:extLst>
          </p:cNvPr>
          <p:cNvSpPr>
            <a:spLocks noGrp="1"/>
          </p:cNvSpPr>
          <p:nvPr>
            <p:ph type="dt" sz="half" idx="10"/>
          </p:nvPr>
        </p:nvSpPr>
        <p:spPr/>
        <p:txBody>
          <a:bodyPr/>
          <a:lstStyle/>
          <a:p>
            <a:r>
              <a:rPr lang="en-US"/>
              <a:t>Fall 2021</a:t>
            </a:r>
          </a:p>
        </p:txBody>
      </p:sp>
      <p:sp>
        <p:nvSpPr>
          <p:cNvPr id="5" name="Footer Placeholder 4">
            <a:extLst>
              <a:ext uri="{FF2B5EF4-FFF2-40B4-BE49-F238E27FC236}">
                <a16:creationId xmlns:a16="http://schemas.microsoft.com/office/drawing/2014/main" id="{5BFEBFC4-2634-8645-98CC-B1F37E9DFC41}"/>
              </a:ext>
            </a:extLst>
          </p:cNvPr>
          <p:cNvSpPr>
            <a:spLocks noGrp="1"/>
          </p:cNvSpPr>
          <p:nvPr>
            <p:ph type="ftr" sz="quarter" idx="11"/>
          </p:nvPr>
        </p:nvSpPr>
        <p:spPr/>
        <p:txBody>
          <a:bodyPr/>
          <a:lstStyle/>
          <a:p>
            <a:r>
              <a:rPr lang="en-US"/>
              <a:t>Tom Silver - Princeton University - Fall 2025</a:t>
            </a:r>
          </a:p>
        </p:txBody>
      </p:sp>
      <p:sp>
        <p:nvSpPr>
          <p:cNvPr id="6" name="Slide Number Placeholder 5">
            <a:extLst>
              <a:ext uri="{FF2B5EF4-FFF2-40B4-BE49-F238E27FC236}">
                <a16:creationId xmlns:a16="http://schemas.microsoft.com/office/drawing/2014/main" id="{AC398A1C-B0B0-364E-B25F-E9304D847B57}"/>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408390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A50F-4324-5C4E-B01B-97021792D1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37E194-D78F-AB4D-84E1-DF0C41F03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53B318-2D8A-CD4D-9A10-1B6DAADD6C80}"/>
              </a:ext>
            </a:extLst>
          </p:cNvPr>
          <p:cNvSpPr>
            <a:spLocks noGrp="1"/>
          </p:cNvSpPr>
          <p:nvPr>
            <p:ph type="dt" sz="half" idx="10"/>
          </p:nvPr>
        </p:nvSpPr>
        <p:spPr/>
        <p:txBody>
          <a:bodyPr/>
          <a:lstStyle/>
          <a:p>
            <a:r>
              <a:rPr lang="en-US"/>
              <a:t>Fall 2021</a:t>
            </a:r>
          </a:p>
        </p:txBody>
      </p:sp>
      <p:sp>
        <p:nvSpPr>
          <p:cNvPr id="5" name="Footer Placeholder 4">
            <a:extLst>
              <a:ext uri="{FF2B5EF4-FFF2-40B4-BE49-F238E27FC236}">
                <a16:creationId xmlns:a16="http://schemas.microsoft.com/office/drawing/2014/main" id="{786257D9-8B3C-1945-9B15-BDE1EACEC2CF}"/>
              </a:ext>
            </a:extLst>
          </p:cNvPr>
          <p:cNvSpPr>
            <a:spLocks noGrp="1"/>
          </p:cNvSpPr>
          <p:nvPr>
            <p:ph type="ftr" sz="quarter" idx="11"/>
          </p:nvPr>
        </p:nvSpPr>
        <p:spPr/>
        <p:txBody>
          <a:bodyPr/>
          <a:lstStyle/>
          <a:p>
            <a:r>
              <a:rPr lang="en-US"/>
              <a:t>Tom Silver - Princeton University - Fall 2025</a:t>
            </a:r>
          </a:p>
        </p:txBody>
      </p:sp>
      <p:sp>
        <p:nvSpPr>
          <p:cNvPr id="6" name="Slide Number Placeholder 5">
            <a:extLst>
              <a:ext uri="{FF2B5EF4-FFF2-40B4-BE49-F238E27FC236}">
                <a16:creationId xmlns:a16="http://schemas.microsoft.com/office/drawing/2014/main" id="{5B9AA415-26CC-7449-A8C5-670C3E2D721F}"/>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23689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5588-E7DE-8749-874E-4CBE93AFA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729E8-84DA-8642-AC0E-46E821448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14C91-5FB0-514F-A5CE-B70E272D6B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DF8BB-3242-FB44-B5FA-ED92CB4A7438}"/>
              </a:ext>
            </a:extLst>
          </p:cNvPr>
          <p:cNvSpPr>
            <a:spLocks noGrp="1"/>
          </p:cNvSpPr>
          <p:nvPr>
            <p:ph type="dt" sz="half" idx="10"/>
          </p:nvPr>
        </p:nvSpPr>
        <p:spPr/>
        <p:txBody>
          <a:bodyPr/>
          <a:lstStyle/>
          <a:p>
            <a:r>
              <a:rPr lang="en-US"/>
              <a:t>Fall 2021</a:t>
            </a:r>
          </a:p>
        </p:txBody>
      </p:sp>
      <p:sp>
        <p:nvSpPr>
          <p:cNvPr id="6" name="Footer Placeholder 5">
            <a:extLst>
              <a:ext uri="{FF2B5EF4-FFF2-40B4-BE49-F238E27FC236}">
                <a16:creationId xmlns:a16="http://schemas.microsoft.com/office/drawing/2014/main" id="{0C9C2143-F8CB-9148-8117-188EA7D60CC3}"/>
              </a:ext>
            </a:extLst>
          </p:cNvPr>
          <p:cNvSpPr>
            <a:spLocks noGrp="1"/>
          </p:cNvSpPr>
          <p:nvPr>
            <p:ph type="ftr" sz="quarter" idx="11"/>
          </p:nvPr>
        </p:nvSpPr>
        <p:spPr/>
        <p:txBody>
          <a:bodyPr/>
          <a:lstStyle/>
          <a:p>
            <a:r>
              <a:rPr lang="en-US"/>
              <a:t>Tom Silver - Princeton University - Fall 2025</a:t>
            </a:r>
          </a:p>
        </p:txBody>
      </p:sp>
      <p:sp>
        <p:nvSpPr>
          <p:cNvPr id="7" name="Slide Number Placeholder 6">
            <a:extLst>
              <a:ext uri="{FF2B5EF4-FFF2-40B4-BE49-F238E27FC236}">
                <a16:creationId xmlns:a16="http://schemas.microsoft.com/office/drawing/2014/main" id="{9A342A7B-B655-7543-A3D9-BB0662AE880D}"/>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386537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2902-3371-6B41-928A-89D082EB69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D9BF00-7D13-7E44-8484-E16DCF660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05B1E-F4E3-8A49-A76D-56EF85F065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66F031-FF27-5C4E-B3BE-857218696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15255-E64F-B544-8223-503C17ECD1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1B177-F03E-FB4E-8CBB-5A2FD3547EC2}"/>
              </a:ext>
            </a:extLst>
          </p:cNvPr>
          <p:cNvSpPr>
            <a:spLocks noGrp="1"/>
          </p:cNvSpPr>
          <p:nvPr>
            <p:ph type="dt" sz="half" idx="10"/>
          </p:nvPr>
        </p:nvSpPr>
        <p:spPr/>
        <p:txBody>
          <a:bodyPr/>
          <a:lstStyle/>
          <a:p>
            <a:r>
              <a:rPr lang="en-US"/>
              <a:t>Fall 2021</a:t>
            </a:r>
          </a:p>
        </p:txBody>
      </p:sp>
      <p:sp>
        <p:nvSpPr>
          <p:cNvPr id="8" name="Footer Placeholder 7">
            <a:extLst>
              <a:ext uri="{FF2B5EF4-FFF2-40B4-BE49-F238E27FC236}">
                <a16:creationId xmlns:a16="http://schemas.microsoft.com/office/drawing/2014/main" id="{7D499ED0-35B7-C644-8936-E1E6E4BC3838}"/>
              </a:ext>
            </a:extLst>
          </p:cNvPr>
          <p:cNvSpPr>
            <a:spLocks noGrp="1"/>
          </p:cNvSpPr>
          <p:nvPr>
            <p:ph type="ftr" sz="quarter" idx="11"/>
          </p:nvPr>
        </p:nvSpPr>
        <p:spPr/>
        <p:txBody>
          <a:bodyPr/>
          <a:lstStyle/>
          <a:p>
            <a:r>
              <a:rPr lang="en-US"/>
              <a:t>Tom Silver - Princeton University - Fall 2025</a:t>
            </a:r>
          </a:p>
        </p:txBody>
      </p:sp>
      <p:sp>
        <p:nvSpPr>
          <p:cNvPr id="9" name="Slide Number Placeholder 8">
            <a:extLst>
              <a:ext uri="{FF2B5EF4-FFF2-40B4-BE49-F238E27FC236}">
                <a16:creationId xmlns:a16="http://schemas.microsoft.com/office/drawing/2014/main" id="{14D9463A-8C96-644D-8C20-E07CA5F61C74}"/>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219142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1D63-45D9-724C-88CB-5A43279F85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16509-221A-A241-9BA0-9D8E24A1C179}"/>
              </a:ext>
            </a:extLst>
          </p:cNvPr>
          <p:cNvSpPr>
            <a:spLocks noGrp="1"/>
          </p:cNvSpPr>
          <p:nvPr>
            <p:ph type="dt" sz="half" idx="10"/>
          </p:nvPr>
        </p:nvSpPr>
        <p:spPr/>
        <p:txBody>
          <a:bodyPr/>
          <a:lstStyle/>
          <a:p>
            <a:r>
              <a:rPr lang="en-US"/>
              <a:t>Fall 2021</a:t>
            </a:r>
          </a:p>
        </p:txBody>
      </p:sp>
      <p:sp>
        <p:nvSpPr>
          <p:cNvPr id="4" name="Footer Placeholder 3">
            <a:extLst>
              <a:ext uri="{FF2B5EF4-FFF2-40B4-BE49-F238E27FC236}">
                <a16:creationId xmlns:a16="http://schemas.microsoft.com/office/drawing/2014/main" id="{7D346868-B2F3-9043-8E58-3BEFACC7B66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133FCDBF-BDED-E04F-9D10-4E2240480F87}"/>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56175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1E256-0F26-6649-BC1C-B5EB8552E41E}"/>
              </a:ext>
            </a:extLst>
          </p:cNvPr>
          <p:cNvSpPr>
            <a:spLocks noGrp="1"/>
          </p:cNvSpPr>
          <p:nvPr>
            <p:ph type="dt" sz="half" idx="10"/>
          </p:nvPr>
        </p:nvSpPr>
        <p:spPr/>
        <p:txBody>
          <a:bodyPr/>
          <a:lstStyle/>
          <a:p>
            <a:r>
              <a:rPr lang="en-US"/>
              <a:t>Fall 2021</a:t>
            </a:r>
          </a:p>
        </p:txBody>
      </p:sp>
      <p:sp>
        <p:nvSpPr>
          <p:cNvPr id="3" name="Footer Placeholder 2">
            <a:extLst>
              <a:ext uri="{FF2B5EF4-FFF2-40B4-BE49-F238E27FC236}">
                <a16:creationId xmlns:a16="http://schemas.microsoft.com/office/drawing/2014/main" id="{460535BB-423B-F440-AEA2-84108E650E67}"/>
              </a:ext>
            </a:extLst>
          </p:cNvPr>
          <p:cNvSpPr>
            <a:spLocks noGrp="1"/>
          </p:cNvSpPr>
          <p:nvPr>
            <p:ph type="ftr" sz="quarter" idx="11"/>
          </p:nvPr>
        </p:nvSpPr>
        <p:spPr/>
        <p:txBody>
          <a:bodyPr/>
          <a:lstStyle/>
          <a:p>
            <a:r>
              <a:rPr lang="en-US"/>
              <a:t>Tom Silver - Princeton University - Fall 2025</a:t>
            </a:r>
          </a:p>
        </p:txBody>
      </p:sp>
      <p:sp>
        <p:nvSpPr>
          <p:cNvPr id="4" name="Slide Number Placeholder 3">
            <a:extLst>
              <a:ext uri="{FF2B5EF4-FFF2-40B4-BE49-F238E27FC236}">
                <a16:creationId xmlns:a16="http://schemas.microsoft.com/office/drawing/2014/main" id="{6D040168-BBEF-AA49-BD04-7FDFA84AD307}"/>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10721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401F-6C4A-1B4F-82FC-20E41990C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F7B3C-EBD8-6940-8EBE-2B285B35F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9908F0-3B92-5848-82FE-FA513F27E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FB407-FF9C-6F42-90A7-0E4BC81D03F2}"/>
              </a:ext>
            </a:extLst>
          </p:cNvPr>
          <p:cNvSpPr>
            <a:spLocks noGrp="1"/>
          </p:cNvSpPr>
          <p:nvPr>
            <p:ph type="dt" sz="half" idx="10"/>
          </p:nvPr>
        </p:nvSpPr>
        <p:spPr/>
        <p:txBody>
          <a:bodyPr/>
          <a:lstStyle/>
          <a:p>
            <a:r>
              <a:rPr lang="en-US"/>
              <a:t>Fall 2021</a:t>
            </a:r>
          </a:p>
        </p:txBody>
      </p:sp>
      <p:sp>
        <p:nvSpPr>
          <p:cNvPr id="6" name="Footer Placeholder 5">
            <a:extLst>
              <a:ext uri="{FF2B5EF4-FFF2-40B4-BE49-F238E27FC236}">
                <a16:creationId xmlns:a16="http://schemas.microsoft.com/office/drawing/2014/main" id="{D2E9ADAF-68F7-D54C-87EF-4232FF469123}"/>
              </a:ext>
            </a:extLst>
          </p:cNvPr>
          <p:cNvSpPr>
            <a:spLocks noGrp="1"/>
          </p:cNvSpPr>
          <p:nvPr>
            <p:ph type="ftr" sz="quarter" idx="11"/>
          </p:nvPr>
        </p:nvSpPr>
        <p:spPr/>
        <p:txBody>
          <a:bodyPr/>
          <a:lstStyle/>
          <a:p>
            <a:r>
              <a:rPr lang="en-US"/>
              <a:t>Tom Silver - Princeton University - Fall 2025</a:t>
            </a:r>
          </a:p>
        </p:txBody>
      </p:sp>
      <p:sp>
        <p:nvSpPr>
          <p:cNvPr id="7" name="Slide Number Placeholder 6">
            <a:extLst>
              <a:ext uri="{FF2B5EF4-FFF2-40B4-BE49-F238E27FC236}">
                <a16:creationId xmlns:a16="http://schemas.microsoft.com/office/drawing/2014/main" id="{3DA07F8A-F17F-9E44-84CF-720EABAB6FB5}"/>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249950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D791-61E9-024B-9DAF-CAA2686DC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D3001-8FF0-C748-8125-A87698C06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B45994-0675-0441-AD4A-57E6C815B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D4F86-981B-E34F-80F1-22076E33483B}"/>
              </a:ext>
            </a:extLst>
          </p:cNvPr>
          <p:cNvSpPr>
            <a:spLocks noGrp="1"/>
          </p:cNvSpPr>
          <p:nvPr>
            <p:ph type="dt" sz="half" idx="10"/>
          </p:nvPr>
        </p:nvSpPr>
        <p:spPr/>
        <p:txBody>
          <a:bodyPr/>
          <a:lstStyle/>
          <a:p>
            <a:r>
              <a:rPr lang="en-US"/>
              <a:t>Fall 2021</a:t>
            </a:r>
          </a:p>
        </p:txBody>
      </p:sp>
      <p:sp>
        <p:nvSpPr>
          <p:cNvPr id="6" name="Footer Placeholder 5">
            <a:extLst>
              <a:ext uri="{FF2B5EF4-FFF2-40B4-BE49-F238E27FC236}">
                <a16:creationId xmlns:a16="http://schemas.microsoft.com/office/drawing/2014/main" id="{04EC0FBC-1190-0F44-8791-AFD8B5CBE3F1}"/>
              </a:ext>
            </a:extLst>
          </p:cNvPr>
          <p:cNvSpPr>
            <a:spLocks noGrp="1"/>
          </p:cNvSpPr>
          <p:nvPr>
            <p:ph type="ftr" sz="quarter" idx="11"/>
          </p:nvPr>
        </p:nvSpPr>
        <p:spPr/>
        <p:txBody>
          <a:bodyPr/>
          <a:lstStyle/>
          <a:p>
            <a:r>
              <a:rPr lang="en-US"/>
              <a:t>Tom Silver - Princeton University - Fall 2025</a:t>
            </a:r>
          </a:p>
        </p:txBody>
      </p:sp>
      <p:sp>
        <p:nvSpPr>
          <p:cNvPr id="7" name="Slide Number Placeholder 6">
            <a:extLst>
              <a:ext uri="{FF2B5EF4-FFF2-40B4-BE49-F238E27FC236}">
                <a16:creationId xmlns:a16="http://schemas.microsoft.com/office/drawing/2014/main" id="{DC2D80A9-E691-8F42-9BC2-B971AF159F9E}"/>
              </a:ext>
            </a:extLst>
          </p:cNvPr>
          <p:cNvSpPr>
            <a:spLocks noGrp="1"/>
          </p:cNvSpPr>
          <p:nvPr>
            <p:ph type="sldNum" sz="quarter" idx="12"/>
          </p:nvPr>
        </p:nvSpPr>
        <p:spPr/>
        <p:txBody>
          <a:bodyPr/>
          <a:lstStyle/>
          <a:p>
            <a:fld id="{A2060099-932A-9345-A983-616282D95534}" type="slidenum">
              <a:rPr lang="en-US" smtClean="0"/>
              <a:t>‹#›</a:t>
            </a:fld>
            <a:endParaRPr lang="en-US"/>
          </a:p>
        </p:txBody>
      </p:sp>
    </p:spTree>
    <p:extLst>
      <p:ext uri="{BB962C8B-B14F-4D97-AF65-F5344CB8AC3E}">
        <p14:creationId xmlns:p14="http://schemas.microsoft.com/office/powerpoint/2010/main" val="308498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B1CFC-4019-7A4E-B899-316461D50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DB14D-7FD0-4A40-8EB8-6E06B06A4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19CE6-0C8F-9842-A391-6243578D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77"/>
              </a:defRPr>
            </a:lvl1pPr>
          </a:lstStyle>
          <a:p>
            <a:r>
              <a:rPr lang="en-US"/>
              <a:t>Fall 2021</a:t>
            </a:r>
          </a:p>
        </p:txBody>
      </p:sp>
      <p:sp>
        <p:nvSpPr>
          <p:cNvPr id="5" name="Footer Placeholder 4">
            <a:extLst>
              <a:ext uri="{FF2B5EF4-FFF2-40B4-BE49-F238E27FC236}">
                <a16:creationId xmlns:a16="http://schemas.microsoft.com/office/drawing/2014/main" id="{1EFE2A4E-F8A6-8C47-AD5D-E8246414A4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77"/>
              </a:defRPr>
            </a:lvl1pPr>
          </a:lstStyle>
          <a:p>
            <a:r>
              <a:rPr lang="en-US"/>
              <a:t>Tom Silver - Princeton University - Fall 2025</a:t>
            </a:r>
          </a:p>
        </p:txBody>
      </p:sp>
      <p:sp>
        <p:nvSpPr>
          <p:cNvPr id="6" name="Slide Number Placeholder 5">
            <a:extLst>
              <a:ext uri="{FF2B5EF4-FFF2-40B4-BE49-F238E27FC236}">
                <a16:creationId xmlns:a16="http://schemas.microsoft.com/office/drawing/2014/main" id="{78C97B10-9E66-2F46-881A-E78CF41F9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77"/>
              </a:defRPr>
            </a:lvl1pPr>
          </a:lstStyle>
          <a:p>
            <a:fld id="{A2060099-932A-9345-A983-616282D95534}" type="slidenum">
              <a:rPr lang="en-US" smtClean="0"/>
              <a:pPr/>
              <a:t>‹#›</a:t>
            </a:fld>
            <a:endParaRPr lang="en-US"/>
          </a:p>
        </p:txBody>
      </p:sp>
    </p:spTree>
    <p:extLst>
      <p:ext uri="{BB962C8B-B14F-4D97-AF65-F5344CB8AC3E}">
        <p14:creationId xmlns:p14="http://schemas.microsoft.com/office/powerpoint/2010/main" val="182361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3.png"/><Relationship Id="rId2" Type="http://schemas.openxmlformats.org/officeDocument/2006/relationships/image" Target="../media/image21.png"/><Relationship Id="rId16" Type="http://schemas.openxmlformats.org/officeDocument/2006/relationships/image" Target="../media/image22.png"/><Relationship Id="rId1" Type="http://schemas.openxmlformats.org/officeDocument/2006/relationships/slideLayout" Target="../slideLayouts/slideLayout2.xml"/><Relationship Id="rId11"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15.png"/><Relationship Id="rId9" Type="http://schemas.openxmlformats.org/officeDocument/2006/relationships/image" Target="../media/image26.pn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6.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ll.berkeley.edu/deeprlcoursesp17/docs/week_2_lecture_2_optimal_control.pdf" TargetMode="External"/><Relationship Id="rId2" Type="http://schemas.openxmlformats.org/officeDocument/2006/relationships/hyperlink" Target="https://underactuated.mit.edu/trajopt.html" TargetMode="External"/><Relationship Id="rId1" Type="http://schemas.openxmlformats.org/officeDocument/2006/relationships/slideLayout" Target="../slideLayouts/slideLayout2.xml"/><Relationship Id="rId5" Type="http://schemas.openxmlformats.org/officeDocument/2006/relationships/hyperlink" Target="https://homes.cs.washington.edu/~todorov/papers/TassaICRA14.pdf" TargetMode="External"/><Relationship Id="rId4" Type="http://schemas.openxmlformats.org/officeDocument/2006/relationships/hyperlink" Target="https://arxiv.org/pdf/2212.00541"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31EF-614D-7C44-A332-3B6DC63E10BD}"/>
              </a:ext>
            </a:extLst>
          </p:cNvPr>
          <p:cNvSpPr>
            <a:spLocks noGrp="1"/>
          </p:cNvSpPr>
          <p:nvPr>
            <p:ph type="ctrTitle"/>
          </p:nvPr>
        </p:nvSpPr>
        <p:spPr>
          <a:xfrm>
            <a:off x="743802" y="1122363"/>
            <a:ext cx="10704395" cy="2387600"/>
          </a:xfrm>
        </p:spPr>
        <p:txBody>
          <a:bodyPr>
            <a:normAutofit/>
          </a:bodyPr>
          <a:lstStyle/>
          <a:p>
            <a:r>
              <a:rPr lang="en-US" dirty="0">
                <a:latin typeface="Lato" panose="020F0502020204030203" pitchFamily="34" charset="77"/>
                <a:ea typeface="Palatino" pitchFamily="2" charset="77"/>
              </a:rPr>
              <a:t>Planning in Continuous Spaces: </a:t>
            </a:r>
            <a:r>
              <a:rPr lang="en-US" dirty="0">
                <a:ea typeface="Palatino" pitchFamily="2" charset="77"/>
              </a:rPr>
              <a:t>Trajectory Optimization</a:t>
            </a:r>
            <a:endParaRPr lang="en-US" dirty="0">
              <a:latin typeface="Lato" panose="020F0502020204030203" pitchFamily="34" charset="77"/>
              <a:ea typeface="Palatino" pitchFamily="2" charset="77"/>
            </a:endParaRPr>
          </a:p>
        </p:txBody>
      </p:sp>
      <p:sp>
        <p:nvSpPr>
          <p:cNvPr id="3" name="Subtitle 2">
            <a:extLst>
              <a:ext uri="{FF2B5EF4-FFF2-40B4-BE49-F238E27FC236}">
                <a16:creationId xmlns:a16="http://schemas.microsoft.com/office/drawing/2014/main" id="{EDC6F84F-8776-DB4C-9A17-87C813F07655}"/>
              </a:ext>
            </a:extLst>
          </p:cNvPr>
          <p:cNvSpPr>
            <a:spLocks noGrp="1"/>
          </p:cNvSpPr>
          <p:nvPr>
            <p:ph type="subTitle" idx="1"/>
          </p:nvPr>
        </p:nvSpPr>
        <p:spPr>
          <a:xfrm>
            <a:off x="1524000" y="4079875"/>
            <a:ext cx="9144000" cy="1655762"/>
          </a:xfrm>
        </p:spPr>
        <p:txBody>
          <a:bodyPr>
            <a:normAutofit fontScale="92500" lnSpcReduction="10000"/>
          </a:bodyPr>
          <a:lstStyle/>
          <a:p>
            <a:r>
              <a:rPr lang="en-US" dirty="0">
                <a:latin typeface="Lato" panose="020F0502020204030203" pitchFamily="34" charset="77"/>
                <a:ea typeface="Palatino" pitchFamily="2" charset="77"/>
              </a:rPr>
              <a:t>Tom Silver</a:t>
            </a:r>
          </a:p>
          <a:p>
            <a:r>
              <a:rPr lang="en-US" dirty="0">
                <a:latin typeface="Lato" panose="020F0502020204030203" pitchFamily="34" charset="77"/>
                <a:ea typeface="Palatino" pitchFamily="2" charset="77"/>
              </a:rPr>
              <a:t>Robot Planning Meets Machine Learning</a:t>
            </a:r>
          </a:p>
          <a:p>
            <a:r>
              <a:rPr lang="en-US" dirty="0">
                <a:latin typeface="Lato" panose="020F0502020204030203" pitchFamily="34" charset="77"/>
                <a:ea typeface="Palatino" pitchFamily="2" charset="77"/>
              </a:rPr>
              <a:t>Princeton University</a:t>
            </a:r>
          </a:p>
          <a:p>
            <a:r>
              <a:rPr lang="en-US" dirty="0">
                <a:latin typeface="Lato" panose="020F0502020204030203" pitchFamily="34" charset="77"/>
                <a:ea typeface="Palatino" pitchFamily="2" charset="77"/>
              </a:rPr>
              <a:t>Fall 2025</a:t>
            </a:r>
          </a:p>
        </p:txBody>
      </p:sp>
    </p:spTree>
    <p:extLst>
      <p:ext uri="{BB962C8B-B14F-4D97-AF65-F5344CB8AC3E}">
        <p14:creationId xmlns:p14="http://schemas.microsoft.com/office/powerpoint/2010/main" val="407108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Stupidest Possible Algorithm</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10</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extLst>
              <p:ext uri="{D42A27DB-BD31-4B8C-83A1-F6EECF244321}">
                <p14:modId xmlns:p14="http://schemas.microsoft.com/office/powerpoint/2010/main" val="708026067"/>
              </p:ext>
            </p:extLst>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2869147041"/>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2157072406"/>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3429161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Can We Do Better in this Category?</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11</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328793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19CF-A7A5-0E9A-EDB9-659FBFAD75E7}"/>
              </a:ext>
            </a:extLst>
          </p:cNvPr>
          <p:cNvSpPr>
            <a:spLocks noGrp="1"/>
          </p:cNvSpPr>
          <p:nvPr>
            <p:ph type="title"/>
          </p:nvPr>
        </p:nvSpPr>
        <p:spPr/>
        <p:txBody>
          <a:bodyPr/>
          <a:lstStyle/>
          <a:p>
            <a:pPr algn="ctr"/>
            <a:r>
              <a:rPr lang="en-US" dirty="0"/>
              <a:t>Shooting as Unconstrained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3705B-0B82-0F7C-9D57-27B8BE5D4F75}"/>
                  </a:ext>
                </a:extLst>
              </p:cNvPr>
              <p:cNvSpPr>
                <a:spLocks noGrp="1"/>
              </p:cNvSpPr>
              <p:nvPr>
                <p:ph idx="1"/>
              </p:nvPr>
            </p:nvSpPr>
            <p:spPr/>
            <p:txBody>
              <a:bodyPr/>
              <a:lstStyle/>
              <a:p>
                <a:pPr marL="0" indent="0">
                  <a:buNone/>
                </a:pPr>
                <a:r>
                  <a:rPr lang="en-US" dirty="0"/>
                  <a:t>Let </a:t>
                </a:r>
                <a14:m>
                  <m:oMath xmlns:m="http://schemas.openxmlformats.org/officeDocument/2006/math">
                    <m:r>
                      <a:rPr lang="en-US" b="1" i="1" smtClean="0">
                        <a:latin typeface="Cambria Math" panose="02040503050406030204" pitchFamily="18" charset="0"/>
                      </a:rPr>
                      <m:t>𝒖</m:t>
                    </m:r>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𝐻</m:t>
                        </m:r>
                        <m:r>
                          <a:rPr lang="en-US" i="1">
                            <a:latin typeface="Cambria Math" panose="02040503050406030204" pitchFamily="18" charset="0"/>
                          </a:rPr>
                          <m:t>−1</m:t>
                        </m:r>
                      </m:sub>
                    </m:sSub>
                    <m:r>
                      <a:rPr lang="en-US" i="1">
                        <a:latin typeface="Cambria Math" panose="02040503050406030204" pitchFamily="18" charset="0"/>
                      </a:rPr>
                      <m:t>)</m:t>
                    </m:r>
                  </m:oMath>
                </a14:m>
                <a:r>
                  <a:rPr lang="en-US" b="1" dirty="0"/>
                  <a:t> </a:t>
                </a:r>
                <a:r>
                  <a:rPr lang="en-US" dirty="0"/>
                  <a:t>and let </a:t>
                </a:r>
                <a14:m>
                  <m:oMath xmlns:m="http://schemas.openxmlformats.org/officeDocument/2006/math">
                    <m:r>
                      <a:rPr lang="en-US" b="0" i="1" smtClean="0">
                        <a:latin typeface="Cambria Math" panose="02040503050406030204" pitchFamily="18" charset="0"/>
                      </a:rPr>
                      <m:t>𝐶</m:t>
                    </m:r>
                    <m:d>
                      <m:dPr>
                        <m:ctrlPr>
                          <a:rPr lang="en-US" b="1" i="1" smtClean="0">
                            <a:latin typeface="Cambria Math" panose="02040503050406030204" pitchFamily="18" charset="0"/>
                          </a:rPr>
                        </m:ctrlPr>
                      </m:dPr>
                      <m:e>
                        <m:r>
                          <a:rPr lang="en-US" b="1" i="1">
                            <a:latin typeface="Cambria Math" panose="02040503050406030204" pitchFamily="18" charset="0"/>
                          </a:rPr>
                          <m:t>𝒖</m:t>
                        </m:r>
                      </m:e>
                    </m:d>
                  </m:oMath>
                </a14:m>
                <a:r>
                  <a:rPr lang="en-US" dirty="0"/>
                  <a:t> be the corresponding cost</a:t>
                </a:r>
              </a:p>
              <a:p>
                <a:pPr marL="0" indent="0">
                  <a:buNone/>
                </a:pPr>
                <a:endParaRPr lang="en-US" dirty="0"/>
              </a:p>
              <a:p>
                <a:pPr marL="0" indent="0">
                  <a:buNone/>
                </a:pPr>
                <a:r>
                  <a:rPr lang="en-US" dirty="0"/>
                  <a:t>Restating our objective:</a:t>
                </a:r>
              </a:p>
              <a:p>
                <a:pPr marL="0" indent="0">
                  <a:buNone/>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b="1" i="1" smtClean="0">
                                  <a:latin typeface="Cambria Math" panose="02040503050406030204" pitchFamily="18" charset="0"/>
                                </a:rPr>
                                <m:t>𝒖</m:t>
                              </m:r>
                            </m:lim>
                          </m:limLow>
                        </m:fName>
                        <m:e>
                          <m:r>
                            <a:rPr lang="en-US" b="0" i="1" smtClean="0">
                              <a:latin typeface="Cambria Math" panose="02040503050406030204" pitchFamily="18" charset="0"/>
                            </a:rPr>
                            <m:t>𝐶</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e>
                      </m:func>
                    </m:oMath>
                  </m:oMathPara>
                </a14:m>
                <a:endParaRPr lang="en-US" dirty="0"/>
              </a:p>
              <a:p>
                <a:pPr marL="0" indent="0">
                  <a:buNone/>
                </a:pPr>
                <a:endParaRPr lang="en-US" dirty="0"/>
              </a:p>
              <a:p>
                <a:pPr marL="0" indent="0">
                  <a:buNone/>
                </a:pPr>
                <a:r>
                  <a:rPr lang="en-US" dirty="0"/>
                  <a:t>This is now just an unconstrained continuous optimization problem</a:t>
                </a:r>
              </a:p>
              <a:p>
                <a:pPr marL="0" indent="0">
                  <a:buNone/>
                </a:pPr>
                <a:endParaRPr lang="en-US" dirty="0"/>
              </a:p>
              <a:p>
                <a:pPr marL="0" indent="0">
                  <a:buNone/>
                </a:pPr>
                <a:r>
                  <a:rPr lang="en-US" dirty="0"/>
                  <a:t>Let’s leverage tools…</a:t>
                </a:r>
              </a:p>
            </p:txBody>
          </p:sp>
        </mc:Choice>
        <mc:Fallback xmlns="">
          <p:sp>
            <p:nvSpPr>
              <p:cNvPr id="3" name="Content Placeholder 2">
                <a:extLst>
                  <a:ext uri="{FF2B5EF4-FFF2-40B4-BE49-F238E27FC236}">
                    <a16:creationId xmlns:a16="http://schemas.microsoft.com/office/drawing/2014/main" id="{7CB3705B-0B82-0F7C-9D57-27B8BE5D4F75}"/>
                  </a:ext>
                </a:extLst>
              </p:cNvPr>
              <p:cNvSpPr>
                <a:spLocks noGrp="1" noRot="1" noChangeAspect="1" noMove="1" noResize="1" noEditPoints="1" noAdjustHandles="1" noChangeArrowheads="1" noChangeShapeType="1" noTextEdit="1"/>
              </p:cNvSpPr>
              <p:nvPr>
                <p:ph idx="1"/>
              </p:nvPr>
            </p:nvSpPr>
            <p:spPr>
              <a:blipFill>
                <a:blip r:embed="rId2"/>
                <a:stretch>
                  <a:fillRect l="-1206" t="-2616" r="-96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78B52D4-28A4-827A-8148-E0315F97CF5C}"/>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B0E9874-C23B-64B8-22DD-7DA3E330A18B}"/>
              </a:ext>
            </a:extLst>
          </p:cNvPr>
          <p:cNvSpPr>
            <a:spLocks noGrp="1"/>
          </p:cNvSpPr>
          <p:nvPr>
            <p:ph type="sldNum" sz="quarter" idx="12"/>
          </p:nvPr>
        </p:nvSpPr>
        <p:spPr/>
        <p:txBody>
          <a:bodyPr/>
          <a:lstStyle/>
          <a:p>
            <a:fld id="{A2060099-932A-9345-A983-616282D95534}" type="slidenum">
              <a:rPr lang="en-US" smtClean="0"/>
              <a:t>12</a:t>
            </a:fld>
            <a:endParaRPr lang="en-US"/>
          </a:p>
        </p:txBody>
      </p:sp>
    </p:spTree>
    <p:extLst>
      <p:ext uri="{BB962C8B-B14F-4D97-AF65-F5344CB8AC3E}">
        <p14:creationId xmlns:p14="http://schemas.microsoft.com/office/powerpoint/2010/main" val="393050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BF1D-5D17-5AF3-9AD8-DF6144B0AA11}"/>
              </a:ext>
            </a:extLst>
          </p:cNvPr>
          <p:cNvSpPr>
            <a:spLocks noGrp="1"/>
          </p:cNvSpPr>
          <p:nvPr>
            <p:ph type="title"/>
          </p:nvPr>
        </p:nvSpPr>
        <p:spPr/>
        <p:txBody>
          <a:bodyPr/>
          <a:lstStyle/>
          <a:p>
            <a:pPr algn="ctr"/>
            <a:r>
              <a:rPr lang="en-US" dirty="0"/>
              <a:t>Zero-Order Continuous Optimization</a:t>
            </a:r>
          </a:p>
        </p:txBody>
      </p:sp>
      <p:sp>
        <p:nvSpPr>
          <p:cNvPr id="3" name="Content Placeholder 2">
            <a:extLst>
              <a:ext uri="{FF2B5EF4-FFF2-40B4-BE49-F238E27FC236}">
                <a16:creationId xmlns:a16="http://schemas.microsoft.com/office/drawing/2014/main" id="{5CF0375B-B0B1-349B-3FD4-C32D0C15ABF2}"/>
              </a:ext>
            </a:extLst>
          </p:cNvPr>
          <p:cNvSpPr>
            <a:spLocks noGrp="1"/>
          </p:cNvSpPr>
          <p:nvPr>
            <p:ph idx="1"/>
          </p:nvPr>
        </p:nvSpPr>
        <p:spPr/>
        <p:txBody>
          <a:bodyPr>
            <a:normAutofit/>
          </a:bodyPr>
          <a:lstStyle/>
          <a:p>
            <a:pPr marL="0" indent="0">
              <a:buNone/>
            </a:pPr>
            <a:r>
              <a:rPr lang="en-US" dirty="0"/>
              <a:t>A.k.a. “derivative-free” or “blackbox” optimization</a:t>
            </a:r>
            <a:br>
              <a:rPr lang="en-US" dirty="0"/>
            </a:br>
            <a:endParaRPr lang="en-US" dirty="0"/>
          </a:p>
          <a:p>
            <a:pPr marL="0" indent="0">
              <a:buNone/>
            </a:pPr>
            <a:r>
              <a:rPr lang="en-US" u="sng" dirty="0"/>
              <a:t>Notable examples</a:t>
            </a:r>
            <a:r>
              <a:rPr lang="en-US" dirty="0"/>
              <a:t>:</a:t>
            </a:r>
          </a:p>
          <a:p>
            <a:r>
              <a:rPr lang="en-US" b="1" dirty="0"/>
              <a:t>Random search</a:t>
            </a:r>
          </a:p>
          <a:p>
            <a:r>
              <a:rPr lang="en-US" b="1" dirty="0"/>
              <a:t>Cross-entropy method</a:t>
            </a:r>
          </a:p>
          <a:p>
            <a:r>
              <a:rPr lang="en-US" dirty="0"/>
              <a:t>Bayesian optimization</a:t>
            </a:r>
          </a:p>
          <a:p>
            <a:r>
              <a:rPr lang="en-US" dirty="0"/>
              <a:t>Evolution strategies</a:t>
            </a:r>
          </a:p>
          <a:p>
            <a:r>
              <a:rPr lang="en-US" dirty="0" err="1"/>
              <a:t>Nelder</a:t>
            </a:r>
            <a:r>
              <a:rPr lang="en-US" dirty="0"/>
              <a:t>-Mead</a:t>
            </a:r>
          </a:p>
        </p:txBody>
      </p:sp>
      <p:sp>
        <p:nvSpPr>
          <p:cNvPr id="4" name="Footer Placeholder 3">
            <a:extLst>
              <a:ext uri="{FF2B5EF4-FFF2-40B4-BE49-F238E27FC236}">
                <a16:creationId xmlns:a16="http://schemas.microsoft.com/office/drawing/2014/main" id="{3EEF03A1-CC92-1647-622A-325F4354A22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00BF039-FDCA-094A-966D-81F84AE7A856}"/>
              </a:ext>
            </a:extLst>
          </p:cNvPr>
          <p:cNvSpPr>
            <a:spLocks noGrp="1"/>
          </p:cNvSpPr>
          <p:nvPr>
            <p:ph type="sldNum" sz="quarter" idx="12"/>
          </p:nvPr>
        </p:nvSpPr>
        <p:spPr/>
        <p:txBody>
          <a:bodyPr/>
          <a:lstStyle/>
          <a:p>
            <a:fld id="{A2060099-932A-9345-A983-616282D95534}" type="slidenum">
              <a:rPr lang="en-US" smtClean="0"/>
              <a:t>13</a:t>
            </a:fld>
            <a:endParaRPr lang="en-US"/>
          </a:p>
        </p:txBody>
      </p:sp>
      <p:sp>
        <p:nvSpPr>
          <p:cNvPr id="6" name="Rectangular Callout 5">
            <a:extLst>
              <a:ext uri="{FF2B5EF4-FFF2-40B4-BE49-F238E27FC236}">
                <a16:creationId xmlns:a16="http://schemas.microsoft.com/office/drawing/2014/main" id="{7D0C47FF-136D-67B4-0DE5-621E2AF9D486}"/>
              </a:ext>
            </a:extLst>
          </p:cNvPr>
          <p:cNvSpPr/>
          <p:nvPr/>
        </p:nvSpPr>
        <p:spPr>
          <a:xfrm>
            <a:off x="5586582" y="3262624"/>
            <a:ext cx="3153157" cy="774356"/>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We will briefly discuss these</a:t>
            </a:r>
          </a:p>
        </p:txBody>
      </p:sp>
    </p:spTree>
    <p:extLst>
      <p:ext uri="{BB962C8B-B14F-4D97-AF65-F5344CB8AC3E}">
        <p14:creationId xmlns:p14="http://schemas.microsoft.com/office/powerpoint/2010/main" val="271458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350D-8C40-AC0C-3627-3E55523792E7}"/>
              </a:ext>
            </a:extLst>
          </p:cNvPr>
          <p:cNvSpPr>
            <a:spLocks noGrp="1"/>
          </p:cNvSpPr>
          <p:nvPr>
            <p:ph type="title"/>
          </p:nvPr>
        </p:nvSpPr>
        <p:spPr/>
        <p:txBody>
          <a:bodyPr/>
          <a:lstStyle/>
          <a:p>
            <a:r>
              <a:rPr lang="en-US" dirty="0"/>
              <a:t>Random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30B470-B9CC-6D8A-D38E-AADB1176565F}"/>
                  </a:ext>
                </a:extLst>
              </p:cNvPr>
              <p:cNvSpPr>
                <a:spLocks noGrp="1"/>
              </p:cNvSpPr>
              <p:nvPr>
                <p:ph idx="1"/>
              </p:nvPr>
            </p:nvSpPr>
            <p:spPr/>
            <p:txBody>
              <a:bodyPr/>
              <a:lstStyle/>
              <a:p>
                <a:pPr marL="0" indent="0">
                  <a:buNone/>
                </a:pPr>
                <a:r>
                  <a:rPr lang="en-US" dirty="0"/>
                  <a:t>Initialize </a:t>
                </a:r>
                <a14:m>
                  <m:oMath xmlns:m="http://schemas.openxmlformats.org/officeDocument/2006/math">
                    <m:r>
                      <a:rPr lang="en-US" b="1" i="1" smtClean="0">
                        <a:latin typeface="Cambria Math" panose="02040503050406030204" pitchFamily="18" charset="0"/>
                      </a:rPr>
                      <m:t>𝒖</m:t>
                    </m:r>
                  </m:oMath>
                </a14:m>
                <a:r>
                  <a:rPr lang="en-US" dirty="0"/>
                  <a:t> randomly</a:t>
                </a:r>
              </a:p>
              <a:p>
                <a:pPr marL="0" indent="0">
                  <a:buNone/>
                </a:pPr>
                <a:r>
                  <a:rPr lang="en-US" dirty="0"/>
                  <a:t>Repeat:</a:t>
                </a:r>
              </a:p>
              <a:p>
                <a:pPr marL="457200" lvl="1" indent="0">
                  <a:buNone/>
                </a:pPr>
                <a:r>
                  <a:rPr lang="en-US" dirty="0"/>
                  <a:t>Sample </a:t>
                </a:r>
                <a14:m>
                  <m:oMath xmlns:m="http://schemas.openxmlformats.org/officeDocument/2006/math">
                    <m:r>
                      <a:rPr lang="en-US" b="1" i="1" smtClean="0">
                        <a:latin typeface="Cambria Math" panose="02040503050406030204" pitchFamily="18" charset="0"/>
                      </a:rPr>
                      <m:t>𝒖</m:t>
                    </m:r>
                  </m:oMath>
                </a14:m>
                <a:r>
                  <a:rPr lang="en-US" dirty="0"/>
                  <a:t>’ in the neighborhood of </a:t>
                </a:r>
                <a14:m>
                  <m:oMath xmlns:m="http://schemas.openxmlformats.org/officeDocument/2006/math">
                    <m:r>
                      <a:rPr lang="en-US" b="1" i="1">
                        <a:latin typeface="Cambria Math" panose="02040503050406030204" pitchFamily="18" charset="0"/>
                      </a:rPr>
                      <m:t>𝒖</m:t>
                    </m:r>
                  </m:oMath>
                </a14:m>
                <a:endParaRPr lang="en-US" dirty="0"/>
              </a:p>
              <a:p>
                <a:pPr marL="457200" lvl="1" indent="0">
                  <a:buNone/>
                </a:pPr>
                <a:r>
                  <a:rPr lang="en-US" dirty="0"/>
                  <a:t>If </a:t>
                </a:r>
                <a14:m>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sSup>
                          <m:sSupPr>
                            <m:ctrlPr>
                              <a:rPr lang="en-US" b="1" i="1" smtClean="0">
                                <a:latin typeface="Cambria Math" panose="02040503050406030204" pitchFamily="18" charset="0"/>
                              </a:rPr>
                            </m:ctrlPr>
                          </m:sSupPr>
                          <m:e>
                            <m:r>
                              <a:rPr lang="en-US" b="1" i="1" smtClean="0">
                                <a:latin typeface="Cambria Math" panose="02040503050406030204" pitchFamily="18" charset="0"/>
                              </a:rPr>
                              <m:t>𝒖</m:t>
                            </m:r>
                          </m:e>
                          <m:sup>
                            <m:r>
                              <a:rPr lang="en-US" b="1" i="1" smtClean="0">
                                <a:latin typeface="Cambria Math" panose="02040503050406030204" pitchFamily="18" charset="0"/>
                              </a:rPr>
                              <m:t>′</m:t>
                            </m:r>
                          </m:sup>
                        </m:sSup>
                      </m:e>
                    </m:d>
                    <m:r>
                      <a:rPr lang="en-US" i="1">
                        <a:latin typeface="Cambria Math" panose="02040503050406030204" pitchFamily="18" charset="0"/>
                      </a:rPr>
                      <m:t>&lt;</m:t>
                    </m:r>
                    <m:r>
                      <a:rPr lang="en-US" i="1">
                        <a:latin typeface="Cambria Math" panose="02040503050406030204" pitchFamily="18" charset="0"/>
                      </a:rPr>
                      <m:t>𝐶</m:t>
                    </m:r>
                    <m:r>
                      <a:rPr lang="en-US" i="1">
                        <a:latin typeface="Cambria Math" panose="02040503050406030204" pitchFamily="18" charset="0"/>
                      </a:rPr>
                      <m:t>(</m:t>
                    </m:r>
                    <m:r>
                      <a:rPr lang="en-US" b="1" i="1">
                        <a:latin typeface="Cambria Math" panose="02040503050406030204" pitchFamily="18" charset="0"/>
                      </a:rPr>
                      <m:t>𝒖</m:t>
                    </m:r>
                    <m:r>
                      <a:rPr lang="en-US" i="1">
                        <a:latin typeface="Cambria Math" panose="02040503050406030204" pitchFamily="18" charset="0"/>
                      </a:rPr>
                      <m:t>)</m:t>
                    </m:r>
                  </m:oMath>
                </a14:m>
                <a:r>
                  <a:rPr lang="en-US" dirty="0"/>
                  <a:t>:</a:t>
                </a:r>
              </a:p>
              <a:p>
                <a:pPr marL="457200" lvl="1" indent="0">
                  <a:buNone/>
                </a:pPr>
                <a:r>
                  <a:rPr lang="en-US" dirty="0"/>
                  <a:t>	</a:t>
                </a:r>
                <a:r>
                  <a:rPr lang="en-US" b="1" dirty="0"/>
                  <a:t> </a:t>
                </a:r>
                <a14:m>
                  <m:oMath xmlns:m="http://schemas.openxmlformats.org/officeDocument/2006/math">
                    <m:r>
                      <a:rPr lang="en-US" b="1" i="1" smtClean="0">
                        <a:latin typeface="Cambria Math" panose="02040503050406030204" pitchFamily="18" charset="0"/>
                      </a:rPr>
                      <m:t>𝒖</m:t>
                    </m:r>
                    <m:r>
                      <a:rPr lang="en-US" b="1" i="1" smtClean="0">
                        <a:latin typeface="Cambria Math" panose="02040503050406030204" pitchFamily="18" charset="0"/>
                      </a:rPr>
                      <m:t>←</m:t>
                    </m:r>
                    <m:r>
                      <a:rPr lang="en-US" b="1" i="1" smtClean="0">
                        <a:latin typeface="Cambria Math" panose="02040503050406030204" pitchFamily="18" charset="0"/>
                      </a:rPr>
                      <m:t>𝒖</m:t>
                    </m:r>
                    <m:r>
                      <a:rPr lang="en-US" b="1"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3830B470-B9CC-6D8A-D38E-AADB1176565F}"/>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E0237AF-E7B8-ACFC-2AC4-CBFD295559A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9263F3D1-B6DE-017C-4906-A9FE04D5DFCD}"/>
              </a:ext>
            </a:extLst>
          </p:cNvPr>
          <p:cNvSpPr>
            <a:spLocks noGrp="1"/>
          </p:cNvSpPr>
          <p:nvPr>
            <p:ph type="sldNum" sz="quarter" idx="12"/>
          </p:nvPr>
        </p:nvSpPr>
        <p:spPr/>
        <p:txBody>
          <a:bodyPr/>
          <a:lstStyle/>
          <a:p>
            <a:fld id="{A2060099-932A-9345-A983-616282D95534}" type="slidenum">
              <a:rPr lang="en-US" smtClean="0"/>
              <a:t>14</a:t>
            </a:fld>
            <a:endParaRPr lang="en-US"/>
          </a:p>
        </p:txBody>
      </p:sp>
      <p:sp>
        <p:nvSpPr>
          <p:cNvPr id="7" name="TextBox 6">
            <a:extLst>
              <a:ext uri="{FF2B5EF4-FFF2-40B4-BE49-F238E27FC236}">
                <a16:creationId xmlns:a16="http://schemas.microsoft.com/office/drawing/2014/main" id="{F92B5C18-CAB8-7BFA-DF53-32F2AFC540BA}"/>
              </a:ext>
            </a:extLst>
          </p:cNvPr>
          <p:cNvSpPr txBox="1"/>
          <p:nvPr/>
        </p:nvSpPr>
        <p:spPr>
          <a:xfrm>
            <a:off x="2472088" y="5155416"/>
            <a:ext cx="7247823" cy="584775"/>
          </a:xfrm>
          <a:prstGeom prst="rect">
            <a:avLst/>
          </a:prstGeom>
          <a:noFill/>
          <a:ln>
            <a:solidFill>
              <a:schemeClr val="tx1"/>
            </a:solidFill>
          </a:ln>
        </p:spPr>
        <p:txBody>
          <a:bodyPr wrap="square">
            <a:spAutoFit/>
          </a:bodyPr>
          <a:lstStyle/>
          <a:p>
            <a:pPr algn="ctr"/>
            <a:r>
              <a:rPr lang="en-US" sz="1600" dirty="0">
                <a:latin typeface="Lato" panose="020F0502020204030203" pitchFamily="34" charset="77"/>
              </a:rPr>
              <a:t>“Algorithms that are invented independently by four different communities probably have something good going for them.” – Ben </a:t>
            </a:r>
            <a:r>
              <a:rPr lang="en-US" sz="1600" dirty="0" err="1">
                <a:latin typeface="Lato" panose="020F0502020204030203" pitchFamily="34" charset="77"/>
              </a:rPr>
              <a:t>Recht</a:t>
            </a:r>
            <a:r>
              <a:rPr lang="en-US" sz="1600" dirty="0">
                <a:latin typeface="Lato" panose="020F0502020204030203" pitchFamily="34" charset="77"/>
              </a:rPr>
              <a:t> (2018)</a:t>
            </a:r>
          </a:p>
        </p:txBody>
      </p:sp>
      <p:sp>
        <p:nvSpPr>
          <p:cNvPr id="8" name="Rectangular Callout 7">
            <a:extLst>
              <a:ext uri="{FF2B5EF4-FFF2-40B4-BE49-F238E27FC236}">
                <a16:creationId xmlns:a16="http://schemas.microsoft.com/office/drawing/2014/main" id="{9304869F-2E0C-B077-C83C-431D228F7537}"/>
              </a:ext>
            </a:extLst>
          </p:cNvPr>
          <p:cNvSpPr/>
          <p:nvPr/>
        </p:nvSpPr>
        <p:spPr>
          <a:xfrm>
            <a:off x="4420762" y="3457875"/>
            <a:ext cx="2730809" cy="840213"/>
          </a:xfrm>
          <a:prstGeom prst="wedgeRectCallout">
            <a:avLst>
              <a:gd name="adj1" fmla="val -39928"/>
              <a:gd name="adj2" fmla="val -8071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Many possible variations on “neighborhood”</a:t>
            </a:r>
          </a:p>
        </p:txBody>
      </p:sp>
      <p:sp>
        <p:nvSpPr>
          <p:cNvPr id="10" name="Rectangular Callout 9">
            <a:extLst>
              <a:ext uri="{FF2B5EF4-FFF2-40B4-BE49-F238E27FC236}">
                <a16:creationId xmlns:a16="http://schemas.microsoft.com/office/drawing/2014/main" id="{351160DE-1CC2-37D6-F214-5FDF44D9A882}"/>
              </a:ext>
            </a:extLst>
          </p:cNvPr>
          <p:cNvSpPr/>
          <p:nvPr/>
        </p:nvSpPr>
        <p:spPr>
          <a:xfrm>
            <a:off x="7434312" y="2091859"/>
            <a:ext cx="3590223" cy="1049338"/>
          </a:xfrm>
          <a:prstGeom prst="wedgeRectCallout">
            <a:avLst>
              <a:gd name="adj1" fmla="val -61469"/>
              <a:gd name="adj2" fmla="val -28072"/>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Lato" panose="020F0502020204030203" pitchFamily="34" charset="77"/>
              </a:rPr>
              <a:t>When might this work better than our SPA?</a:t>
            </a:r>
          </a:p>
        </p:txBody>
      </p:sp>
      <p:sp>
        <p:nvSpPr>
          <p:cNvPr id="6" name="Rectangular Callout 5">
            <a:extLst>
              <a:ext uri="{FF2B5EF4-FFF2-40B4-BE49-F238E27FC236}">
                <a16:creationId xmlns:a16="http://schemas.microsoft.com/office/drawing/2014/main" id="{308A4B66-8CB4-7D33-302F-6AE2C46685D3}"/>
              </a:ext>
            </a:extLst>
          </p:cNvPr>
          <p:cNvSpPr/>
          <p:nvPr/>
        </p:nvSpPr>
        <p:spPr>
          <a:xfrm>
            <a:off x="7434311" y="826109"/>
            <a:ext cx="3590223" cy="1021835"/>
          </a:xfrm>
          <a:prstGeom prst="wedgeRectCallout">
            <a:avLst>
              <a:gd name="adj1" fmla="val -58290"/>
              <a:gd name="adj2" fmla="val 2957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Lato" panose="020F0502020204030203" pitchFamily="34" charset="77"/>
              </a:rPr>
              <a:t>Limitation: sampling does not adapt!</a:t>
            </a:r>
          </a:p>
        </p:txBody>
      </p:sp>
    </p:spTree>
    <p:extLst>
      <p:ext uri="{BB962C8B-B14F-4D97-AF65-F5344CB8AC3E}">
        <p14:creationId xmlns:p14="http://schemas.microsoft.com/office/powerpoint/2010/main" val="7137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5ED6-1C01-4F56-E9FE-44A0C5B6104D}"/>
              </a:ext>
            </a:extLst>
          </p:cNvPr>
          <p:cNvSpPr>
            <a:spLocks noGrp="1"/>
          </p:cNvSpPr>
          <p:nvPr>
            <p:ph type="title"/>
          </p:nvPr>
        </p:nvSpPr>
        <p:spPr/>
        <p:txBody>
          <a:bodyPr/>
          <a:lstStyle/>
          <a:p>
            <a:r>
              <a:rPr lang="en-US" dirty="0"/>
              <a:t>Cross-Entropy Method</a:t>
            </a:r>
          </a:p>
        </p:txBody>
      </p:sp>
      <p:sp>
        <p:nvSpPr>
          <p:cNvPr id="4" name="Footer Placeholder 3">
            <a:extLst>
              <a:ext uri="{FF2B5EF4-FFF2-40B4-BE49-F238E27FC236}">
                <a16:creationId xmlns:a16="http://schemas.microsoft.com/office/drawing/2014/main" id="{0781E6E9-5C6E-45C8-943D-EDA053E706B3}"/>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04FF173-263E-A940-0306-690E9BD99B71}"/>
              </a:ext>
            </a:extLst>
          </p:cNvPr>
          <p:cNvSpPr>
            <a:spLocks noGrp="1"/>
          </p:cNvSpPr>
          <p:nvPr>
            <p:ph type="sldNum" sz="quarter" idx="12"/>
          </p:nvPr>
        </p:nvSpPr>
        <p:spPr/>
        <p:txBody>
          <a:bodyPr/>
          <a:lstStyle/>
          <a:p>
            <a:fld id="{A2060099-932A-9345-A983-616282D95534}" type="slidenum">
              <a:rPr lang="en-US" smtClean="0"/>
              <a:t>15</a:t>
            </a:fld>
            <a:endParaRPr lang="en-US"/>
          </a:p>
        </p:txBody>
      </p:sp>
      <mc:AlternateContent xmlns:mc="http://schemas.openxmlformats.org/markup-compatibility/2006">
        <mc:Choice xmlns:a14="http://schemas.microsoft.com/office/drawing/2010/main" Requires="a14">
          <p:sp>
            <p:nvSpPr>
              <p:cNvPr id="10" name="Content Placeholder 2">
                <a:extLst>
                  <a:ext uri="{FF2B5EF4-FFF2-40B4-BE49-F238E27FC236}">
                    <a16:creationId xmlns:a16="http://schemas.microsoft.com/office/drawing/2014/main" id="{5369B268-C970-479C-57EE-7CC8430B5116}"/>
                  </a:ext>
                </a:extLst>
              </p:cNvPr>
              <p:cNvSpPr>
                <a:spLocks noGrp="1"/>
              </p:cNvSpPr>
              <p:nvPr>
                <p:ph idx="1"/>
              </p:nvPr>
            </p:nvSpPr>
            <p:spPr>
              <a:xfrm>
                <a:off x="838200" y="1825625"/>
                <a:ext cx="10515600" cy="4351338"/>
              </a:xfrm>
            </p:spPr>
            <p:txBody>
              <a:bodyPr/>
              <a:lstStyle/>
              <a:p>
                <a:pPr marL="0" indent="0">
                  <a:buNone/>
                </a:pPr>
                <a:r>
                  <a:rPr lang="en-US" dirty="0"/>
                  <a:t>Define </a:t>
                </a:r>
                <a14:m>
                  <m:oMath xmlns:m="http://schemas.openxmlformats.org/officeDocument/2006/math">
                    <m:r>
                      <m:rPr>
                        <m:sty m:val="p"/>
                      </m:rPr>
                      <a:rPr lang="en-US" b="0" i="0" smtClean="0">
                        <a:latin typeface="Cambria Math" panose="02040503050406030204" pitchFamily="18" charset="0"/>
                      </a:rPr>
                      <m:t>P</m:t>
                    </m:r>
                    <m:r>
                      <a:rPr lang="en-US" b="0" i="0" smtClean="0">
                        <a:latin typeface="Cambria Math" panose="02040503050406030204" pitchFamily="18" charset="0"/>
                      </a:rPr>
                      <m:t>(</m:t>
                    </m:r>
                    <m:r>
                      <a:rPr lang="en-US" b="1" i="1">
                        <a:latin typeface="Cambria Math" panose="02040503050406030204" pitchFamily="18" charset="0"/>
                      </a:rPr>
                      <m:t>𝒖</m:t>
                    </m:r>
                    <m:r>
                      <a:rPr lang="en-US" b="1" i="1" smtClean="0">
                        <a:latin typeface="Cambria Math" panose="02040503050406030204" pitchFamily="18" charset="0"/>
                      </a:rPr>
                      <m:t>∣</m:t>
                    </m:r>
                    <m:r>
                      <a:rPr lang="en-US" b="1" i="1" smtClean="0">
                        <a:latin typeface="Cambria Math" panose="02040503050406030204" pitchFamily="18" charset="0"/>
                      </a:rPr>
                      <m:t>𝜽</m:t>
                    </m:r>
                    <m:r>
                      <a:rPr lang="en-US" b="0" i="1" smtClean="0">
                        <a:latin typeface="Cambria Math" panose="02040503050406030204" pitchFamily="18" charset="0"/>
                      </a:rPr>
                      <m:t>)</m:t>
                    </m:r>
                  </m:oMath>
                </a14:m>
                <a:r>
                  <a:rPr lang="en-US" dirty="0"/>
                  <a:t> for some initial </a:t>
                </a:r>
                <a14:m>
                  <m:oMath xmlns:m="http://schemas.openxmlformats.org/officeDocument/2006/math">
                    <m:r>
                      <a:rPr lang="en-US" b="1" i="1">
                        <a:latin typeface="Cambria Math" panose="02040503050406030204" pitchFamily="18" charset="0"/>
                      </a:rPr>
                      <m:t>𝜽</m:t>
                    </m:r>
                  </m:oMath>
                </a14:m>
                <a:endParaRPr lang="en-US" dirty="0"/>
              </a:p>
              <a:p>
                <a:pPr marL="0" indent="0">
                  <a:buNone/>
                </a:pPr>
                <a:r>
                  <a:rPr lang="en-US" dirty="0"/>
                  <a:t>Repeat:</a:t>
                </a:r>
              </a:p>
              <a:p>
                <a:pPr marL="457200" lvl="1" indent="0">
                  <a:buNone/>
                </a:pPr>
                <a:br>
                  <a:rPr lang="en-US" dirty="0"/>
                </a:br>
                <a:r>
                  <a:rPr lang="en-US" dirty="0"/>
                  <a:t>Sample N times from </a:t>
                </a:r>
                <a14:m>
                  <m:oMath xmlns:m="http://schemas.openxmlformats.org/officeDocument/2006/math">
                    <m:r>
                      <m:rPr>
                        <m:sty m:val="p"/>
                      </m:rPr>
                      <a:rPr lang="en-US">
                        <a:latin typeface="Cambria Math" panose="02040503050406030204" pitchFamily="18" charset="0"/>
                      </a:rPr>
                      <m:t>P</m:t>
                    </m:r>
                    <m:r>
                      <a:rPr lang="en-US">
                        <a:latin typeface="Cambria Math" panose="02040503050406030204" pitchFamily="18" charset="0"/>
                      </a:rPr>
                      <m:t>(</m:t>
                    </m:r>
                    <m:r>
                      <a:rPr lang="en-US" b="1" i="1">
                        <a:latin typeface="Cambria Math" panose="02040503050406030204" pitchFamily="18" charset="0"/>
                      </a:rPr>
                      <m:t>𝒖</m:t>
                    </m:r>
                    <m:r>
                      <a:rPr lang="en-US" b="1" i="1">
                        <a:latin typeface="Cambria Math" panose="02040503050406030204" pitchFamily="18" charset="0"/>
                      </a:rPr>
                      <m:t>∣</m:t>
                    </m:r>
                    <m:r>
                      <a:rPr lang="en-US" b="1" i="1">
                        <a:latin typeface="Cambria Math" panose="02040503050406030204" pitchFamily="18" charset="0"/>
                      </a:rPr>
                      <m:t>𝜽</m:t>
                    </m:r>
                    <m:r>
                      <a:rPr lang="en-US" i="1">
                        <a:latin typeface="Cambria Math" panose="02040503050406030204" pitchFamily="18" charset="0"/>
                      </a:rPr>
                      <m:t>)</m:t>
                    </m:r>
                  </m:oMath>
                </a14:m>
                <a:r>
                  <a:rPr lang="en-US" dirty="0"/>
                  <a:t> </a:t>
                </a:r>
              </a:p>
              <a:p>
                <a:pPr marL="457200" lvl="1" indent="0">
                  <a:buNone/>
                </a:pPr>
                <a:br>
                  <a:rPr lang="en-US" dirty="0"/>
                </a:br>
                <a:r>
                  <a:rPr lang="en-US" dirty="0"/>
                  <a:t>Order the samples by cost:</a:t>
                </a:r>
                <a:r>
                  <a:rPr lang="en-US" b="1" dirty="0"/>
                  <a:t> </a:t>
                </a:r>
                <a14:m>
                  <m:oMath xmlns:m="http://schemas.openxmlformats.org/officeDocument/2006/math">
                    <m:sSub>
                      <m:sSubPr>
                        <m:ctrlPr>
                          <a:rPr lang="en-US" b="1" i="1">
                            <a:latin typeface="Cambria Math" panose="02040503050406030204" pitchFamily="18" charset="0"/>
                          </a:rPr>
                        </m:ctrlPr>
                      </m:sSubPr>
                      <m:e>
                        <m:r>
                          <a:rPr lang="en-US" i="1">
                            <a:latin typeface="Cambria Math" panose="02040503050406030204" pitchFamily="18" charset="0"/>
                          </a:rPr>
                          <m:t>𝐶</m:t>
                        </m:r>
                        <m:r>
                          <a:rPr lang="en-US" b="1" i="1" smtClean="0">
                            <a:latin typeface="Cambria Math" panose="02040503050406030204" pitchFamily="18" charset="0"/>
                          </a:rPr>
                          <m:t>(</m:t>
                        </m:r>
                        <m:r>
                          <a:rPr lang="en-US" b="1" i="1">
                            <a:latin typeface="Cambria Math" panose="02040503050406030204" pitchFamily="18" charset="0"/>
                          </a:rPr>
                          <m:t>𝒖</m:t>
                        </m:r>
                      </m:e>
                      <m:sub>
                        <m:r>
                          <a:rPr lang="en-US" b="1" i="1">
                            <a:latin typeface="Cambria Math" panose="02040503050406030204" pitchFamily="18" charset="0"/>
                          </a:rPr>
                          <m:t>𝟏</m:t>
                        </m:r>
                      </m:sub>
                    </m:sSub>
                    <m:r>
                      <a:rPr lang="en-US" b="1" i="1" smtClean="0">
                        <a:latin typeface="Cambria Math" panose="02040503050406030204" pitchFamily="18" charset="0"/>
                      </a:rPr>
                      <m:t>)&lt;</m:t>
                    </m:r>
                    <m:r>
                      <a:rPr lang="en-US" b="1" i="1">
                        <a:latin typeface="Cambria Math" panose="02040503050406030204" pitchFamily="18" charset="0"/>
                      </a:rPr>
                      <m:t> </m:t>
                    </m:r>
                    <m:sSub>
                      <m:sSubPr>
                        <m:ctrlPr>
                          <a:rPr lang="en-US" b="1" i="1">
                            <a:latin typeface="Cambria Math" panose="02040503050406030204" pitchFamily="18" charset="0"/>
                          </a:rPr>
                        </m:ctrlPr>
                      </m:sSubPr>
                      <m:e>
                        <m:r>
                          <a:rPr lang="en-US" i="1">
                            <a:latin typeface="Cambria Math" panose="02040503050406030204" pitchFamily="18" charset="0"/>
                          </a:rPr>
                          <m:t>𝐶</m:t>
                        </m:r>
                        <m:r>
                          <a:rPr lang="en-US" b="1" i="1" smtClean="0">
                            <a:latin typeface="Cambria Math" panose="02040503050406030204" pitchFamily="18" charset="0"/>
                          </a:rPr>
                          <m:t>(</m:t>
                        </m:r>
                        <m:r>
                          <a:rPr lang="en-US" b="1" i="1">
                            <a:latin typeface="Cambria Math" panose="02040503050406030204" pitchFamily="18" charset="0"/>
                          </a:rPr>
                          <m:t>𝒖</m:t>
                        </m:r>
                      </m:e>
                      <m:sub>
                        <m:r>
                          <a:rPr lang="en-US" b="1" i="1">
                            <a:latin typeface="Cambria Math" panose="02040503050406030204" pitchFamily="18" charset="0"/>
                          </a:rPr>
                          <m:t>𝟐</m:t>
                        </m:r>
                      </m:sub>
                    </m:sSub>
                    <m:r>
                      <a:rPr lang="en-US" b="1" i="1" smtClean="0">
                        <a:latin typeface="Cambria Math" panose="02040503050406030204" pitchFamily="18" charset="0"/>
                      </a:rPr>
                      <m:t>)&lt; </m:t>
                    </m:r>
                    <m:r>
                      <a:rPr lang="en-US" b="1" i="1">
                        <a:latin typeface="Cambria Math" panose="02040503050406030204" pitchFamily="18" charset="0"/>
                      </a:rPr>
                      <m:t>…</m:t>
                    </m:r>
                    <m:r>
                      <a:rPr lang="en-US" b="1" i="1" smtClean="0">
                        <a:latin typeface="Cambria Math" panose="02040503050406030204" pitchFamily="18" charset="0"/>
                      </a:rPr>
                      <m:t> &lt;</m:t>
                    </m:r>
                    <m:sSub>
                      <m:sSubPr>
                        <m:ctrlPr>
                          <a:rPr lang="en-US" b="1" i="1">
                            <a:latin typeface="Cambria Math" panose="02040503050406030204" pitchFamily="18" charset="0"/>
                          </a:rPr>
                        </m:ctrlPr>
                      </m:sSubPr>
                      <m:e>
                        <m:r>
                          <a:rPr lang="en-US" b="1" i="1" smtClean="0">
                            <a:latin typeface="Cambria Math" panose="02040503050406030204" pitchFamily="18" charset="0"/>
                          </a:rPr>
                          <m:t>𝑪</m:t>
                        </m:r>
                        <m:r>
                          <a:rPr lang="en-US" b="1" i="1" smtClean="0">
                            <a:latin typeface="Cambria Math" panose="02040503050406030204" pitchFamily="18" charset="0"/>
                          </a:rPr>
                          <m:t>(</m:t>
                        </m:r>
                        <m:r>
                          <a:rPr lang="en-US" b="1" i="1">
                            <a:latin typeface="Cambria Math" panose="02040503050406030204" pitchFamily="18" charset="0"/>
                          </a:rPr>
                          <m:t>𝒖</m:t>
                        </m:r>
                      </m:e>
                      <m:sub>
                        <m:r>
                          <a:rPr lang="en-US" b="1" i="1" smtClean="0">
                            <a:latin typeface="Cambria Math" panose="02040503050406030204" pitchFamily="18" charset="0"/>
                          </a:rPr>
                          <m:t>𝑵</m:t>
                        </m:r>
                      </m:sub>
                    </m:sSub>
                    <m:r>
                      <a:rPr lang="en-US" b="1" i="1" smtClean="0">
                        <a:latin typeface="Cambria Math" panose="02040503050406030204" pitchFamily="18" charset="0"/>
                      </a:rPr>
                      <m:t>)</m:t>
                    </m:r>
                  </m:oMath>
                </a14:m>
                <a:endParaRPr lang="en-US" dirty="0"/>
              </a:p>
              <a:p>
                <a:pPr marL="457200" lvl="1" indent="0">
                  <a:buNone/>
                </a:pPr>
                <a:endParaRPr lang="en-US" dirty="0"/>
              </a:p>
              <a:p>
                <a:pPr marL="457200" lvl="1" indent="0">
                  <a:buNone/>
                </a:pPr>
                <a:r>
                  <a:rPr lang="en-US" dirty="0"/>
                  <a:t>Keep the top K samples: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𝒖</m:t>
                        </m:r>
                      </m:e>
                      <m:sub>
                        <m:r>
                          <a:rPr lang="en-US" b="1" i="1">
                            <a:latin typeface="Cambria Math" panose="02040503050406030204" pitchFamily="18" charset="0"/>
                          </a:rPr>
                          <m:t>𝟏</m:t>
                        </m:r>
                      </m:sub>
                    </m:sSub>
                    <m:r>
                      <a:rPr lang="en-US" b="1" i="1" smtClean="0">
                        <a:latin typeface="Cambria Math" panose="02040503050406030204" pitchFamily="18" charset="0"/>
                      </a:rPr>
                      <m:t>, …,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𝒖</m:t>
                        </m:r>
                      </m:e>
                      <m:sub>
                        <m:r>
                          <a:rPr lang="en-US" b="1" i="1" smtClean="0">
                            <a:latin typeface="Cambria Math" panose="02040503050406030204" pitchFamily="18" charset="0"/>
                          </a:rPr>
                          <m:t>𝑲</m:t>
                        </m:r>
                      </m:sub>
                    </m:sSub>
                    <m:r>
                      <a:rPr lang="en-US" b="1" i="1" smtClean="0">
                        <a:latin typeface="Cambria Math" panose="02040503050406030204" pitchFamily="18" charset="0"/>
                      </a:rPr>
                      <m:t>] </m:t>
                    </m:r>
                  </m:oMath>
                </a14:m>
                <a:endParaRPr lang="en-US" dirty="0"/>
              </a:p>
              <a:p>
                <a:pPr marL="457200" lvl="1" indent="0">
                  <a:buNone/>
                </a:pPr>
                <a:endParaRPr lang="en-US" dirty="0"/>
              </a:p>
              <a:p>
                <a:pPr marL="457200" lvl="1" indent="0">
                  <a:buNone/>
                </a:pPr>
                <a:r>
                  <a:rPr lang="en-US" dirty="0"/>
                  <a:t>Fit a new distribution to the samples: </a:t>
                </a:r>
                <a14:m>
                  <m:oMath xmlns:m="http://schemas.openxmlformats.org/officeDocument/2006/math">
                    <m:r>
                      <a:rPr lang="en-US" b="1" i="1">
                        <a:latin typeface="Cambria Math" panose="02040503050406030204" pitchFamily="18" charset="0"/>
                      </a:rPr>
                      <m:t>𝜽</m:t>
                    </m:r>
                    <m:r>
                      <a:rPr lang="en-US" b="1" i="1" smtClean="0">
                        <a:latin typeface="Cambria Math" panose="02040503050406030204" pitchFamily="18" charset="0"/>
                      </a:rPr>
                      <m:t>=</m:t>
                    </m:r>
                    <m:r>
                      <a:rPr lang="en-US" b="1" i="1" smtClean="0">
                        <a:latin typeface="Cambria Math" panose="02040503050406030204" pitchFamily="18" charset="0"/>
                      </a:rPr>
                      <m:t>𝒇𝒊𝒕</m:t>
                    </m:r>
                    <m:r>
                      <a:rPr lang="en-US" b="1" i="1" smtClean="0">
                        <a:latin typeface="Cambria Math" panose="02040503050406030204" pitchFamily="18" charset="0"/>
                      </a:rPr>
                      <m:t>(</m:t>
                    </m:r>
                  </m:oMath>
                </a14:m>
                <a:r>
                  <a:rPr lang="en-US" dirty="0"/>
                  <a:t>[</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𝒖</m:t>
                        </m:r>
                      </m:e>
                      <m:sub>
                        <m:r>
                          <a:rPr lang="en-US" b="1" i="1">
                            <a:latin typeface="Cambria Math" panose="02040503050406030204" pitchFamily="18" charset="0"/>
                          </a:rPr>
                          <m:t>𝟏</m:t>
                        </m:r>
                      </m:sub>
                    </m:sSub>
                    <m:r>
                      <a:rPr lang="en-US" b="1" i="1">
                        <a:latin typeface="Cambria Math" panose="02040503050406030204" pitchFamily="18" charset="0"/>
                      </a:rPr>
                      <m:t>, …, </m:t>
                    </m:r>
                    <m:sSub>
                      <m:sSubPr>
                        <m:ctrlPr>
                          <a:rPr lang="en-US" b="1" i="1">
                            <a:latin typeface="Cambria Math" panose="02040503050406030204" pitchFamily="18" charset="0"/>
                          </a:rPr>
                        </m:ctrlPr>
                      </m:sSubPr>
                      <m:e>
                        <m:r>
                          <a:rPr lang="en-US" b="1" i="1">
                            <a:latin typeface="Cambria Math" panose="02040503050406030204" pitchFamily="18" charset="0"/>
                          </a:rPr>
                          <m:t>𝒖</m:t>
                        </m:r>
                      </m:e>
                      <m:sub>
                        <m:r>
                          <a:rPr lang="en-US" b="1" i="1">
                            <a:latin typeface="Cambria Math" panose="02040503050406030204" pitchFamily="18" charset="0"/>
                          </a:rPr>
                          <m:t>𝑲</m:t>
                        </m:r>
                      </m:sub>
                    </m:sSub>
                    <m:r>
                      <a:rPr lang="en-US" b="1" i="1">
                        <a:latin typeface="Cambria Math" panose="02040503050406030204" pitchFamily="18" charset="0"/>
                      </a:rPr>
                      <m:t>]</m:t>
                    </m:r>
                    <m:r>
                      <a:rPr lang="en-US" b="1" i="1" smtClean="0">
                        <a:latin typeface="Cambria Math" panose="02040503050406030204" pitchFamily="18" charset="0"/>
                      </a:rPr>
                      <m:t>)</m:t>
                    </m:r>
                  </m:oMath>
                </a14:m>
                <a:endParaRPr lang="en-US" dirty="0"/>
              </a:p>
            </p:txBody>
          </p:sp>
        </mc:Choice>
        <mc:Fallback>
          <p:sp>
            <p:nvSpPr>
              <p:cNvPr id="10" name="Content Placeholder 2">
                <a:extLst>
                  <a:ext uri="{FF2B5EF4-FFF2-40B4-BE49-F238E27FC236}">
                    <a16:creationId xmlns:a16="http://schemas.microsoft.com/office/drawing/2014/main" id="{5369B268-C970-479C-57EE-7CC8430B5116}"/>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206" t="-26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ular Callout 11">
                <a:extLst>
                  <a:ext uri="{FF2B5EF4-FFF2-40B4-BE49-F238E27FC236}">
                    <a16:creationId xmlns:a16="http://schemas.microsoft.com/office/drawing/2014/main" id="{34222910-6CAC-1418-B9A7-06E6542A82DA}"/>
                  </a:ext>
                </a:extLst>
              </p:cNvPr>
              <p:cNvSpPr/>
              <p:nvPr/>
            </p:nvSpPr>
            <p:spPr>
              <a:xfrm>
                <a:off x="6649950" y="1870075"/>
                <a:ext cx="3429715" cy="914289"/>
              </a:xfrm>
              <a:prstGeom prst="wedgeRectCallout">
                <a:avLst>
                  <a:gd name="adj1" fmla="val -56960"/>
                  <a:gd name="adj2" fmla="val -28267"/>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latin typeface="Lato" panose="020F0502020204030203" pitchFamily="34" charset="77"/>
                  </a:rPr>
                  <a:t>Example</a:t>
                </a:r>
                <a:r>
                  <a:rPr lang="en-US" sz="2400" dirty="0">
                    <a:latin typeface="Lato" panose="020F0502020204030203" pitchFamily="34" charset="77"/>
                  </a:rPr>
                  <a:t>: Gaussian; </a:t>
                </a:r>
                <a14:m>
                  <m:oMath xmlns:m="http://schemas.openxmlformats.org/officeDocument/2006/math">
                    <m:r>
                      <a:rPr lang="en-US" sz="2400" b="1" i="1" smtClean="0">
                        <a:latin typeface="Cambria Math" panose="02040503050406030204" pitchFamily="18" charset="0"/>
                      </a:rPr>
                      <m:t>𝜽</m:t>
                    </m:r>
                  </m:oMath>
                </a14:m>
                <a:r>
                  <a:rPr lang="en-US" sz="2400" dirty="0">
                    <a:latin typeface="Lato" panose="020F0502020204030203" pitchFamily="34" charset="77"/>
                  </a:rPr>
                  <a:t> is mean and variance</a:t>
                </a:r>
              </a:p>
            </p:txBody>
          </p:sp>
        </mc:Choice>
        <mc:Fallback>
          <p:sp>
            <p:nvSpPr>
              <p:cNvPr id="12" name="Rectangular Callout 11">
                <a:extLst>
                  <a:ext uri="{FF2B5EF4-FFF2-40B4-BE49-F238E27FC236}">
                    <a16:creationId xmlns:a16="http://schemas.microsoft.com/office/drawing/2014/main" id="{34222910-6CAC-1418-B9A7-06E6542A82DA}"/>
                  </a:ext>
                </a:extLst>
              </p:cNvPr>
              <p:cNvSpPr>
                <a:spLocks noRot="1" noChangeAspect="1" noMove="1" noResize="1" noEditPoints="1" noAdjustHandles="1" noChangeArrowheads="1" noChangeShapeType="1" noTextEdit="1"/>
              </p:cNvSpPr>
              <p:nvPr/>
            </p:nvSpPr>
            <p:spPr>
              <a:xfrm>
                <a:off x="6649950" y="1870075"/>
                <a:ext cx="3429715" cy="914289"/>
              </a:xfrm>
              <a:prstGeom prst="wedgeRectCallout">
                <a:avLst>
                  <a:gd name="adj1" fmla="val -56960"/>
                  <a:gd name="adj2" fmla="val -28267"/>
                </a:avLst>
              </a:prstGeom>
              <a:blipFill>
                <a:blip r:embed="rId3"/>
                <a:stretch>
                  <a:fillRect t="-1370" r="-690" b="-9589"/>
                </a:stretch>
              </a:blipFill>
            </p:spPr>
            <p:txBody>
              <a:bodyPr/>
              <a:lstStyle/>
              <a:p>
                <a:r>
                  <a:rPr lang="en-US">
                    <a:noFill/>
                  </a:rPr>
                  <a:t> </a:t>
                </a:r>
              </a:p>
            </p:txBody>
          </p:sp>
        </mc:Fallback>
      </mc:AlternateContent>
      <p:sp>
        <p:nvSpPr>
          <p:cNvPr id="13" name="Rectangular Callout 12">
            <a:extLst>
              <a:ext uri="{FF2B5EF4-FFF2-40B4-BE49-F238E27FC236}">
                <a16:creationId xmlns:a16="http://schemas.microsoft.com/office/drawing/2014/main" id="{2FA5809A-6BE8-1C6E-0819-0B7D27D16077}"/>
              </a:ext>
            </a:extLst>
          </p:cNvPr>
          <p:cNvSpPr/>
          <p:nvPr/>
        </p:nvSpPr>
        <p:spPr>
          <a:xfrm>
            <a:off x="9276192" y="5442061"/>
            <a:ext cx="2743200" cy="914289"/>
          </a:xfrm>
          <a:prstGeom prst="wedgeRectCallout">
            <a:avLst>
              <a:gd name="adj1" fmla="val -56960"/>
              <a:gd name="adj2" fmla="val -28267"/>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b="1" dirty="0">
                <a:latin typeface="Lato" panose="020F0502020204030203" pitchFamily="34" charset="77"/>
              </a:rPr>
              <a:t>Example</a:t>
            </a:r>
            <a:r>
              <a:rPr lang="en-US" sz="2400" dirty="0">
                <a:latin typeface="Lato" panose="020F0502020204030203" pitchFamily="34" charset="77"/>
              </a:rPr>
              <a:t>: compute mean and variance</a:t>
            </a:r>
          </a:p>
        </p:txBody>
      </p:sp>
    </p:spTree>
    <p:extLst>
      <p:ext uri="{BB962C8B-B14F-4D97-AF65-F5344CB8AC3E}">
        <p14:creationId xmlns:p14="http://schemas.microsoft.com/office/powerpoint/2010/main" val="320799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CFE5-5397-FB68-D325-D92C709873EC}"/>
              </a:ext>
            </a:extLst>
          </p:cNvPr>
          <p:cNvSpPr>
            <a:spLocks noGrp="1"/>
          </p:cNvSpPr>
          <p:nvPr>
            <p:ph type="title"/>
          </p:nvPr>
        </p:nvSpPr>
        <p:spPr>
          <a:xfrm>
            <a:off x="838200" y="173076"/>
            <a:ext cx="10515600" cy="1325563"/>
          </a:xfrm>
        </p:spPr>
        <p:txBody>
          <a:bodyPr>
            <a:normAutofit/>
          </a:bodyPr>
          <a:lstStyle/>
          <a:p>
            <a:pPr algn="ctr"/>
            <a:r>
              <a:rPr lang="en-US" dirty="0"/>
              <a:t>Illustration of CEM</a:t>
            </a:r>
          </a:p>
        </p:txBody>
      </p:sp>
      <p:sp>
        <p:nvSpPr>
          <p:cNvPr id="5" name="Slide Number Placeholder 4">
            <a:extLst>
              <a:ext uri="{FF2B5EF4-FFF2-40B4-BE49-F238E27FC236}">
                <a16:creationId xmlns:a16="http://schemas.microsoft.com/office/drawing/2014/main" id="{104E960B-FC9D-E7FF-9F41-E7799CEA8F59}"/>
              </a:ext>
            </a:extLst>
          </p:cNvPr>
          <p:cNvSpPr>
            <a:spLocks noGrp="1"/>
          </p:cNvSpPr>
          <p:nvPr>
            <p:ph type="sldNum" sz="quarter" idx="12"/>
          </p:nvPr>
        </p:nvSpPr>
        <p:spPr/>
        <p:txBody>
          <a:bodyPr/>
          <a:lstStyle/>
          <a:p>
            <a:fld id="{A2060099-932A-9345-A983-616282D95534}" type="slidenum">
              <a:rPr lang="en-US" smtClean="0"/>
              <a:t>16</a:t>
            </a:fld>
            <a:endParaRPr lang="en-US"/>
          </a:p>
        </p:txBody>
      </p:sp>
      <p:cxnSp>
        <p:nvCxnSpPr>
          <p:cNvPr id="8" name="Straight Arrow Connector 7">
            <a:extLst>
              <a:ext uri="{FF2B5EF4-FFF2-40B4-BE49-F238E27FC236}">
                <a16:creationId xmlns:a16="http://schemas.microsoft.com/office/drawing/2014/main" id="{880B9595-219F-D4F7-99EC-4DB0E10B3AD0}"/>
              </a:ext>
            </a:extLst>
          </p:cNvPr>
          <p:cNvCxnSpPr>
            <a:cxnSpLocks/>
          </p:cNvCxnSpPr>
          <p:nvPr/>
        </p:nvCxnSpPr>
        <p:spPr>
          <a:xfrm flipV="1">
            <a:off x="1438976" y="1328581"/>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06E16F1D-18D1-1910-36A0-9BB6936AF0C5}"/>
              </a:ext>
            </a:extLst>
          </p:cNvPr>
          <p:cNvCxnSpPr>
            <a:cxnSpLocks/>
          </p:cNvCxnSpPr>
          <p:nvPr/>
        </p:nvCxnSpPr>
        <p:spPr>
          <a:xfrm>
            <a:off x="1433361" y="2720711"/>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E499248-4E11-4627-7065-F59CE6501537}"/>
                  </a:ext>
                </a:extLst>
              </p:cNvPr>
              <p:cNvSpPr txBox="1"/>
              <p:nvPr/>
            </p:nvSpPr>
            <p:spPr>
              <a:xfrm>
                <a:off x="2000048" y="2703867"/>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xmlns="">
          <p:sp>
            <p:nvSpPr>
              <p:cNvPr id="35" name="TextBox 34">
                <a:extLst>
                  <a:ext uri="{FF2B5EF4-FFF2-40B4-BE49-F238E27FC236}">
                    <a16:creationId xmlns:a16="http://schemas.microsoft.com/office/drawing/2014/main" id="{8E499248-4E11-4627-7065-F59CE6501537}"/>
                  </a:ext>
                </a:extLst>
              </p:cNvPr>
              <p:cNvSpPr txBox="1">
                <a:spLocks noRot="1" noChangeAspect="1" noMove="1" noResize="1" noEditPoints="1" noAdjustHandles="1" noChangeArrowheads="1" noChangeShapeType="1" noTextEdit="1"/>
              </p:cNvSpPr>
              <p:nvPr/>
            </p:nvSpPr>
            <p:spPr>
              <a:xfrm>
                <a:off x="2000048" y="2703867"/>
                <a:ext cx="329665" cy="369332"/>
              </a:xfrm>
              <a:prstGeom prst="rect">
                <a:avLst/>
              </a:prstGeom>
              <a:blipFill>
                <a:blip r:embed="rId2"/>
                <a:stretch>
                  <a:fillRect/>
                </a:stretch>
              </a:blipFill>
            </p:spPr>
            <p:txBody>
              <a:bodyPr/>
              <a:lstStyle/>
              <a:p>
                <a:r>
                  <a:rPr lang="en-US">
                    <a:noFill/>
                  </a:rPr>
                  <a:t> </a:t>
                </a:r>
              </a:p>
            </p:txBody>
          </p:sp>
        </mc:Fallback>
      </mc:AlternateContent>
      <p:sp>
        <p:nvSpPr>
          <p:cNvPr id="40" name="Freeform 39">
            <a:extLst>
              <a:ext uri="{FF2B5EF4-FFF2-40B4-BE49-F238E27FC236}">
                <a16:creationId xmlns:a16="http://schemas.microsoft.com/office/drawing/2014/main" id="{5E23D221-B807-EF36-E41D-2E7BB5387353}"/>
              </a:ext>
            </a:extLst>
          </p:cNvPr>
          <p:cNvSpPr/>
          <p:nvPr/>
        </p:nvSpPr>
        <p:spPr>
          <a:xfrm>
            <a:off x="1442185" y="1457883"/>
            <a:ext cx="1443789" cy="1083483"/>
          </a:xfrm>
          <a:custGeom>
            <a:avLst/>
            <a:gdLst>
              <a:gd name="connsiteX0" fmla="*/ 0 w 1443789"/>
              <a:gd name="connsiteY0" fmla="*/ 246083 h 1083483"/>
              <a:gd name="connsiteX1" fmla="*/ 86627 w 1443789"/>
              <a:gd name="connsiteY1" fmla="*/ 265334 h 1083483"/>
              <a:gd name="connsiteX2" fmla="*/ 202131 w 1443789"/>
              <a:gd name="connsiteY2" fmla="*/ 236458 h 1083483"/>
              <a:gd name="connsiteX3" fmla="*/ 413886 w 1443789"/>
              <a:gd name="connsiteY3" fmla="*/ 246083 h 1083483"/>
              <a:gd name="connsiteX4" fmla="*/ 587141 w 1443789"/>
              <a:gd name="connsiteY4" fmla="*/ 130580 h 1083483"/>
              <a:gd name="connsiteX5" fmla="*/ 616017 w 1443789"/>
              <a:gd name="connsiteY5" fmla="*/ 1083481 h 1083483"/>
              <a:gd name="connsiteX6" fmla="*/ 721895 w 1443789"/>
              <a:gd name="connsiteY6" fmla="*/ 120955 h 1083483"/>
              <a:gd name="connsiteX7" fmla="*/ 904775 w 1443789"/>
              <a:gd name="connsiteY7" fmla="*/ 159456 h 1083483"/>
              <a:gd name="connsiteX8" fmla="*/ 1078029 w 1443789"/>
              <a:gd name="connsiteY8" fmla="*/ 24702 h 1083483"/>
              <a:gd name="connsiteX9" fmla="*/ 1164657 w 1443789"/>
              <a:gd name="connsiteY9" fmla="*/ 736971 h 1083483"/>
              <a:gd name="connsiteX10" fmla="*/ 1212783 w 1443789"/>
              <a:gd name="connsiteY10" fmla="*/ 24702 h 1083483"/>
              <a:gd name="connsiteX11" fmla="*/ 1443789 w 1443789"/>
              <a:gd name="connsiteY11" fmla="*/ 284584 h 108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3789" h="1083483">
                <a:moveTo>
                  <a:pt x="0" y="246083"/>
                </a:moveTo>
                <a:cubicBezTo>
                  <a:pt x="26469" y="256510"/>
                  <a:pt x="52939" y="266938"/>
                  <a:pt x="86627" y="265334"/>
                </a:cubicBezTo>
                <a:cubicBezTo>
                  <a:pt x="120315" y="263730"/>
                  <a:pt x="147588" y="239666"/>
                  <a:pt x="202131" y="236458"/>
                </a:cubicBezTo>
                <a:cubicBezTo>
                  <a:pt x="256674" y="233250"/>
                  <a:pt x="349718" y="263729"/>
                  <a:pt x="413886" y="246083"/>
                </a:cubicBezTo>
                <a:cubicBezTo>
                  <a:pt x="478054" y="228437"/>
                  <a:pt x="553453" y="-8986"/>
                  <a:pt x="587141" y="130580"/>
                </a:cubicBezTo>
                <a:cubicBezTo>
                  <a:pt x="620829" y="270146"/>
                  <a:pt x="593558" y="1085085"/>
                  <a:pt x="616017" y="1083481"/>
                </a:cubicBezTo>
                <a:cubicBezTo>
                  <a:pt x="638476" y="1081877"/>
                  <a:pt x="673769" y="274959"/>
                  <a:pt x="721895" y="120955"/>
                </a:cubicBezTo>
                <a:cubicBezTo>
                  <a:pt x="770021" y="-33049"/>
                  <a:pt x="845419" y="175498"/>
                  <a:pt x="904775" y="159456"/>
                </a:cubicBezTo>
                <a:cubicBezTo>
                  <a:pt x="964131" y="143414"/>
                  <a:pt x="1034715" y="-71550"/>
                  <a:pt x="1078029" y="24702"/>
                </a:cubicBezTo>
                <a:cubicBezTo>
                  <a:pt x="1121343" y="120954"/>
                  <a:pt x="1142198" y="736971"/>
                  <a:pt x="1164657" y="736971"/>
                </a:cubicBezTo>
                <a:cubicBezTo>
                  <a:pt x="1187116" y="736971"/>
                  <a:pt x="1166261" y="100100"/>
                  <a:pt x="1212783" y="24702"/>
                </a:cubicBezTo>
                <a:cubicBezTo>
                  <a:pt x="1259305" y="-50696"/>
                  <a:pt x="1351547" y="116944"/>
                  <a:pt x="1443789" y="284584"/>
                </a:cubicBezTo>
              </a:path>
            </a:pathLst>
          </a:custGeom>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3FD9E978-D9A7-9559-9FF2-E006E8F439F4}"/>
                  </a:ext>
                </a:extLst>
              </p:cNvPr>
              <p:cNvSpPr txBox="1"/>
              <p:nvPr/>
            </p:nvSpPr>
            <p:spPr>
              <a:xfrm>
                <a:off x="1092465" y="1719042"/>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oMath>
                  </m:oMathPara>
                </a14:m>
                <a:endParaRPr lang="en-US" dirty="0"/>
              </a:p>
            </p:txBody>
          </p:sp>
        </mc:Choice>
        <mc:Fallback>
          <p:sp>
            <p:nvSpPr>
              <p:cNvPr id="42" name="TextBox 41">
                <a:extLst>
                  <a:ext uri="{FF2B5EF4-FFF2-40B4-BE49-F238E27FC236}">
                    <a16:creationId xmlns:a16="http://schemas.microsoft.com/office/drawing/2014/main" id="{3FD9E978-D9A7-9559-9FF2-E006E8F439F4}"/>
                  </a:ext>
                </a:extLst>
              </p:cNvPr>
              <p:cNvSpPr txBox="1">
                <a:spLocks noRot="1" noChangeAspect="1" noMove="1" noResize="1" noEditPoints="1" noAdjustHandles="1" noChangeArrowheads="1" noChangeShapeType="1" noTextEdit="1"/>
              </p:cNvSpPr>
              <p:nvPr/>
            </p:nvSpPr>
            <p:spPr>
              <a:xfrm>
                <a:off x="1092465" y="1719042"/>
                <a:ext cx="329665" cy="369332"/>
              </a:xfrm>
              <a:prstGeom prst="rect">
                <a:avLst/>
              </a:prstGeom>
              <a:blipFill>
                <a:blip r:embed="rId3"/>
                <a:stretch>
                  <a:fillRect/>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3499A652-A380-3911-1A45-08368614B68B}"/>
              </a:ext>
            </a:extLst>
          </p:cNvPr>
          <p:cNvSpPr/>
          <p:nvPr/>
        </p:nvSpPr>
        <p:spPr>
          <a:xfrm>
            <a:off x="3013212" y="3273675"/>
            <a:ext cx="1030342" cy="87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46B6C10-6264-CA4E-6392-0BD15D8122FD}"/>
              </a:ext>
            </a:extLst>
          </p:cNvPr>
          <p:cNvCxnSpPr>
            <a:cxnSpLocks/>
          </p:cNvCxnSpPr>
          <p:nvPr/>
        </p:nvCxnSpPr>
        <p:spPr>
          <a:xfrm flipV="1">
            <a:off x="5013523" y="1328581"/>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A3B8501-731A-8EA4-D86E-282F6E771420}"/>
              </a:ext>
            </a:extLst>
          </p:cNvPr>
          <p:cNvCxnSpPr>
            <a:cxnSpLocks/>
          </p:cNvCxnSpPr>
          <p:nvPr/>
        </p:nvCxnSpPr>
        <p:spPr>
          <a:xfrm>
            <a:off x="5007908" y="2720711"/>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AC597E0-0143-BF18-499A-574B2EA80AD4}"/>
                  </a:ext>
                </a:extLst>
              </p:cNvPr>
              <p:cNvSpPr txBox="1"/>
              <p:nvPr/>
            </p:nvSpPr>
            <p:spPr>
              <a:xfrm>
                <a:off x="5574595" y="2703867"/>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xmlns="">
          <p:sp>
            <p:nvSpPr>
              <p:cNvPr id="17" name="TextBox 16">
                <a:extLst>
                  <a:ext uri="{FF2B5EF4-FFF2-40B4-BE49-F238E27FC236}">
                    <a16:creationId xmlns:a16="http://schemas.microsoft.com/office/drawing/2014/main" id="{3AC597E0-0143-BF18-499A-574B2EA80AD4}"/>
                  </a:ext>
                </a:extLst>
              </p:cNvPr>
              <p:cNvSpPr txBox="1">
                <a:spLocks noRot="1" noChangeAspect="1" noMove="1" noResize="1" noEditPoints="1" noAdjustHandles="1" noChangeArrowheads="1" noChangeShapeType="1" noTextEdit="1"/>
              </p:cNvSpPr>
              <p:nvPr/>
            </p:nvSpPr>
            <p:spPr>
              <a:xfrm>
                <a:off x="5574595" y="2703867"/>
                <a:ext cx="329665" cy="369332"/>
              </a:xfrm>
              <a:prstGeom prst="rect">
                <a:avLst/>
              </a:prstGeom>
              <a:blipFill>
                <a:blip r:embed="rId9"/>
                <a:stretch>
                  <a:fillRect/>
                </a:stretch>
              </a:blipFill>
            </p:spPr>
            <p:txBody>
              <a:bodyPr/>
              <a:lstStyle/>
              <a:p>
                <a:r>
                  <a:rPr lang="en-US">
                    <a:noFill/>
                  </a:rPr>
                  <a:t> </a:t>
                </a:r>
              </a:p>
            </p:txBody>
          </p:sp>
        </mc:Fallback>
      </mc:AlternateContent>
      <p:sp>
        <p:nvSpPr>
          <p:cNvPr id="18" name="Freeform 17">
            <a:extLst>
              <a:ext uri="{FF2B5EF4-FFF2-40B4-BE49-F238E27FC236}">
                <a16:creationId xmlns:a16="http://schemas.microsoft.com/office/drawing/2014/main" id="{F313121E-87CE-CDED-F658-47A0B0E41D02}"/>
              </a:ext>
            </a:extLst>
          </p:cNvPr>
          <p:cNvSpPr/>
          <p:nvPr/>
        </p:nvSpPr>
        <p:spPr>
          <a:xfrm>
            <a:off x="5016732" y="1457883"/>
            <a:ext cx="1443789" cy="1083483"/>
          </a:xfrm>
          <a:custGeom>
            <a:avLst/>
            <a:gdLst>
              <a:gd name="connsiteX0" fmla="*/ 0 w 1443789"/>
              <a:gd name="connsiteY0" fmla="*/ 246083 h 1083483"/>
              <a:gd name="connsiteX1" fmla="*/ 86627 w 1443789"/>
              <a:gd name="connsiteY1" fmla="*/ 265334 h 1083483"/>
              <a:gd name="connsiteX2" fmla="*/ 202131 w 1443789"/>
              <a:gd name="connsiteY2" fmla="*/ 236458 h 1083483"/>
              <a:gd name="connsiteX3" fmla="*/ 413886 w 1443789"/>
              <a:gd name="connsiteY3" fmla="*/ 246083 h 1083483"/>
              <a:gd name="connsiteX4" fmla="*/ 587141 w 1443789"/>
              <a:gd name="connsiteY4" fmla="*/ 130580 h 1083483"/>
              <a:gd name="connsiteX5" fmla="*/ 616017 w 1443789"/>
              <a:gd name="connsiteY5" fmla="*/ 1083481 h 1083483"/>
              <a:gd name="connsiteX6" fmla="*/ 721895 w 1443789"/>
              <a:gd name="connsiteY6" fmla="*/ 120955 h 1083483"/>
              <a:gd name="connsiteX7" fmla="*/ 904775 w 1443789"/>
              <a:gd name="connsiteY7" fmla="*/ 159456 h 1083483"/>
              <a:gd name="connsiteX8" fmla="*/ 1078029 w 1443789"/>
              <a:gd name="connsiteY8" fmla="*/ 24702 h 1083483"/>
              <a:gd name="connsiteX9" fmla="*/ 1164657 w 1443789"/>
              <a:gd name="connsiteY9" fmla="*/ 736971 h 1083483"/>
              <a:gd name="connsiteX10" fmla="*/ 1212783 w 1443789"/>
              <a:gd name="connsiteY10" fmla="*/ 24702 h 1083483"/>
              <a:gd name="connsiteX11" fmla="*/ 1443789 w 1443789"/>
              <a:gd name="connsiteY11" fmla="*/ 284584 h 108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3789" h="1083483">
                <a:moveTo>
                  <a:pt x="0" y="246083"/>
                </a:moveTo>
                <a:cubicBezTo>
                  <a:pt x="26469" y="256510"/>
                  <a:pt x="52939" y="266938"/>
                  <a:pt x="86627" y="265334"/>
                </a:cubicBezTo>
                <a:cubicBezTo>
                  <a:pt x="120315" y="263730"/>
                  <a:pt x="147588" y="239666"/>
                  <a:pt x="202131" y="236458"/>
                </a:cubicBezTo>
                <a:cubicBezTo>
                  <a:pt x="256674" y="233250"/>
                  <a:pt x="349718" y="263729"/>
                  <a:pt x="413886" y="246083"/>
                </a:cubicBezTo>
                <a:cubicBezTo>
                  <a:pt x="478054" y="228437"/>
                  <a:pt x="553453" y="-8986"/>
                  <a:pt x="587141" y="130580"/>
                </a:cubicBezTo>
                <a:cubicBezTo>
                  <a:pt x="620829" y="270146"/>
                  <a:pt x="593558" y="1085085"/>
                  <a:pt x="616017" y="1083481"/>
                </a:cubicBezTo>
                <a:cubicBezTo>
                  <a:pt x="638476" y="1081877"/>
                  <a:pt x="673769" y="274959"/>
                  <a:pt x="721895" y="120955"/>
                </a:cubicBezTo>
                <a:cubicBezTo>
                  <a:pt x="770021" y="-33049"/>
                  <a:pt x="845419" y="175498"/>
                  <a:pt x="904775" y="159456"/>
                </a:cubicBezTo>
                <a:cubicBezTo>
                  <a:pt x="964131" y="143414"/>
                  <a:pt x="1034715" y="-71550"/>
                  <a:pt x="1078029" y="24702"/>
                </a:cubicBezTo>
                <a:cubicBezTo>
                  <a:pt x="1121343" y="120954"/>
                  <a:pt x="1142198" y="736971"/>
                  <a:pt x="1164657" y="736971"/>
                </a:cubicBezTo>
                <a:cubicBezTo>
                  <a:pt x="1187116" y="736971"/>
                  <a:pt x="1166261" y="100100"/>
                  <a:pt x="1212783" y="24702"/>
                </a:cubicBezTo>
                <a:cubicBezTo>
                  <a:pt x="1259305" y="-50696"/>
                  <a:pt x="1351547" y="116944"/>
                  <a:pt x="1443789" y="284584"/>
                </a:cubicBezTo>
              </a:path>
            </a:pathLst>
          </a:custGeom>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6ECB527-330E-E39D-F94D-647AA9437AE1}"/>
                  </a:ext>
                </a:extLst>
              </p:cNvPr>
              <p:cNvSpPr txBox="1"/>
              <p:nvPr/>
            </p:nvSpPr>
            <p:spPr>
              <a:xfrm>
                <a:off x="4667012" y="1719042"/>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oMath>
                  </m:oMathPara>
                </a14:m>
                <a:endParaRPr lang="en-US" dirty="0"/>
              </a:p>
            </p:txBody>
          </p:sp>
        </mc:Choice>
        <mc:Fallback>
          <p:sp>
            <p:nvSpPr>
              <p:cNvPr id="19" name="TextBox 18">
                <a:extLst>
                  <a:ext uri="{FF2B5EF4-FFF2-40B4-BE49-F238E27FC236}">
                    <a16:creationId xmlns:a16="http://schemas.microsoft.com/office/drawing/2014/main" id="{06ECB527-330E-E39D-F94D-647AA9437AE1}"/>
                  </a:ext>
                </a:extLst>
              </p:cNvPr>
              <p:cNvSpPr txBox="1">
                <a:spLocks noRot="1" noChangeAspect="1" noMove="1" noResize="1" noEditPoints="1" noAdjustHandles="1" noChangeArrowheads="1" noChangeShapeType="1" noTextEdit="1"/>
              </p:cNvSpPr>
              <p:nvPr/>
            </p:nvSpPr>
            <p:spPr>
              <a:xfrm>
                <a:off x="4667012" y="1719042"/>
                <a:ext cx="329665" cy="369332"/>
              </a:xfrm>
              <a:prstGeom prst="rect">
                <a:avLst/>
              </a:prstGeom>
              <a:blipFill>
                <a:blip r:embed="rId10"/>
                <a:stretch>
                  <a:fillRect/>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1DBB1596-6DBF-FA1D-3033-200B6F0929F4}"/>
              </a:ext>
            </a:extLst>
          </p:cNvPr>
          <p:cNvCxnSpPr>
            <a:cxnSpLocks/>
          </p:cNvCxnSpPr>
          <p:nvPr/>
        </p:nvCxnSpPr>
        <p:spPr>
          <a:xfrm flipV="1">
            <a:off x="1447800" y="3299698"/>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EA2F1AB6-63DD-CD8F-F7E1-AAFA774DD666}"/>
              </a:ext>
            </a:extLst>
          </p:cNvPr>
          <p:cNvCxnSpPr>
            <a:cxnSpLocks/>
          </p:cNvCxnSpPr>
          <p:nvPr/>
        </p:nvCxnSpPr>
        <p:spPr>
          <a:xfrm>
            <a:off x="1442185" y="4691828"/>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0012390-E60A-44A0-E066-6E5E7E25B25C}"/>
                  </a:ext>
                </a:extLst>
              </p:cNvPr>
              <p:cNvSpPr txBox="1"/>
              <p:nvPr/>
            </p:nvSpPr>
            <p:spPr>
              <a:xfrm>
                <a:off x="2008872" y="4674984"/>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7" name="TextBox 6">
                <a:extLst>
                  <a:ext uri="{FF2B5EF4-FFF2-40B4-BE49-F238E27FC236}">
                    <a16:creationId xmlns:a16="http://schemas.microsoft.com/office/drawing/2014/main" id="{20012390-E60A-44A0-E066-6E5E7E25B25C}"/>
                  </a:ext>
                </a:extLst>
              </p:cNvPr>
              <p:cNvSpPr txBox="1">
                <a:spLocks noRot="1" noChangeAspect="1" noMove="1" noResize="1" noEditPoints="1" noAdjustHandles="1" noChangeArrowheads="1" noChangeShapeType="1" noTextEdit="1"/>
              </p:cNvSpPr>
              <p:nvPr/>
            </p:nvSpPr>
            <p:spPr>
              <a:xfrm>
                <a:off x="2008872" y="4674984"/>
                <a:ext cx="32966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6C829956-D7A4-443E-7DDB-C5519C20BDBA}"/>
                  </a:ext>
                </a:extLst>
              </p:cNvPr>
              <p:cNvSpPr txBox="1"/>
              <p:nvPr/>
            </p:nvSpPr>
            <p:spPr>
              <a:xfrm>
                <a:off x="340953" y="3764401"/>
                <a:ext cx="11757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r>
                        <a:rPr lang="en-US">
                          <a:latin typeface="Cambria Math" panose="02040503050406030204" pitchFamily="18" charset="0"/>
                        </a:rPr>
                        <m:t>(</m:t>
                      </m:r>
                      <m:r>
                        <a:rPr lang="en-US" b="1" i="1">
                          <a:latin typeface="Cambria Math" panose="02040503050406030204" pitchFamily="18" charset="0"/>
                        </a:rPr>
                        <m:t>𝒖</m:t>
                      </m:r>
                      <m:r>
                        <a:rPr lang="en-US" b="1" i="1">
                          <a:latin typeface="Cambria Math" panose="02040503050406030204" pitchFamily="18" charset="0"/>
                        </a:rPr>
                        <m:t>∣</m:t>
                      </m:r>
                      <m:r>
                        <a:rPr lang="en-US" b="1" i="1">
                          <a:latin typeface="Cambria Math" panose="02040503050406030204" pitchFamily="18" charset="0"/>
                        </a:rPr>
                        <m:t>𝜽</m:t>
                      </m:r>
                      <m:r>
                        <a:rPr lang="en-US" i="1">
                          <a:latin typeface="Cambria Math" panose="02040503050406030204" pitchFamily="18" charset="0"/>
                        </a:rPr>
                        <m:t>)</m:t>
                      </m:r>
                    </m:oMath>
                  </m:oMathPara>
                </a14:m>
                <a:endParaRPr lang="en-US" dirty="0"/>
              </a:p>
            </p:txBody>
          </p:sp>
        </mc:Choice>
        <mc:Fallback>
          <p:sp>
            <p:nvSpPr>
              <p:cNvPr id="31" name="TextBox 30">
                <a:extLst>
                  <a:ext uri="{FF2B5EF4-FFF2-40B4-BE49-F238E27FC236}">
                    <a16:creationId xmlns:a16="http://schemas.microsoft.com/office/drawing/2014/main" id="{6C829956-D7A4-443E-7DDB-C5519C20BDBA}"/>
                  </a:ext>
                </a:extLst>
              </p:cNvPr>
              <p:cNvSpPr txBox="1">
                <a:spLocks noRot="1" noChangeAspect="1" noMove="1" noResize="1" noEditPoints="1" noAdjustHandles="1" noChangeArrowheads="1" noChangeShapeType="1" noTextEdit="1"/>
              </p:cNvSpPr>
              <p:nvPr/>
            </p:nvSpPr>
            <p:spPr>
              <a:xfrm>
                <a:off x="340953" y="3764401"/>
                <a:ext cx="1175773" cy="369332"/>
              </a:xfrm>
              <a:prstGeom prst="rect">
                <a:avLst/>
              </a:prstGeom>
              <a:blipFill>
                <a:blip r:embed="rId12"/>
                <a:stretch>
                  <a:fillRect b="-16667"/>
                </a:stretch>
              </a:blipFill>
            </p:spPr>
            <p:txBody>
              <a:bodyPr/>
              <a:lstStyle/>
              <a:p>
                <a:r>
                  <a:rPr lang="en-US">
                    <a:noFill/>
                  </a:rPr>
                  <a:t> </a:t>
                </a:r>
              </a:p>
            </p:txBody>
          </p:sp>
        </mc:Fallback>
      </mc:AlternateContent>
      <p:sp>
        <p:nvSpPr>
          <p:cNvPr id="37" name="Freeform 36">
            <a:extLst>
              <a:ext uri="{FF2B5EF4-FFF2-40B4-BE49-F238E27FC236}">
                <a16:creationId xmlns:a16="http://schemas.microsoft.com/office/drawing/2014/main" id="{D0169408-9CD9-B8AA-4848-5BF371D9D788}"/>
              </a:ext>
            </a:extLst>
          </p:cNvPr>
          <p:cNvSpPr/>
          <p:nvPr/>
        </p:nvSpPr>
        <p:spPr>
          <a:xfrm>
            <a:off x="1453416" y="3942784"/>
            <a:ext cx="779383" cy="765887"/>
          </a:xfrm>
          <a:custGeom>
            <a:avLst/>
            <a:gdLst>
              <a:gd name="connsiteX0" fmla="*/ 0 w 1953929"/>
              <a:gd name="connsiteY0" fmla="*/ 481295 h 481295"/>
              <a:gd name="connsiteX1" fmla="*/ 856649 w 1953929"/>
              <a:gd name="connsiteY1" fmla="*/ 32 h 481295"/>
              <a:gd name="connsiteX2" fmla="*/ 1953929 w 1953929"/>
              <a:gd name="connsiteY2" fmla="*/ 462045 h 481295"/>
            </a:gdLst>
            <a:ahLst/>
            <a:cxnLst>
              <a:cxn ang="0">
                <a:pos x="connsiteX0" y="connsiteY0"/>
              </a:cxn>
              <a:cxn ang="0">
                <a:pos x="connsiteX1" y="connsiteY1"/>
              </a:cxn>
              <a:cxn ang="0">
                <a:pos x="connsiteX2" y="connsiteY2"/>
              </a:cxn>
            </a:cxnLst>
            <a:rect l="l" t="t" r="r" b="b"/>
            <a:pathLst>
              <a:path w="1953929" h="481295">
                <a:moveTo>
                  <a:pt x="0" y="481295"/>
                </a:moveTo>
                <a:cubicBezTo>
                  <a:pt x="265497" y="242267"/>
                  <a:pt x="530994" y="3240"/>
                  <a:pt x="856649" y="32"/>
                </a:cubicBezTo>
                <a:cubicBezTo>
                  <a:pt x="1182304" y="-3176"/>
                  <a:pt x="1568116" y="229434"/>
                  <a:pt x="1953929" y="462045"/>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3E68F8F-2998-DAEE-F265-B92BD33FF721}"/>
              </a:ext>
            </a:extLst>
          </p:cNvPr>
          <p:cNvCxnSpPr>
            <a:cxnSpLocks/>
          </p:cNvCxnSpPr>
          <p:nvPr/>
        </p:nvCxnSpPr>
        <p:spPr>
          <a:xfrm flipV="1">
            <a:off x="1438976" y="5022485"/>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9E19B735-EFF2-90A3-A576-7715C76E10A1}"/>
              </a:ext>
            </a:extLst>
          </p:cNvPr>
          <p:cNvCxnSpPr>
            <a:cxnSpLocks/>
          </p:cNvCxnSpPr>
          <p:nvPr/>
        </p:nvCxnSpPr>
        <p:spPr>
          <a:xfrm>
            <a:off x="1433361" y="6414615"/>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BD0A9AD4-A64F-3281-CF94-C14DD967C0C5}"/>
                  </a:ext>
                </a:extLst>
              </p:cNvPr>
              <p:cNvSpPr txBox="1"/>
              <p:nvPr/>
            </p:nvSpPr>
            <p:spPr>
              <a:xfrm>
                <a:off x="2000048" y="6397771"/>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66" name="TextBox 65">
                <a:extLst>
                  <a:ext uri="{FF2B5EF4-FFF2-40B4-BE49-F238E27FC236}">
                    <a16:creationId xmlns:a16="http://schemas.microsoft.com/office/drawing/2014/main" id="{BD0A9AD4-A64F-3281-CF94-C14DD967C0C5}"/>
                  </a:ext>
                </a:extLst>
              </p:cNvPr>
              <p:cNvSpPr txBox="1">
                <a:spLocks noRot="1" noChangeAspect="1" noMove="1" noResize="1" noEditPoints="1" noAdjustHandles="1" noChangeArrowheads="1" noChangeShapeType="1" noTextEdit="1"/>
              </p:cNvSpPr>
              <p:nvPr/>
            </p:nvSpPr>
            <p:spPr>
              <a:xfrm>
                <a:off x="2000048" y="6397771"/>
                <a:ext cx="329665" cy="369332"/>
              </a:xfrm>
              <a:prstGeom prst="rect">
                <a:avLst/>
              </a:prstGeom>
              <a:blipFill>
                <a:blip r:embed="rId13"/>
                <a:stretch>
                  <a:fillRect/>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2FC12BBD-58A6-88B6-79A1-8D8459679C4A}"/>
              </a:ext>
            </a:extLst>
          </p:cNvPr>
          <p:cNvSpPr txBox="1"/>
          <p:nvPr/>
        </p:nvSpPr>
        <p:spPr>
          <a:xfrm>
            <a:off x="332129" y="5487188"/>
            <a:ext cx="1175773" cy="369332"/>
          </a:xfrm>
          <a:prstGeom prst="rect">
            <a:avLst/>
          </a:prstGeom>
          <a:noFill/>
        </p:spPr>
        <p:txBody>
          <a:bodyPr wrap="square">
            <a:spAutoFit/>
          </a:bodyPr>
          <a:lstStyle/>
          <a:p>
            <a:pPr/>
            <a:r>
              <a:rPr lang="en-US" dirty="0"/>
              <a:t>Samples</a:t>
            </a:r>
          </a:p>
        </p:txBody>
      </p:sp>
      <p:cxnSp>
        <p:nvCxnSpPr>
          <p:cNvPr id="72" name="Straight Connector 71">
            <a:extLst>
              <a:ext uri="{FF2B5EF4-FFF2-40B4-BE49-F238E27FC236}">
                <a16:creationId xmlns:a16="http://schemas.microsoft.com/office/drawing/2014/main" id="{5A5DE8FE-F277-A444-5491-BE9163CAB3B2}"/>
              </a:ext>
            </a:extLst>
          </p:cNvPr>
          <p:cNvCxnSpPr>
            <a:cxnSpLocks/>
          </p:cNvCxnSpPr>
          <p:nvPr/>
        </p:nvCxnSpPr>
        <p:spPr>
          <a:xfrm flipV="1">
            <a:off x="1743740"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C05CDEF-FD22-C7EA-E141-44003BA1FD98}"/>
              </a:ext>
            </a:extLst>
          </p:cNvPr>
          <p:cNvCxnSpPr>
            <a:cxnSpLocks/>
          </p:cNvCxnSpPr>
          <p:nvPr/>
        </p:nvCxnSpPr>
        <p:spPr>
          <a:xfrm flipV="1">
            <a:off x="2088653"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3DDD474-E9B2-B88F-F2B2-2CABFFDBF841}"/>
              </a:ext>
            </a:extLst>
          </p:cNvPr>
          <p:cNvCxnSpPr>
            <a:cxnSpLocks/>
          </p:cNvCxnSpPr>
          <p:nvPr/>
        </p:nvCxnSpPr>
        <p:spPr>
          <a:xfrm flipV="1">
            <a:off x="2000048"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76A6603-E78A-0CB3-01BC-746058C1BF85}"/>
              </a:ext>
            </a:extLst>
          </p:cNvPr>
          <p:cNvCxnSpPr>
            <a:cxnSpLocks/>
          </p:cNvCxnSpPr>
          <p:nvPr/>
        </p:nvCxnSpPr>
        <p:spPr>
          <a:xfrm flipV="1">
            <a:off x="1623052"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25FA3C7-DE7E-0FAF-8EA2-00931D74D014}"/>
              </a:ext>
            </a:extLst>
          </p:cNvPr>
          <p:cNvCxnSpPr>
            <a:cxnSpLocks/>
          </p:cNvCxnSpPr>
          <p:nvPr/>
        </p:nvCxnSpPr>
        <p:spPr>
          <a:xfrm flipV="1">
            <a:off x="2126958"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9AE8FFF-37A1-4A47-98A9-53FA4F88E97B}"/>
              </a:ext>
            </a:extLst>
          </p:cNvPr>
          <p:cNvCxnSpPr>
            <a:cxnSpLocks/>
          </p:cNvCxnSpPr>
          <p:nvPr/>
        </p:nvCxnSpPr>
        <p:spPr>
          <a:xfrm flipV="1">
            <a:off x="5025793" y="3240782"/>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37A63D0A-B29B-3C5C-FEEC-3F54D25CB529}"/>
              </a:ext>
            </a:extLst>
          </p:cNvPr>
          <p:cNvCxnSpPr>
            <a:cxnSpLocks/>
          </p:cNvCxnSpPr>
          <p:nvPr/>
        </p:nvCxnSpPr>
        <p:spPr>
          <a:xfrm>
            <a:off x="5020178" y="4632912"/>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84" name="TextBox 83">
                <a:extLst>
                  <a:ext uri="{FF2B5EF4-FFF2-40B4-BE49-F238E27FC236}">
                    <a16:creationId xmlns:a16="http://schemas.microsoft.com/office/drawing/2014/main" id="{A8D4C241-9E7F-1BA5-1BD2-CA8715117BAA}"/>
                  </a:ext>
                </a:extLst>
              </p:cNvPr>
              <p:cNvSpPr txBox="1"/>
              <p:nvPr/>
            </p:nvSpPr>
            <p:spPr>
              <a:xfrm>
                <a:off x="5586865" y="4616068"/>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84" name="TextBox 83">
                <a:extLst>
                  <a:ext uri="{FF2B5EF4-FFF2-40B4-BE49-F238E27FC236}">
                    <a16:creationId xmlns:a16="http://schemas.microsoft.com/office/drawing/2014/main" id="{A8D4C241-9E7F-1BA5-1BD2-CA8715117BAA}"/>
                  </a:ext>
                </a:extLst>
              </p:cNvPr>
              <p:cNvSpPr txBox="1">
                <a:spLocks noRot="1" noChangeAspect="1" noMove="1" noResize="1" noEditPoints="1" noAdjustHandles="1" noChangeArrowheads="1" noChangeShapeType="1" noTextEdit="1"/>
              </p:cNvSpPr>
              <p:nvPr/>
            </p:nvSpPr>
            <p:spPr>
              <a:xfrm>
                <a:off x="5586865" y="4616068"/>
                <a:ext cx="329665"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a:extLst>
                  <a:ext uri="{FF2B5EF4-FFF2-40B4-BE49-F238E27FC236}">
                    <a16:creationId xmlns:a16="http://schemas.microsoft.com/office/drawing/2014/main" id="{DDAFE9BA-692D-030B-7EFB-FE6EDEC5546D}"/>
                  </a:ext>
                </a:extLst>
              </p:cNvPr>
              <p:cNvSpPr txBox="1"/>
              <p:nvPr/>
            </p:nvSpPr>
            <p:spPr>
              <a:xfrm>
                <a:off x="3918946" y="3705485"/>
                <a:ext cx="11757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r>
                        <a:rPr lang="en-US">
                          <a:latin typeface="Cambria Math" panose="02040503050406030204" pitchFamily="18" charset="0"/>
                        </a:rPr>
                        <m:t>(</m:t>
                      </m:r>
                      <m:r>
                        <a:rPr lang="en-US" b="1" i="1">
                          <a:latin typeface="Cambria Math" panose="02040503050406030204" pitchFamily="18" charset="0"/>
                        </a:rPr>
                        <m:t>𝒖</m:t>
                      </m:r>
                      <m:r>
                        <a:rPr lang="en-US" b="1" i="1">
                          <a:latin typeface="Cambria Math" panose="02040503050406030204" pitchFamily="18" charset="0"/>
                        </a:rPr>
                        <m:t>∣</m:t>
                      </m:r>
                      <m:r>
                        <a:rPr lang="en-US" b="1" i="1">
                          <a:latin typeface="Cambria Math" panose="02040503050406030204" pitchFamily="18" charset="0"/>
                        </a:rPr>
                        <m:t>𝜽</m:t>
                      </m:r>
                      <m:r>
                        <a:rPr lang="en-US" i="1">
                          <a:latin typeface="Cambria Math" panose="02040503050406030204" pitchFamily="18" charset="0"/>
                        </a:rPr>
                        <m:t>)</m:t>
                      </m:r>
                    </m:oMath>
                  </m:oMathPara>
                </a14:m>
                <a:endParaRPr lang="en-US" dirty="0"/>
              </a:p>
            </p:txBody>
          </p:sp>
        </mc:Choice>
        <mc:Fallback>
          <p:sp>
            <p:nvSpPr>
              <p:cNvPr id="85" name="TextBox 84">
                <a:extLst>
                  <a:ext uri="{FF2B5EF4-FFF2-40B4-BE49-F238E27FC236}">
                    <a16:creationId xmlns:a16="http://schemas.microsoft.com/office/drawing/2014/main" id="{DDAFE9BA-692D-030B-7EFB-FE6EDEC5546D}"/>
                  </a:ext>
                </a:extLst>
              </p:cNvPr>
              <p:cNvSpPr txBox="1">
                <a:spLocks noRot="1" noChangeAspect="1" noMove="1" noResize="1" noEditPoints="1" noAdjustHandles="1" noChangeArrowheads="1" noChangeShapeType="1" noTextEdit="1"/>
              </p:cNvSpPr>
              <p:nvPr/>
            </p:nvSpPr>
            <p:spPr>
              <a:xfrm>
                <a:off x="3918946" y="3705485"/>
                <a:ext cx="1175773" cy="369332"/>
              </a:xfrm>
              <a:prstGeom prst="rect">
                <a:avLst/>
              </a:prstGeom>
              <a:blipFill>
                <a:blip r:embed="rId15"/>
                <a:stretch>
                  <a:fillRect b="-16667"/>
                </a:stretch>
              </a:blipFill>
            </p:spPr>
            <p:txBody>
              <a:bodyPr/>
              <a:lstStyle/>
              <a:p>
                <a:r>
                  <a:rPr lang="en-US">
                    <a:noFill/>
                  </a:rPr>
                  <a:t> </a:t>
                </a:r>
              </a:p>
            </p:txBody>
          </p:sp>
        </mc:Fallback>
      </mc:AlternateContent>
      <p:sp>
        <p:nvSpPr>
          <p:cNvPr id="86" name="Freeform 85">
            <a:extLst>
              <a:ext uri="{FF2B5EF4-FFF2-40B4-BE49-F238E27FC236}">
                <a16:creationId xmlns:a16="http://schemas.microsoft.com/office/drawing/2014/main" id="{C0A8E2AD-409D-49E8-F525-831CAD8357D6}"/>
              </a:ext>
            </a:extLst>
          </p:cNvPr>
          <p:cNvSpPr/>
          <p:nvPr/>
        </p:nvSpPr>
        <p:spPr>
          <a:xfrm>
            <a:off x="5398970" y="3883868"/>
            <a:ext cx="609062" cy="765887"/>
          </a:xfrm>
          <a:custGeom>
            <a:avLst/>
            <a:gdLst>
              <a:gd name="connsiteX0" fmla="*/ 0 w 1953929"/>
              <a:gd name="connsiteY0" fmla="*/ 481295 h 481295"/>
              <a:gd name="connsiteX1" fmla="*/ 856649 w 1953929"/>
              <a:gd name="connsiteY1" fmla="*/ 32 h 481295"/>
              <a:gd name="connsiteX2" fmla="*/ 1953929 w 1953929"/>
              <a:gd name="connsiteY2" fmla="*/ 462045 h 481295"/>
            </a:gdLst>
            <a:ahLst/>
            <a:cxnLst>
              <a:cxn ang="0">
                <a:pos x="connsiteX0" y="connsiteY0"/>
              </a:cxn>
              <a:cxn ang="0">
                <a:pos x="connsiteX1" y="connsiteY1"/>
              </a:cxn>
              <a:cxn ang="0">
                <a:pos x="connsiteX2" y="connsiteY2"/>
              </a:cxn>
            </a:cxnLst>
            <a:rect l="l" t="t" r="r" b="b"/>
            <a:pathLst>
              <a:path w="1953929" h="481295">
                <a:moveTo>
                  <a:pt x="0" y="481295"/>
                </a:moveTo>
                <a:cubicBezTo>
                  <a:pt x="265497" y="242267"/>
                  <a:pt x="530994" y="3240"/>
                  <a:pt x="856649" y="32"/>
                </a:cubicBezTo>
                <a:cubicBezTo>
                  <a:pt x="1182304" y="-3176"/>
                  <a:pt x="1568116" y="229434"/>
                  <a:pt x="1953929" y="462045"/>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672677DA-E09B-EE09-258A-06EAAB449799}"/>
              </a:ext>
            </a:extLst>
          </p:cNvPr>
          <p:cNvCxnSpPr>
            <a:cxnSpLocks/>
          </p:cNvCxnSpPr>
          <p:nvPr/>
        </p:nvCxnSpPr>
        <p:spPr>
          <a:xfrm flipV="1">
            <a:off x="5022347" y="5023693"/>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10D18A16-C6B5-8BA4-C7F6-EA8898B160F2}"/>
              </a:ext>
            </a:extLst>
          </p:cNvPr>
          <p:cNvCxnSpPr>
            <a:cxnSpLocks/>
          </p:cNvCxnSpPr>
          <p:nvPr/>
        </p:nvCxnSpPr>
        <p:spPr>
          <a:xfrm>
            <a:off x="5016732" y="6415823"/>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92" name="TextBox 91">
                <a:extLst>
                  <a:ext uri="{FF2B5EF4-FFF2-40B4-BE49-F238E27FC236}">
                    <a16:creationId xmlns:a16="http://schemas.microsoft.com/office/drawing/2014/main" id="{11D710BE-8BAC-E33D-7C5F-DC9ACED446F6}"/>
                  </a:ext>
                </a:extLst>
              </p:cNvPr>
              <p:cNvSpPr txBox="1"/>
              <p:nvPr/>
            </p:nvSpPr>
            <p:spPr>
              <a:xfrm>
                <a:off x="5583419" y="6398979"/>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92" name="TextBox 91">
                <a:extLst>
                  <a:ext uri="{FF2B5EF4-FFF2-40B4-BE49-F238E27FC236}">
                    <a16:creationId xmlns:a16="http://schemas.microsoft.com/office/drawing/2014/main" id="{11D710BE-8BAC-E33D-7C5F-DC9ACED446F6}"/>
                  </a:ext>
                </a:extLst>
              </p:cNvPr>
              <p:cNvSpPr txBox="1">
                <a:spLocks noRot="1" noChangeAspect="1" noMove="1" noResize="1" noEditPoints="1" noAdjustHandles="1" noChangeArrowheads="1" noChangeShapeType="1" noTextEdit="1"/>
              </p:cNvSpPr>
              <p:nvPr/>
            </p:nvSpPr>
            <p:spPr>
              <a:xfrm>
                <a:off x="5583419" y="6398979"/>
                <a:ext cx="329665" cy="369332"/>
              </a:xfrm>
              <a:prstGeom prst="rect">
                <a:avLst/>
              </a:prstGeom>
              <a:blipFill>
                <a:blip r:embed="rId13"/>
                <a:stretch>
                  <a:fillRect/>
                </a:stretch>
              </a:blipFill>
            </p:spPr>
            <p:txBody>
              <a:bodyPr/>
              <a:lstStyle/>
              <a:p>
                <a:r>
                  <a:rPr lang="en-US">
                    <a:noFill/>
                  </a:rPr>
                  <a:t> </a:t>
                </a:r>
              </a:p>
            </p:txBody>
          </p:sp>
        </mc:Fallback>
      </mc:AlternateContent>
      <p:sp>
        <p:nvSpPr>
          <p:cNvPr id="93" name="TextBox 92">
            <a:extLst>
              <a:ext uri="{FF2B5EF4-FFF2-40B4-BE49-F238E27FC236}">
                <a16:creationId xmlns:a16="http://schemas.microsoft.com/office/drawing/2014/main" id="{245C8B34-4C40-4B0D-64FC-6091A20A9BA5}"/>
              </a:ext>
            </a:extLst>
          </p:cNvPr>
          <p:cNvSpPr txBox="1"/>
          <p:nvPr/>
        </p:nvSpPr>
        <p:spPr>
          <a:xfrm>
            <a:off x="3915500" y="5488396"/>
            <a:ext cx="1175773" cy="369332"/>
          </a:xfrm>
          <a:prstGeom prst="rect">
            <a:avLst/>
          </a:prstGeom>
          <a:noFill/>
        </p:spPr>
        <p:txBody>
          <a:bodyPr wrap="square">
            <a:spAutoFit/>
          </a:bodyPr>
          <a:lstStyle/>
          <a:p>
            <a:pPr/>
            <a:r>
              <a:rPr lang="en-US" dirty="0"/>
              <a:t>Samples</a:t>
            </a:r>
          </a:p>
        </p:txBody>
      </p:sp>
      <p:cxnSp>
        <p:nvCxnSpPr>
          <p:cNvPr id="94" name="Straight Connector 93">
            <a:extLst>
              <a:ext uri="{FF2B5EF4-FFF2-40B4-BE49-F238E27FC236}">
                <a16:creationId xmlns:a16="http://schemas.microsoft.com/office/drawing/2014/main" id="{B9A87158-F735-2EEE-4672-2C0C07D95E6A}"/>
              </a:ext>
            </a:extLst>
          </p:cNvPr>
          <p:cNvCxnSpPr>
            <a:cxnSpLocks/>
          </p:cNvCxnSpPr>
          <p:nvPr/>
        </p:nvCxnSpPr>
        <p:spPr>
          <a:xfrm flipV="1">
            <a:off x="5594198" y="134085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C3BAD63-B672-3A31-324F-AFD8886DC2A9}"/>
              </a:ext>
            </a:extLst>
          </p:cNvPr>
          <p:cNvCxnSpPr>
            <a:cxnSpLocks/>
          </p:cNvCxnSpPr>
          <p:nvPr/>
        </p:nvCxnSpPr>
        <p:spPr>
          <a:xfrm flipV="1">
            <a:off x="5671183"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52448B6-E50E-9F01-1ED0-EE14697EABB4}"/>
              </a:ext>
            </a:extLst>
          </p:cNvPr>
          <p:cNvCxnSpPr>
            <a:cxnSpLocks/>
          </p:cNvCxnSpPr>
          <p:nvPr/>
        </p:nvCxnSpPr>
        <p:spPr>
          <a:xfrm flipV="1">
            <a:off x="5823583"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766F74D-4683-2164-FE77-052880FE903C}"/>
              </a:ext>
            </a:extLst>
          </p:cNvPr>
          <p:cNvCxnSpPr>
            <a:cxnSpLocks/>
          </p:cNvCxnSpPr>
          <p:nvPr/>
        </p:nvCxnSpPr>
        <p:spPr>
          <a:xfrm flipV="1">
            <a:off x="5740313" y="1315650"/>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2683038-66FC-F8BF-189B-5918DE0D777A}"/>
              </a:ext>
            </a:extLst>
          </p:cNvPr>
          <p:cNvCxnSpPr>
            <a:cxnSpLocks/>
          </p:cNvCxnSpPr>
          <p:nvPr/>
        </p:nvCxnSpPr>
        <p:spPr>
          <a:xfrm flipV="1">
            <a:off x="5506214" y="132858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9" name="Right Arrow 98">
            <a:extLst>
              <a:ext uri="{FF2B5EF4-FFF2-40B4-BE49-F238E27FC236}">
                <a16:creationId xmlns:a16="http://schemas.microsoft.com/office/drawing/2014/main" id="{511C1FF9-3B1E-7A77-61EA-67AF7A112CFB}"/>
              </a:ext>
            </a:extLst>
          </p:cNvPr>
          <p:cNvSpPr/>
          <p:nvPr/>
        </p:nvSpPr>
        <p:spPr>
          <a:xfrm>
            <a:off x="6534135" y="3269066"/>
            <a:ext cx="1030342" cy="8728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0FD56215-6650-4559-C62B-260CFEBE38FB}"/>
              </a:ext>
            </a:extLst>
          </p:cNvPr>
          <p:cNvCxnSpPr>
            <a:cxnSpLocks/>
          </p:cNvCxnSpPr>
          <p:nvPr/>
        </p:nvCxnSpPr>
        <p:spPr>
          <a:xfrm flipV="1">
            <a:off x="8534446" y="1323972"/>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27DA4E7A-3295-657E-C48F-FE64745D5BE7}"/>
              </a:ext>
            </a:extLst>
          </p:cNvPr>
          <p:cNvCxnSpPr>
            <a:cxnSpLocks/>
          </p:cNvCxnSpPr>
          <p:nvPr/>
        </p:nvCxnSpPr>
        <p:spPr>
          <a:xfrm>
            <a:off x="8528831" y="2716102"/>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02" name="TextBox 101">
                <a:extLst>
                  <a:ext uri="{FF2B5EF4-FFF2-40B4-BE49-F238E27FC236}">
                    <a16:creationId xmlns:a16="http://schemas.microsoft.com/office/drawing/2014/main" id="{82BB1CD7-4D07-A092-F079-47523E440756}"/>
                  </a:ext>
                </a:extLst>
              </p:cNvPr>
              <p:cNvSpPr txBox="1"/>
              <p:nvPr/>
            </p:nvSpPr>
            <p:spPr>
              <a:xfrm>
                <a:off x="9095518" y="2699258"/>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102" name="TextBox 101">
                <a:extLst>
                  <a:ext uri="{FF2B5EF4-FFF2-40B4-BE49-F238E27FC236}">
                    <a16:creationId xmlns:a16="http://schemas.microsoft.com/office/drawing/2014/main" id="{82BB1CD7-4D07-A092-F079-47523E440756}"/>
                  </a:ext>
                </a:extLst>
              </p:cNvPr>
              <p:cNvSpPr txBox="1">
                <a:spLocks noRot="1" noChangeAspect="1" noMove="1" noResize="1" noEditPoints="1" noAdjustHandles="1" noChangeArrowheads="1" noChangeShapeType="1" noTextEdit="1"/>
              </p:cNvSpPr>
              <p:nvPr/>
            </p:nvSpPr>
            <p:spPr>
              <a:xfrm>
                <a:off x="9095518" y="2699258"/>
                <a:ext cx="329665" cy="369332"/>
              </a:xfrm>
              <a:prstGeom prst="rect">
                <a:avLst/>
              </a:prstGeom>
              <a:blipFill>
                <a:blip r:embed="rId16"/>
                <a:stretch>
                  <a:fillRect/>
                </a:stretch>
              </a:blipFill>
            </p:spPr>
            <p:txBody>
              <a:bodyPr/>
              <a:lstStyle/>
              <a:p>
                <a:r>
                  <a:rPr lang="en-US">
                    <a:noFill/>
                  </a:rPr>
                  <a:t> </a:t>
                </a:r>
              </a:p>
            </p:txBody>
          </p:sp>
        </mc:Fallback>
      </mc:AlternateContent>
      <p:sp>
        <p:nvSpPr>
          <p:cNvPr id="103" name="Freeform 102">
            <a:extLst>
              <a:ext uri="{FF2B5EF4-FFF2-40B4-BE49-F238E27FC236}">
                <a16:creationId xmlns:a16="http://schemas.microsoft.com/office/drawing/2014/main" id="{11FC53E4-E7F0-5C74-E6EA-4DAE6A95C14B}"/>
              </a:ext>
            </a:extLst>
          </p:cNvPr>
          <p:cNvSpPr/>
          <p:nvPr/>
        </p:nvSpPr>
        <p:spPr>
          <a:xfrm>
            <a:off x="8537655" y="1453274"/>
            <a:ext cx="1443789" cy="1083483"/>
          </a:xfrm>
          <a:custGeom>
            <a:avLst/>
            <a:gdLst>
              <a:gd name="connsiteX0" fmla="*/ 0 w 1443789"/>
              <a:gd name="connsiteY0" fmla="*/ 246083 h 1083483"/>
              <a:gd name="connsiteX1" fmla="*/ 86627 w 1443789"/>
              <a:gd name="connsiteY1" fmla="*/ 265334 h 1083483"/>
              <a:gd name="connsiteX2" fmla="*/ 202131 w 1443789"/>
              <a:gd name="connsiteY2" fmla="*/ 236458 h 1083483"/>
              <a:gd name="connsiteX3" fmla="*/ 413886 w 1443789"/>
              <a:gd name="connsiteY3" fmla="*/ 246083 h 1083483"/>
              <a:gd name="connsiteX4" fmla="*/ 587141 w 1443789"/>
              <a:gd name="connsiteY4" fmla="*/ 130580 h 1083483"/>
              <a:gd name="connsiteX5" fmla="*/ 616017 w 1443789"/>
              <a:gd name="connsiteY5" fmla="*/ 1083481 h 1083483"/>
              <a:gd name="connsiteX6" fmla="*/ 721895 w 1443789"/>
              <a:gd name="connsiteY6" fmla="*/ 120955 h 1083483"/>
              <a:gd name="connsiteX7" fmla="*/ 904775 w 1443789"/>
              <a:gd name="connsiteY7" fmla="*/ 159456 h 1083483"/>
              <a:gd name="connsiteX8" fmla="*/ 1078029 w 1443789"/>
              <a:gd name="connsiteY8" fmla="*/ 24702 h 1083483"/>
              <a:gd name="connsiteX9" fmla="*/ 1164657 w 1443789"/>
              <a:gd name="connsiteY9" fmla="*/ 736971 h 1083483"/>
              <a:gd name="connsiteX10" fmla="*/ 1212783 w 1443789"/>
              <a:gd name="connsiteY10" fmla="*/ 24702 h 1083483"/>
              <a:gd name="connsiteX11" fmla="*/ 1443789 w 1443789"/>
              <a:gd name="connsiteY11" fmla="*/ 284584 h 108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3789" h="1083483">
                <a:moveTo>
                  <a:pt x="0" y="246083"/>
                </a:moveTo>
                <a:cubicBezTo>
                  <a:pt x="26469" y="256510"/>
                  <a:pt x="52939" y="266938"/>
                  <a:pt x="86627" y="265334"/>
                </a:cubicBezTo>
                <a:cubicBezTo>
                  <a:pt x="120315" y="263730"/>
                  <a:pt x="147588" y="239666"/>
                  <a:pt x="202131" y="236458"/>
                </a:cubicBezTo>
                <a:cubicBezTo>
                  <a:pt x="256674" y="233250"/>
                  <a:pt x="349718" y="263729"/>
                  <a:pt x="413886" y="246083"/>
                </a:cubicBezTo>
                <a:cubicBezTo>
                  <a:pt x="478054" y="228437"/>
                  <a:pt x="553453" y="-8986"/>
                  <a:pt x="587141" y="130580"/>
                </a:cubicBezTo>
                <a:cubicBezTo>
                  <a:pt x="620829" y="270146"/>
                  <a:pt x="593558" y="1085085"/>
                  <a:pt x="616017" y="1083481"/>
                </a:cubicBezTo>
                <a:cubicBezTo>
                  <a:pt x="638476" y="1081877"/>
                  <a:pt x="673769" y="274959"/>
                  <a:pt x="721895" y="120955"/>
                </a:cubicBezTo>
                <a:cubicBezTo>
                  <a:pt x="770021" y="-33049"/>
                  <a:pt x="845419" y="175498"/>
                  <a:pt x="904775" y="159456"/>
                </a:cubicBezTo>
                <a:cubicBezTo>
                  <a:pt x="964131" y="143414"/>
                  <a:pt x="1034715" y="-71550"/>
                  <a:pt x="1078029" y="24702"/>
                </a:cubicBezTo>
                <a:cubicBezTo>
                  <a:pt x="1121343" y="120954"/>
                  <a:pt x="1142198" y="736971"/>
                  <a:pt x="1164657" y="736971"/>
                </a:cubicBezTo>
                <a:cubicBezTo>
                  <a:pt x="1187116" y="736971"/>
                  <a:pt x="1166261" y="100100"/>
                  <a:pt x="1212783" y="24702"/>
                </a:cubicBezTo>
                <a:cubicBezTo>
                  <a:pt x="1259305" y="-50696"/>
                  <a:pt x="1351547" y="116944"/>
                  <a:pt x="1443789" y="284584"/>
                </a:cubicBezTo>
              </a:path>
            </a:pathLst>
          </a:custGeom>
          <a:ln w="12700">
            <a:solidFill>
              <a:schemeClr val="accent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4" name="TextBox 103">
                <a:extLst>
                  <a:ext uri="{FF2B5EF4-FFF2-40B4-BE49-F238E27FC236}">
                    <a16:creationId xmlns:a16="http://schemas.microsoft.com/office/drawing/2014/main" id="{9704ADB0-4B40-0FBA-71B5-53F46257C2B8}"/>
                  </a:ext>
                </a:extLst>
              </p:cNvPr>
              <p:cNvSpPr txBox="1"/>
              <p:nvPr/>
            </p:nvSpPr>
            <p:spPr>
              <a:xfrm>
                <a:off x="8187935" y="1714433"/>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oMath>
                  </m:oMathPara>
                </a14:m>
                <a:endParaRPr lang="en-US" dirty="0"/>
              </a:p>
            </p:txBody>
          </p:sp>
        </mc:Choice>
        <mc:Fallback>
          <p:sp>
            <p:nvSpPr>
              <p:cNvPr id="104" name="TextBox 103">
                <a:extLst>
                  <a:ext uri="{FF2B5EF4-FFF2-40B4-BE49-F238E27FC236}">
                    <a16:creationId xmlns:a16="http://schemas.microsoft.com/office/drawing/2014/main" id="{9704ADB0-4B40-0FBA-71B5-53F46257C2B8}"/>
                  </a:ext>
                </a:extLst>
              </p:cNvPr>
              <p:cNvSpPr txBox="1">
                <a:spLocks noRot="1" noChangeAspect="1" noMove="1" noResize="1" noEditPoints="1" noAdjustHandles="1" noChangeArrowheads="1" noChangeShapeType="1" noTextEdit="1"/>
              </p:cNvSpPr>
              <p:nvPr/>
            </p:nvSpPr>
            <p:spPr>
              <a:xfrm>
                <a:off x="8187935" y="1714433"/>
                <a:ext cx="329665" cy="369332"/>
              </a:xfrm>
              <a:prstGeom prst="rect">
                <a:avLst/>
              </a:prstGeom>
              <a:blipFill>
                <a:blip r:embed="rId17"/>
                <a:stretch>
                  <a:fillRect/>
                </a:stretch>
              </a:blipFill>
            </p:spPr>
            <p:txBody>
              <a:bodyPr/>
              <a:lstStyle/>
              <a:p>
                <a:r>
                  <a:rPr lang="en-US">
                    <a:noFill/>
                  </a:rPr>
                  <a:t> </a:t>
                </a:r>
              </a:p>
            </p:txBody>
          </p:sp>
        </mc:Fallback>
      </mc:AlternateContent>
      <p:cxnSp>
        <p:nvCxnSpPr>
          <p:cNvPr id="105" name="Straight Arrow Connector 104">
            <a:extLst>
              <a:ext uri="{FF2B5EF4-FFF2-40B4-BE49-F238E27FC236}">
                <a16:creationId xmlns:a16="http://schemas.microsoft.com/office/drawing/2014/main" id="{AB815E8E-39A3-DC68-79A4-FC357D15216B}"/>
              </a:ext>
            </a:extLst>
          </p:cNvPr>
          <p:cNvCxnSpPr>
            <a:cxnSpLocks/>
          </p:cNvCxnSpPr>
          <p:nvPr/>
        </p:nvCxnSpPr>
        <p:spPr>
          <a:xfrm flipV="1">
            <a:off x="8546716" y="3236173"/>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660F932A-1FD6-DEB2-38D4-3774B65402E6}"/>
              </a:ext>
            </a:extLst>
          </p:cNvPr>
          <p:cNvCxnSpPr>
            <a:cxnSpLocks/>
          </p:cNvCxnSpPr>
          <p:nvPr/>
        </p:nvCxnSpPr>
        <p:spPr>
          <a:xfrm>
            <a:off x="8541101" y="4628303"/>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07" name="TextBox 106">
                <a:extLst>
                  <a:ext uri="{FF2B5EF4-FFF2-40B4-BE49-F238E27FC236}">
                    <a16:creationId xmlns:a16="http://schemas.microsoft.com/office/drawing/2014/main" id="{6E825A25-141D-326C-7FEA-7EB00B01E43E}"/>
                  </a:ext>
                </a:extLst>
              </p:cNvPr>
              <p:cNvSpPr txBox="1"/>
              <p:nvPr/>
            </p:nvSpPr>
            <p:spPr>
              <a:xfrm>
                <a:off x="9107788" y="4611459"/>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107" name="TextBox 106">
                <a:extLst>
                  <a:ext uri="{FF2B5EF4-FFF2-40B4-BE49-F238E27FC236}">
                    <a16:creationId xmlns:a16="http://schemas.microsoft.com/office/drawing/2014/main" id="{6E825A25-141D-326C-7FEA-7EB00B01E43E}"/>
                  </a:ext>
                </a:extLst>
              </p:cNvPr>
              <p:cNvSpPr txBox="1">
                <a:spLocks noRot="1" noChangeAspect="1" noMove="1" noResize="1" noEditPoints="1" noAdjustHandles="1" noChangeArrowheads="1" noChangeShapeType="1" noTextEdit="1"/>
              </p:cNvSpPr>
              <p:nvPr/>
            </p:nvSpPr>
            <p:spPr>
              <a:xfrm>
                <a:off x="9107788" y="4611459"/>
                <a:ext cx="329665"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8" name="TextBox 107">
                <a:extLst>
                  <a:ext uri="{FF2B5EF4-FFF2-40B4-BE49-F238E27FC236}">
                    <a16:creationId xmlns:a16="http://schemas.microsoft.com/office/drawing/2014/main" id="{F70C3FF8-64A7-C209-71D8-1D0ACE54DEAA}"/>
                  </a:ext>
                </a:extLst>
              </p:cNvPr>
              <p:cNvSpPr txBox="1"/>
              <p:nvPr/>
            </p:nvSpPr>
            <p:spPr>
              <a:xfrm>
                <a:off x="7439869" y="3700876"/>
                <a:ext cx="11757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m:t>
                      </m:r>
                      <m:r>
                        <a:rPr lang="en-US">
                          <a:latin typeface="Cambria Math" panose="02040503050406030204" pitchFamily="18" charset="0"/>
                        </a:rPr>
                        <m:t>(</m:t>
                      </m:r>
                      <m:r>
                        <a:rPr lang="en-US" b="1" i="1">
                          <a:latin typeface="Cambria Math" panose="02040503050406030204" pitchFamily="18" charset="0"/>
                        </a:rPr>
                        <m:t>𝒖</m:t>
                      </m:r>
                      <m:r>
                        <a:rPr lang="en-US" b="1" i="1">
                          <a:latin typeface="Cambria Math" panose="02040503050406030204" pitchFamily="18" charset="0"/>
                        </a:rPr>
                        <m:t>∣</m:t>
                      </m:r>
                      <m:r>
                        <a:rPr lang="en-US" b="1" i="1">
                          <a:latin typeface="Cambria Math" panose="02040503050406030204" pitchFamily="18" charset="0"/>
                        </a:rPr>
                        <m:t>𝜽</m:t>
                      </m:r>
                      <m:r>
                        <a:rPr lang="en-US" i="1">
                          <a:latin typeface="Cambria Math" panose="02040503050406030204" pitchFamily="18" charset="0"/>
                        </a:rPr>
                        <m:t>)</m:t>
                      </m:r>
                    </m:oMath>
                  </m:oMathPara>
                </a14:m>
                <a:endParaRPr lang="en-US" dirty="0"/>
              </a:p>
            </p:txBody>
          </p:sp>
        </mc:Choice>
        <mc:Fallback>
          <p:sp>
            <p:nvSpPr>
              <p:cNvPr id="108" name="TextBox 107">
                <a:extLst>
                  <a:ext uri="{FF2B5EF4-FFF2-40B4-BE49-F238E27FC236}">
                    <a16:creationId xmlns:a16="http://schemas.microsoft.com/office/drawing/2014/main" id="{F70C3FF8-64A7-C209-71D8-1D0ACE54DEAA}"/>
                  </a:ext>
                </a:extLst>
              </p:cNvPr>
              <p:cNvSpPr txBox="1">
                <a:spLocks noRot="1" noChangeAspect="1" noMove="1" noResize="1" noEditPoints="1" noAdjustHandles="1" noChangeArrowheads="1" noChangeShapeType="1" noTextEdit="1"/>
              </p:cNvSpPr>
              <p:nvPr/>
            </p:nvSpPr>
            <p:spPr>
              <a:xfrm>
                <a:off x="7439869" y="3700876"/>
                <a:ext cx="1175773" cy="369332"/>
              </a:xfrm>
              <a:prstGeom prst="rect">
                <a:avLst/>
              </a:prstGeom>
              <a:blipFill>
                <a:blip r:embed="rId12"/>
                <a:stretch>
                  <a:fillRect b="-16667"/>
                </a:stretch>
              </a:blipFill>
            </p:spPr>
            <p:txBody>
              <a:bodyPr/>
              <a:lstStyle/>
              <a:p>
                <a:r>
                  <a:rPr lang="en-US">
                    <a:noFill/>
                  </a:rPr>
                  <a:t> </a:t>
                </a:r>
              </a:p>
            </p:txBody>
          </p:sp>
        </mc:Fallback>
      </mc:AlternateContent>
      <p:sp>
        <p:nvSpPr>
          <p:cNvPr id="109" name="Freeform 108">
            <a:extLst>
              <a:ext uri="{FF2B5EF4-FFF2-40B4-BE49-F238E27FC236}">
                <a16:creationId xmlns:a16="http://schemas.microsoft.com/office/drawing/2014/main" id="{7FBF4C62-6C4D-DED3-F416-0447387BA298}"/>
              </a:ext>
            </a:extLst>
          </p:cNvPr>
          <p:cNvSpPr/>
          <p:nvPr/>
        </p:nvSpPr>
        <p:spPr>
          <a:xfrm>
            <a:off x="9091291" y="3890151"/>
            <a:ext cx="267719" cy="765887"/>
          </a:xfrm>
          <a:custGeom>
            <a:avLst/>
            <a:gdLst>
              <a:gd name="connsiteX0" fmla="*/ 0 w 1953929"/>
              <a:gd name="connsiteY0" fmla="*/ 481295 h 481295"/>
              <a:gd name="connsiteX1" fmla="*/ 856649 w 1953929"/>
              <a:gd name="connsiteY1" fmla="*/ 32 h 481295"/>
              <a:gd name="connsiteX2" fmla="*/ 1953929 w 1953929"/>
              <a:gd name="connsiteY2" fmla="*/ 462045 h 481295"/>
            </a:gdLst>
            <a:ahLst/>
            <a:cxnLst>
              <a:cxn ang="0">
                <a:pos x="connsiteX0" y="connsiteY0"/>
              </a:cxn>
              <a:cxn ang="0">
                <a:pos x="connsiteX1" y="connsiteY1"/>
              </a:cxn>
              <a:cxn ang="0">
                <a:pos x="connsiteX2" y="connsiteY2"/>
              </a:cxn>
            </a:cxnLst>
            <a:rect l="l" t="t" r="r" b="b"/>
            <a:pathLst>
              <a:path w="1953929" h="481295">
                <a:moveTo>
                  <a:pt x="0" y="481295"/>
                </a:moveTo>
                <a:cubicBezTo>
                  <a:pt x="265497" y="242267"/>
                  <a:pt x="530994" y="3240"/>
                  <a:pt x="856649" y="32"/>
                </a:cubicBezTo>
                <a:cubicBezTo>
                  <a:pt x="1182304" y="-3176"/>
                  <a:pt x="1568116" y="229434"/>
                  <a:pt x="1953929" y="462045"/>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E666207B-EB86-651C-6147-30AE144E3F54}"/>
              </a:ext>
            </a:extLst>
          </p:cNvPr>
          <p:cNvCxnSpPr>
            <a:cxnSpLocks/>
          </p:cNvCxnSpPr>
          <p:nvPr/>
        </p:nvCxnSpPr>
        <p:spPr>
          <a:xfrm flipV="1">
            <a:off x="8543270" y="5019084"/>
            <a:ext cx="0" cy="139213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86F88769-F72E-1701-4526-BEEC835E7F32}"/>
              </a:ext>
            </a:extLst>
          </p:cNvPr>
          <p:cNvCxnSpPr>
            <a:cxnSpLocks/>
          </p:cNvCxnSpPr>
          <p:nvPr/>
        </p:nvCxnSpPr>
        <p:spPr>
          <a:xfrm>
            <a:off x="8537655" y="6411214"/>
            <a:ext cx="146304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12" name="TextBox 111">
                <a:extLst>
                  <a:ext uri="{FF2B5EF4-FFF2-40B4-BE49-F238E27FC236}">
                    <a16:creationId xmlns:a16="http://schemas.microsoft.com/office/drawing/2014/main" id="{0616DCDD-6E32-F35C-9241-49DCAF4B4808}"/>
                  </a:ext>
                </a:extLst>
              </p:cNvPr>
              <p:cNvSpPr txBox="1"/>
              <p:nvPr/>
            </p:nvSpPr>
            <p:spPr>
              <a:xfrm>
                <a:off x="9104342" y="6394370"/>
                <a:ext cx="3296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oMath>
                  </m:oMathPara>
                </a14:m>
                <a:endParaRPr lang="en-US" dirty="0"/>
              </a:p>
            </p:txBody>
          </p:sp>
        </mc:Choice>
        <mc:Fallback>
          <p:sp>
            <p:nvSpPr>
              <p:cNvPr id="112" name="TextBox 111">
                <a:extLst>
                  <a:ext uri="{FF2B5EF4-FFF2-40B4-BE49-F238E27FC236}">
                    <a16:creationId xmlns:a16="http://schemas.microsoft.com/office/drawing/2014/main" id="{0616DCDD-6E32-F35C-9241-49DCAF4B4808}"/>
                  </a:ext>
                </a:extLst>
              </p:cNvPr>
              <p:cNvSpPr txBox="1">
                <a:spLocks noRot="1" noChangeAspect="1" noMove="1" noResize="1" noEditPoints="1" noAdjustHandles="1" noChangeArrowheads="1" noChangeShapeType="1" noTextEdit="1"/>
              </p:cNvSpPr>
              <p:nvPr/>
            </p:nvSpPr>
            <p:spPr>
              <a:xfrm>
                <a:off x="9104342" y="6394370"/>
                <a:ext cx="329665" cy="369332"/>
              </a:xfrm>
              <a:prstGeom prst="rect">
                <a:avLst/>
              </a:prstGeom>
              <a:blipFill>
                <a:blip r:embed="rId14"/>
                <a:stretch>
                  <a:fillRect/>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9E06B00E-74D8-37CE-461E-5957962F3C25}"/>
              </a:ext>
            </a:extLst>
          </p:cNvPr>
          <p:cNvSpPr txBox="1"/>
          <p:nvPr/>
        </p:nvSpPr>
        <p:spPr>
          <a:xfrm>
            <a:off x="7436423" y="5483787"/>
            <a:ext cx="1175773" cy="369332"/>
          </a:xfrm>
          <a:prstGeom prst="rect">
            <a:avLst/>
          </a:prstGeom>
          <a:noFill/>
        </p:spPr>
        <p:txBody>
          <a:bodyPr wrap="square">
            <a:spAutoFit/>
          </a:bodyPr>
          <a:lstStyle/>
          <a:p>
            <a:pPr/>
            <a:r>
              <a:rPr lang="en-US" dirty="0"/>
              <a:t>Samples</a:t>
            </a:r>
          </a:p>
        </p:txBody>
      </p:sp>
      <p:cxnSp>
        <p:nvCxnSpPr>
          <p:cNvPr id="114" name="Straight Connector 113">
            <a:extLst>
              <a:ext uri="{FF2B5EF4-FFF2-40B4-BE49-F238E27FC236}">
                <a16:creationId xmlns:a16="http://schemas.microsoft.com/office/drawing/2014/main" id="{13858E04-0748-9E95-73B5-DA257E28A07A}"/>
              </a:ext>
            </a:extLst>
          </p:cNvPr>
          <p:cNvCxnSpPr>
            <a:cxnSpLocks/>
          </p:cNvCxnSpPr>
          <p:nvPr/>
        </p:nvCxnSpPr>
        <p:spPr>
          <a:xfrm flipV="1">
            <a:off x="9134999" y="1336242"/>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9224DC0-8E5E-C93D-F0CE-A2DA7D67A567}"/>
              </a:ext>
            </a:extLst>
          </p:cNvPr>
          <p:cNvCxnSpPr>
            <a:cxnSpLocks/>
          </p:cNvCxnSpPr>
          <p:nvPr/>
        </p:nvCxnSpPr>
        <p:spPr>
          <a:xfrm flipV="1">
            <a:off x="9169214" y="1336242"/>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6FAEF54-194E-9102-754C-EB7130F1369E}"/>
              </a:ext>
            </a:extLst>
          </p:cNvPr>
          <p:cNvCxnSpPr>
            <a:cxnSpLocks/>
          </p:cNvCxnSpPr>
          <p:nvPr/>
        </p:nvCxnSpPr>
        <p:spPr>
          <a:xfrm flipV="1">
            <a:off x="9269174" y="1336242"/>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692C416-71E8-5B47-0FEF-1CEBE676AF6A}"/>
              </a:ext>
            </a:extLst>
          </p:cNvPr>
          <p:cNvCxnSpPr>
            <a:cxnSpLocks/>
          </p:cNvCxnSpPr>
          <p:nvPr/>
        </p:nvCxnSpPr>
        <p:spPr>
          <a:xfrm flipV="1">
            <a:off x="9201602" y="1311041"/>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DE3B150-CECA-48E0-6533-71AF8CF65F36}"/>
              </a:ext>
            </a:extLst>
          </p:cNvPr>
          <p:cNvCxnSpPr>
            <a:cxnSpLocks/>
          </p:cNvCxnSpPr>
          <p:nvPr/>
        </p:nvCxnSpPr>
        <p:spPr>
          <a:xfrm flipV="1">
            <a:off x="9311435" y="1336242"/>
            <a:ext cx="0" cy="5086034"/>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5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7" presetClass="emph" presetSubtype="2" fill="hold" nodeType="clickEffect">
                                  <p:stCondLst>
                                    <p:cond delay="0"/>
                                  </p:stCondLst>
                                  <p:childTnLst>
                                    <p:animClr clrSpc="rgb" dir="cw">
                                      <p:cBhvr>
                                        <p:cTn id="48" dur="2000" fill="hold"/>
                                        <p:tgtEl>
                                          <p:spTgt spid="72"/>
                                        </p:tgtEl>
                                        <p:attrNameLst>
                                          <p:attrName>stroke.color</p:attrName>
                                        </p:attrNameLst>
                                      </p:cBhvr>
                                      <p:to>
                                        <a:schemeClr val="accent2"/>
                                      </p:to>
                                    </p:animClr>
                                    <p:set>
                                      <p:cBhvr>
                                        <p:cTn id="49" dur="2000" fill="hold"/>
                                        <p:tgtEl>
                                          <p:spTgt spid="72"/>
                                        </p:tgtEl>
                                        <p:attrNameLst>
                                          <p:attrName>stroke.on</p:attrName>
                                        </p:attrNameLst>
                                      </p:cBhvr>
                                      <p:to>
                                        <p:strVal val="true"/>
                                      </p:to>
                                    </p:set>
                                  </p:childTnLst>
                                </p:cTn>
                              </p:par>
                              <p:par>
                                <p:cTn id="50" presetID="7" presetClass="emph" presetSubtype="2" fill="hold" nodeType="withEffect">
                                  <p:stCondLst>
                                    <p:cond delay="0"/>
                                  </p:stCondLst>
                                  <p:childTnLst>
                                    <p:animClr clrSpc="rgb" dir="cw">
                                      <p:cBhvr>
                                        <p:cTn id="51" dur="2000" fill="hold"/>
                                        <p:tgtEl>
                                          <p:spTgt spid="74"/>
                                        </p:tgtEl>
                                        <p:attrNameLst>
                                          <p:attrName>stroke.color</p:attrName>
                                        </p:attrNameLst>
                                      </p:cBhvr>
                                      <p:to>
                                        <a:schemeClr val="accent2"/>
                                      </p:to>
                                    </p:animClr>
                                    <p:set>
                                      <p:cBhvr>
                                        <p:cTn id="52" dur="2000" fill="hold"/>
                                        <p:tgtEl>
                                          <p:spTgt spid="74"/>
                                        </p:tgtEl>
                                        <p:attrNameLst>
                                          <p:attrName>stroke.on</p:attrName>
                                        </p:attrNameLst>
                                      </p:cBhvr>
                                      <p:to>
                                        <p:strVal val="true"/>
                                      </p:to>
                                    </p:set>
                                  </p:childTnLst>
                                </p:cTn>
                              </p:par>
                              <p:par>
                                <p:cTn id="53" presetID="7" presetClass="emph" presetSubtype="2" fill="hold" nodeType="withEffect">
                                  <p:stCondLst>
                                    <p:cond delay="0"/>
                                  </p:stCondLst>
                                  <p:childTnLst>
                                    <p:animClr clrSpc="rgb" dir="cw">
                                      <p:cBhvr>
                                        <p:cTn id="54" dur="2000" fill="hold"/>
                                        <p:tgtEl>
                                          <p:spTgt spid="78"/>
                                        </p:tgtEl>
                                        <p:attrNameLst>
                                          <p:attrName>stroke.color</p:attrName>
                                        </p:attrNameLst>
                                      </p:cBhvr>
                                      <p:to>
                                        <a:schemeClr val="accent2"/>
                                      </p:to>
                                    </p:animClr>
                                    <p:set>
                                      <p:cBhvr>
                                        <p:cTn id="55" dur="2000" fill="hold"/>
                                        <p:tgtEl>
                                          <p:spTgt spid="78"/>
                                        </p:tgtEl>
                                        <p:attrNameLst>
                                          <p:attrName>stroke.on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8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9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9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9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9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9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5"/>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7" presetClass="emph" presetSubtype="2" fill="hold" nodeType="clickEffect">
                                  <p:stCondLst>
                                    <p:cond delay="0"/>
                                  </p:stCondLst>
                                  <p:childTnLst>
                                    <p:animClr clrSpc="rgb" dir="cw">
                                      <p:cBhvr>
                                        <p:cTn id="117" dur="2000" fill="hold"/>
                                        <p:tgtEl>
                                          <p:spTgt spid="97"/>
                                        </p:tgtEl>
                                        <p:attrNameLst>
                                          <p:attrName>stroke.color</p:attrName>
                                        </p:attrNameLst>
                                      </p:cBhvr>
                                      <p:to>
                                        <a:schemeClr val="accent2"/>
                                      </p:to>
                                    </p:animClr>
                                    <p:set>
                                      <p:cBhvr>
                                        <p:cTn id="118" dur="2000" fill="hold"/>
                                        <p:tgtEl>
                                          <p:spTgt spid="97"/>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2000" fill="hold"/>
                                        <p:tgtEl>
                                          <p:spTgt spid="95"/>
                                        </p:tgtEl>
                                        <p:attrNameLst>
                                          <p:attrName>stroke.color</p:attrName>
                                        </p:attrNameLst>
                                      </p:cBhvr>
                                      <p:to>
                                        <a:schemeClr val="accent2"/>
                                      </p:to>
                                    </p:animClr>
                                    <p:set>
                                      <p:cBhvr>
                                        <p:cTn id="121" dur="2000" fill="hold"/>
                                        <p:tgtEl>
                                          <p:spTgt spid="95"/>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2000" fill="hold"/>
                                        <p:tgtEl>
                                          <p:spTgt spid="94"/>
                                        </p:tgtEl>
                                        <p:attrNameLst>
                                          <p:attrName>stroke.color</p:attrName>
                                        </p:attrNameLst>
                                      </p:cBhvr>
                                      <p:to>
                                        <a:schemeClr val="accent2"/>
                                      </p:to>
                                    </p:animClr>
                                    <p:set>
                                      <p:cBhvr>
                                        <p:cTn id="124" dur="2000" fill="hold"/>
                                        <p:tgtEl>
                                          <p:spTgt spid="94"/>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0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0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0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1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1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1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1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1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1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1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1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00"/>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0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03"/>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04"/>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0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7" presetClass="emph" presetSubtype="2" fill="hold" nodeType="clickEffect">
                                  <p:stCondLst>
                                    <p:cond delay="0"/>
                                  </p:stCondLst>
                                  <p:childTnLst>
                                    <p:animClr clrSpc="rgb" dir="cw">
                                      <p:cBhvr>
                                        <p:cTn id="186" dur="2000" fill="hold"/>
                                        <p:tgtEl>
                                          <p:spTgt spid="117"/>
                                        </p:tgtEl>
                                        <p:attrNameLst>
                                          <p:attrName>stroke.color</p:attrName>
                                        </p:attrNameLst>
                                      </p:cBhvr>
                                      <p:to>
                                        <a:schemeClr val="accent2"/>
                                      </p:to>
                                    </p:animClr>
                                    <p:set>
                                      <p:cBhvr>
                                        <p:cTn id="187" dur="2000" fill="hold"/>
                                        <p:tgtEl>
                                          <p:spTgt spid="117"/>
                                        </p:tgtEl>
                                        <p:attrNameLst>
                                          <p:attrName>stroke.on</p:attrName>
                                        </p:attrNameLst>
                                      </p:cBhvr>
                                      <p:to>
                                        <p:strVal val="true"/>
                                      </p:to>
                                    </p:set>
                                  </p:childTnLst>
                                </p:cTn>
                              </p:par>
                              <p:par>
                                <p:cTn id="188" presetID="7" presetClass="emph" presetSubtype="2" fill="hold" nodeType="withEffect">
                                  <p:stCondLst>
                                    <p:cond delay="0"/>
                                  </p:stCondLst>
                                  <p:childTnLst>
                                    <p:animClr clrSpc="rgb" dir="cw">
                                      <p:cBhvr>
                                        <p:cTn id="189" dur="2000" fill="hold"/>
                                        <p:tgtEl>
                                          <p:spTgt spid="115"/>
                                        </p:tgtEl>
                                        <p:attrNameLst>
                                          <p:attrName>stroke.color</p:attrName>
                                        </p:attrNameLst>
                                      </p:cBhvr>
                                      <p:to>
                                        <a:schemeClr val="accent2"/>
                                      </p:to>
                                    </p:animClr>
                                    <p:set>
                                      <p:cBhvr>
                                        <p:cTn id="190" dur="2000" fill="hold"/>
                                        <p:tgtEl>
                                          <p:spTgt spid="115"/>
                                        </p:tgtEl>
                                        <p:attrNameLst>
                                          <p:attrName>stroke.on</p:attrName>
                                        </p:attrNameLst>
                                      </p:cBhvr>
                                      <p:to>
                                        <p:strVal val="true"/>
                                      </p:to>
                                    </p:set>
                                  </p:childTnLst>
                                </p:cTn>
                              </p:par>
                              <p:par>
                                <p:cTn id="191" presetID="7" presetClass="emph" presetSubtype="2" fill="hold" nodeType="withEffect">
                                  <p:stCondLst>
                                    <p:cond delay="0"/>
                                  </p:stCondLst>
                                  <p:childTnLst>
                                    <p:animClr clrSpc="rgb" dir="cw">
                                      <p:cBhvr>
                                        <p:cTn id="192" dur="2000" fill="hold"/>
                                        <p:tgtEl>
                                          <p:spTgt spid="114"/>
                                        </p:tgtEl>
                                        <p:attrNameLst>
                                          <p:attrName>stroke.color</p:attrName>
                                        </p:attrNameLst>
                                      </p:cBhvr>
                                      <p:to>
                                        <a:schemeClr val="accent2"/>
                                      </p:to>
                                    </p:animClr>
                                    <p:set>
                                      <p:cBhvr>
                                        <p:cTn id="193" dur="2000" fill="hold"/>
                                        <p:tgtEl>
                                          <p:spTgt spid="11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animBg="1"/>
      <p:bldP spid="19" grpId="0"/>
      <p:bldP spid="7" grpId="0"/>
      <p:bldP spid="31" grpId="0"/>
      <p:bldP spid="37" grpId="0" animBg="1"/>
      <p:bldP spid="66" grpId="0"/>
      <p:bldP spid="67" grpId="0"/>
      <p:bldP spid="84" grpId="0"/>
      <p:bldP spid="85" grpId="0"/>
      <p:bldP spid="86" grpId="0" animBg="1"/>
      <p:bldP spid="92" grpId="0"/>
      <p:bldP spid="93" grpId="0"/>
      <p:bldP spid="99" grpId="0" animBg="1"/>
      <p:bldP spid="102" grpId="0"/>
      <p:bldP spid="103" grpId="0" animBg="1"/>
      <p:bldP spid="104" grpId="0"/>
      <p:bldP spid="107" grpId="0"/>
      <p:bldP spid="108" grpId="0"/>
      <p:bldP spid="109" grpId="0" animBg="1"/>
      <p:bldP spid="112" grpId="0"/>
      <p:bldP spid="1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9485-EADF-A48C-CC32-4E33C6738674}"/>
              </a:ext>
            </a:extLst>
          </p:cNvPr>
          <p:cNvSpPr>
            <a:spLocks noGrp="1"/>
          </p:cNvSpPr>
          <p:nvPr>
            <p:ph type="title"/>
          </p:nvPr>
        </p:nvSpPr>
        <p:spPr/>
        <p:txBody>
          <a:bodyPr/>
          <a:lstStyle/>
          <a:p>
            <a:r>
              <a:rPr lang="en-US" dirty="0"/>
              <a:t>General Trick 1: Model-Predictive Control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A375A5-9F5C-2B25-FE14-DB75D387A67B}"/>
                  </a:ext>
                </a:extLst>
              </p:cNvPr>
              <p:cNvSpPr>
                <a:spLocks noGrp="1"/>
              </p:cNvSpPr>
              <p:nvPr>
                <p:ph idx="1"/>
              </p:nvPr>
            </p:nvSpPr>
            <p:spPr/>
            <p:txBody>
              <a:bodyPr/>
              <a:lstStyle/>
              <a:p>
                <a:pPr marL="0" indent="0">
                  <a:buNone/>
                </a:pPr>
                <a:r>
                  <a:rPr lang="en-US" dirty="0"/>
                  <a:t>Given problem with initial state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r>
                  <a:rPr lang="en-US" dirty="0"/>
                  <a:t> and horizon </a:t>
                </a:r>
                <a14:m>
                  <m:oMath xmlns:m="http://schemas.openxmlformats.org/officeDocument/2006/math">
                    <m:r>
                      <a:rPr lang="en-US" b="0" i="1" smtClean="0">
                        <a:latin typeface="Cambria Math" panose="02040503050406030204" pitchFamily="18" charset="0"/>
                      </a:rPr>
                      <m:t>𝑇</m:t>
                    </m:r>
                  </m:oMath>
                </a14:m>
                <a:endParaRPr lang="en-US" b="0" dirty="0"/>
              </a:p>
              <a:p>
                <a:pPr marL="0" indent="0">
                  <a:buNone/>
                </a:pPr>
                <a:endParaRPr lang="en-US" dirty="0"/>
              </a:p>
              <a:p>
                <a:pPr marL="0" indent="0">
                  <a:buNone/>
                </a:pPr>
                <a:r>
                  <a:rPr lang="en-US" b="1" dirty="0"/>
                  <a:t>Repeat</a:t>
                </a:r>
                <a:r>
                  <a:rPr lang="en-US" dirty="0"/>
                  <a:t>:</a:t>
                </a:r>
              </a:p>
              <a:p>
                <a:pPr marL="514350" indent="-514350">
                  <a:buFont typeface="+mj-lt"/>
                  <a:buAutoNum type="arabicPeriod"/>
                </a:pPr>
                <a:r>
                  <a:rPr lang="en-US" dirty="0"/>
                  <a:t>Solve for </a:t>
                </a:r>
                <a14:m>
                  <m:oMath xmlns:m="http://schemas.openxmlformats.org/officeDocument/2006/math">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𝐻</m:t>
                        </m:r>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pPr marL="514350" indent="-514350">
                  <a:buFont typeface="+mj-lt"/>
                  <a:buAutoNum type="arabicPeriod"/>
                </a:pPr>
                <a:r>
                  <a:rPr lang="en-US" b="1" dirty="0"/>
                  <a:t>Execute</a:t>
                </a:r>
                <a:r>
                  <a:rPr lang="en-US" dirty="0"/>
                  <a:t> the first action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oMath>
                </a14:m>
                <a:endParaRPr lang="en-US" dirty="0"/>
              </a:p>
              <a:p>
                <a:pPr marL="514350" indent="-514350">
                  <a:buFont typeface="+mj-lt"/>
                  <a:buAutoNum type="arabicPeriod"/>
                </a:pPr>
                <a:r>
                  <a:rPr lang="en-US" dirty="0"/>
                  <a:t>Update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r>
                  <a:rPr lang="en-US" dirty="0"/>
                  <a:t> to the new state</a:t>
                </a:r>
              </a:p>
              <a:p>
                <a:pPr marL="514350" indent="-514350">
                  <a:buFont typeface="+mj-lt"/>
                  <a:buAutoNum type="arabicPeriod"/>
                </a:pPr>
                <a:r>
                  <a:rPr lang="en-US" dirty="0"/>
                  <a:t>Update </a:t>
                </a:r>
                <a14:m>
                  <m:oMath xmlns:m="http://schemas.openxmlformats.org/officeDocument/2006/math">
                    <m:r>
                      <a:rPr lang="en-US" b="0" i="1" smtClean="0">
                        <a:latin typeface="Cambria Math" panose="02040503050406030204" pitchFamily="18" charset="0"/>
                      </a:rPr>
                      <m:t>𝑇</m:t>
                    </m:r>
                  </m:oMath>
                </a14:m>
                <a:r>
                  <a:rPr lang="en-US" dirty="0"/>
                  <a:t> = </a:t>
                </a:r>
                <a14:m>
                  <m:oMath xmlns:m="http://schemas.openxmlformats.org/officeDocument/2006/math">
                    <m:r>
                      <a:rPr lang="en-US" i="1">
                        <a:latin typeface="Cambria Math" panose="02040503050406030204" pitchFamily="18" charset="0"/>
                      </a:rPr>
                      <m:t>𝑇</m:t>
                    </m:r>
                    <m:r>
                      <a:rPr lang="en-US" b="0" i="1" smtClean="0">
                        <a:latin typeface="Cambria Math" panose="02040503050406030204" pitchFamily="18" charset="0"/>
                      </a:rPr>
                      <m:t>−1</m:t>
                    </m:r>
                  </m:oMath>
                </a14:m>
                <a:endParaRPr lang="en-US" dirty="0"/>
              </a:p>
              <a:p>
                <a:pPr marL="514350" indent="-514350">
                  <a:buFont typeface="+mj-lt"/>
                  <a:buAutoNum type="arabicPeriod"/>
                </a:pPr>
                <a:endParaRPr lang="en-US" b="1" dirty="0"/>
              </a:p>
            </p:txBody>
          </p:sp>
        </mc:Choice>
        <mc:Fallback xmlns="">
          <p:sp>
            <p:nvSpPr>
              <p:cNvPr id="3" name="Content Placeholder 2">
                <a:extLst>
                  <a:ext uri="{FF2B5EF4-FFF2-40B4-BE49-F238E27FC236}">
                    <a16:creationId xmlns:a16="http://schemas.microsoft.com/office/drawing/2014/main" id="{F4A375A5-9F5C-2B25-FE14-DB75D387A67B}"/>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C871C23-E115-399B-DD56-128789A7A41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F0FFDF7-8C27-2FFB-2198-B0BE405EF1C2}"/>
              </a:ext>
            </a:extLst>
          </p:cNvPr>
          <p:cNvSpPr>
            <a:spLocks noGrp="1"/>
          </p:cNvSpPr>
          <p:nvPr>
            <p:ph type="sldNum" sz="quarter" idx="12"/>
          </p:nvPr>
        </p:nvSpPr>
        <p:spPr/>
        <p:txBody>
          <a:bodyPr/>
          <a:lstStyle/>
          <a:p>
            <a:fld id="{A2060099-932A-9345-A983-616282D95534}" type="slidenum">
              <a:rPr lang="en-US" smtClean="0"/>
              <a:t>17</a:t>
            </a:fld>
            <a:endParaRPr lang="en-US"/>
          </a:p>
        </p:txBody>
      </p:sp>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248BE97D-3351-8FFD-6AFC-88B501661D4D}"/>
                  </a:ext>
                </a:extLst>
              </p:cNvPr>
              <p:cNvSpPr/>
              <p:nvPr/>
            </p:nvSpPr>
            <p:spPr>
              <a:xfrm>
                <a:off x="6851142" y="2527510"/>
                <a:ext cx="3518916" cy="796422"/>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Can also look </a:t>
                </a:r>
                <a14:m>
                  <m:oMath xmlns:m="http://schemas.openxmlformats.org/officeDocument/2006/math">
                    <m:r>
                      <a:rPr lang="en-US" b="0" i="1" smtClean="0">
                        <a:latin typeface="Cambria Math" panose="02040503050406030204" pitchFamily="18" charset="0"/>
                      </a:rPr>
                      <m:t>𝑇</m:t>
                    </m:r>
                  </m:oMath>
                </a14:m>
                <a:r>
                  <a:rPr lang="en-US" dirty="0">
                    <a:latin typeface="Lato" panose="020F0502020204030203" pitchFamily="34" charset="77"/>
                  </a:rPr>
                  <a:t>’ &lt; </a:t>
                </a:r>
                <a14:m>
                  <m:oMath xmlns:m="http://schemas.openxmlformats.org/officeDocument/2006/math">
                    <m:r>
                      <a:rPr lang="en-US" i="1">
                        <a:latin typeface="Cambria Math" panose="02040503050406030204" pitchFamily="18" charset="0"/>
                      </a:rPr>
                      <m:t>𝑇</m:t>
                    </m:r>
                  </m:oMath>
                </a14:m>
                <a:r>
                  <a:rPr lang="en-US" dirty="0">
                    <a:latin typeface="Lato" panose="020F0502020204030203" pitchFamily="34" charset="77"/>
                  </a:rPr>
                  <a:t> steps ahead: “receding horizon control” </a:t>
                </a:r>
              </a:p>
            </p:txBody>
          </p:sp>
        </mc:Choice>
        <mc:Fallback xmlns="">
          <p:sp>
            <p:nvSpPr>
              <p:cNvPr id="6" name="Rectangular Callout 5">
                <a:extLst>
                  <a:ext uri="{FF2B5EF4-FFF2-40B4-BE49-F238E27FC236}">
                    <a16:creationId xmlns:a16="http://schemas.microsoft.com/office/drawing/2014/main" id="{248BE97D-3351-8FFD-6AFC-88B501661D4D}"/>
                  </a:ext>
                </a:extLst>
              </p:cNvPr>
              <p:cNvSpPr>
                <a:spLocks noRot="1" noChangeAspect="1" noMove="1" noResize="1" noEditPoints="1" noAdjustHandles="1" noChangeArrowheads="1" noChangeShapeType="1" noTextEdit="1"/>
              </p:cNvSpPr>
              <p:nvPr/>
            </p:nvSpPr>
            <p:spPr>
              <a:xfrm>
                <a:off x="6851142" y="2527510"/>
                <a:ext cx="3518916" cy="796422"/>
              </a:xfrm>
              <a:prstGeom prst="wedgeRectCallout">
                <a:avLst>
                  <a:gd name="adj1" fmla="val -55241"/>
                  <a:gd name="adj2" fmla="val 17529"/>
                </a:avLst>
              </a:prstGeom>
              <a:blipFill>
                <a:blip r:embed="rId3"/>
                <a:stretch>
                  <a:fillRect r="-683" b="-1563"/>
                </a:stretch>
              </a:blipFill>
            </p:spPr>
            <p:txBody>
              <a:bodyPr/>
              <a:lstStyle/>
              <a:p>
                <a:r>
                  <a:rPr lang="en-US">
                    <a:noFill/>
                  </a:rPr>
                  <a:t> </a:t>
                </a:r>
              </a:p>
            </p:txBody>
          </p:sp>
        </mc:Fallback>
      </mc:AlternateContent>
      <p:sp>
        <p:nvSpPr>
          <p:cNvPr id="7" name="Rectangular Callout 6">
            <a:extLst>
              <a:ext uri="{FF2B5EF4-FFF2-40B4-BE49-F238E27FC236}">
                <a16:creationId xmlns:a16="http://schemas.microsoft.com/office/drawing/2014/main" id="{AC21E07A-7DAB-71F5-6BA8-DA25FD933C37}"/>
              </a:ext>
            </a:extLst>
          </p:cNvPr>
          <p:cNvSpPr/>
          <p:nvPr/>
        </p:nvSpPr>
        <p:spPr>
          <a:xfrm>
            <a:off x="6851142" y="5260765"/>
            <a:ext cx="3518916" cy="796422"/>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Main benefit: solving can be very approximate, as long as it’s fast</a:t>
            </a:r>
          </a:p>
        </p:txBody>
      </p:sp>
      <p:sp>
        <p:nvSpPr>
          <p:cNvPr id="8" name="Rectangular Callout 7">
            <a:extLst>
              <a:ext uri="{FF2B5EF4-FFF2-40B4-BE49-F238E27FC236}">
                <a16:creationId xmlns:a16="http://schemas.microsoft.com/office/drawing/2014/main" id="{8CDCF71F-A879-BF23-EC31-9C30BE7AE87F}"/>
              </a:ext>
            </a:extLst>
          </p:cNvPr>
          <p:cNvSpPr/>
          <p:nvPr/>
        </p:nvSpPr>
        <p:spPr>
          <a:xfrm>
            <a:off x="6851142" y="3414107"/>
            <a:ext cx="3518916" cy="796422"/>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Common to run </a:t>
            </a:r>
            <a:r>
              <a:rPr lang="en-US" i="1" dirty="0">
                <a:latin typeface="Lato" panose="020F0502020204030203" pitchFamily="34" charset="77"/>
              </a:rPr>
              <a:t>one step</a:t>
            </a:r>
            <a:r>
              <a:rPr lang="en-US" dirty="0">
                <a:latin typeface="Lato" panose="020F0502020204030203" pitchFamily="34" charset="77"/>
              </a:rPr>
              <a:t> of iterative optimization</a:t>
            </a:r>
          </a:p>
        </p:txBody>
      </p:sp>
      <p:sp>
        <p:nvSpPr>
          <p:cNvPr id="9" name="Rectangular Callout 8">
            <a:extLst>
              <a:ext uri="{FF2B5EF4-FFF2-40B4-BE49-F238E27FC236}">
                <a16:creationId xmlns:a16="http://schemas.microsoft.com/office/drawing/2014/main" id="{0FAE77E2-F6C3-EEE2-BB50-B1DB349757F6}"/>
              </a:ext>
            </a:extLst>
          </p:cNvPr>
          <p:cNvSpPr/>
          <p:nvPr/>
        </p:nvSpPr>
        <p:spPr>
          <a:xfrm>
            <a:off x="6851142" y="4337436"/>
            <a:ext cx="3518916" cy="796422"/>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Important: warm-start optimization from previous step</a:t>
            </a:r>
          </a:p>
        </p:txBody>
      </p:sp>
    </p:spTree>
    <p:extLst>
      <p:ext uri="{BB962C8B-B14F-4D97-AF65-F5344CB8AC3E}">
        <p14:creationId xmlns:p14="http://schemas.microsoft.com/office/powerpoint/2010/main" val="27238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9485-EADF-A48C-CC32-4E33C6738674}"/>
              </a:ext>
            </a:extLst>
          </p:cNvPr>
          <p:cNvSpPr>
            <a:spLocks noGrp="1"/>
          </p:cNvSpPr>
          <p:nvPr>
            <p:ph type="title"/>
          </p:nvPr>
        </p:nvSpPr>
        <p:spPr/>
        <p:txBody>
          <a:bodyPr/>
          <a:lstStyle/>
          <a:p>
            <a:r>
              <a:rPr lang="en-US" dirty="0"/>
              <a:t>General Trick 2: Optimize Splines Instead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A375A5-9F5C-2B25-FE14-DB75D387A67B}"/>
                  </a:ext>
                </a:extLst>
              </p:cNvPr>
              <p:cNvSpPr>
                <a:spLocks noGrp="1"/>
              </p:cNvSpPr>
              <p:nvPr>
                <p:ph idx="1"/>
              </p:nvPr>
            </p:nvSpPr>
            <p:spPr>
              <a:xfrm>
                <a:off x="838200" y="1825625"/>
                <a:ext cx="7772400" cy="4351338"/>
              </a:xfrm>
            </p:spPr>
            <p:txBody>
              <a:bodyPr/>
              <a:lstStyle/>
              <a:p>
                <a:pPr marL="0" indent="0">
                  <a:buNone/>
                </a:pPr>
                <a:r>
                  <a:rPr lang="en-US" dirty="0"/>
                  <a:t>Optimizing </a:t>
                </a:r>
                <a14:m>
                  <m:oMath xmlns:m="http://schemas.openxmlformats.org/officeDocument/2006/math">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𝐻</m:t>
                        </m:r>
                        <m:r>
                          <a:rPr lang="en-US" i="1">
                            <a:latin typeface="Cambria Math" panose="02040503050406030204" pitchFamily="18" charset="0"/>
                          </a:rPr>
                          <m:t>−1</m:t>
                        </m:r>
                      </m:sub>
                    </m:sSub>
                    <m:r>
                      <a:rPr lang="en-US" i="1">
                        <a:latin typeface="Cambria Math" panose="02040503050406030204" pitchFamily="18" charset="0"/>
                      </a:rPr>
                      <m:t>)</m:t>
                    </m:r>
                  </m:oMath>
                </a14:m>
                <a:r>
                  <a:rPr lang="en-US" dirty="0"/>
                  <a:t> is slow for large </a:t>
                </a:r>
                <a14:m>
                  <m:oMath xmlns:m="http://schemas.openxmlformats.org/officeDocument/2006/math">
                    <m:r>
                      <a:rPr lang="en-US" i="1">
                        <a:latin typeface="Cambria Math" panose="02040503050406030204" pitchFamily="18" charset="0"/>
                      </a:rPr>
                      <m:t>𝐻</m:t>
                    </m:r>
                  </m:oMath>
                </a14:m>
                <a:endParaRPr lang="en-US" dirty="0"/>
              </a:p>
              <a:p>
                <a:pPr marL="0" indent="0">
                  <a:buNone/>
                </a:pPr>
                <a:r>
                  <a:rPr lang="en-US" dirty="0"/>
                  <a:t>Instead, optimize over lower-dimensional </a:t>
                </a:r>
                <a14:m>
                  <m:oMath xmlns:m="http://schemas.openxmlformats.org/officeDocument/2006/math">
                    <m:r>
                      <a:rPr lang="en-US" i="1">
                        <a:latin typeface="Cambria Math" panose="02040503050406030204" pitchFamily="18" charset="0"/>
                      </a:rPr>
                      <m:t>𝛼</m:t>
                    </m:r>
                  </m:oMath>
                </a14:m>
                <a:r>
                  <a:rPr lang="en-US" dirty="0"/>
                  <a:t>: </a:t>
                </a:r>
                <a:br>
                  <a:rPr lang="en-US" dirty="0"/>
                </a:br>
                <a:br>
                  <a:rPr lang="en-US" b="0" i="0"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0"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 </m:t>
                          </m:r>
                          <m:r>
                            <a:rPr lang="en-US" b="1" i="1" smtClean="0">
                              <a:latin typeface="Cambria Math" panose="02040503050406030204" pitchFamily="18" charset="0"/>
                            </a:rPr>
                            <m:t>𝜶</m:t>
                          </m:r>
                        </m:e>
                      </m:d>
                      <m:r>
                        <a:rPr lang="en-US" b="0" i="1" smtClean="0">
                          <a:latin typeface="Cambria Math" panose="02040503050406030204" pitchFamily="18" charset="0"/>
                        </a:rPr>
                        <m:t> </m:t>
                      </m:r>
                      <m:r>
                        <m:rPr>
                          <m:sty m:val="p"/>
                        </m:rPr>
                        <a:rPr lang="en-US" b="0" i="0" smtClean="0">
                          <a:latin typeface="Cambria Math" panose="02040503050406030204" pitchFamily="18" charset="0"/>
                        </a:rPr>
                        <m:t>where</m:t>
                      </m:r>
                      <m:r>
                        <a:rPr lang="en-US" b="0" i="1" smtClean="0">
                          <a:latin typeface="Cambria Math" panose="02040503050406030204" pitchFamily="18" charset="0"/>
                        </a:rPr>
                        <m:t> </m:t>
                      </m:r>
                      <m:r>
                        <a:rPr lang="en-US" b="1" i="1" smtClean="0">
                          <a:latin typeface="Cambria Math" panose="02040503050406030204" pitchFamily="18" charset="0"/>
                        </a:rPr>
                        <m:t>𝜶</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and</m:t>
                      </m:r>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𝑚𝐻</m:t>
                      </m:r>
                    </m:oMath>
                  </m:oMathPara>
                </a14:m>
                <a:endParaRPr lang="en-US" dirty="0"/>
              </a:p>
              <a:p>
                <a:pPr marL="0" indent="0">
                  <a:buNone/>
                </a:pPr>
                <a:br>
                  <a:rPr lang="en-US" dirty="0"/>
                </a:br>
                <a:r>
                  <a:rPr lang="en-US" dirty="0"/>
                  <a:t>Common: think of </a:t>
                </a:r>
                <a14:m>
                  <m:oMath xmlns:m="http://schemas.openxmlformats.org/officeDocument/2006/math">
                    <m:r>
                      <a:rPr lang="en-US" b="0" i="1" smtClean="0">
                        <a:latin typeface="Cambria Math" panose="02040503050406030204" pitchFamily="18" charset="0"/>
                      </a:rPr>
                      <m:t>𝛼</m:t>
                    </m:r>
                  </m:oMath>
                </a14:m>
                <a:r>
                  <a:rPr lang="en-US" dirty="0"/>
                  <a:t> as “action waypoints” and interpolate between them</a:t>
                </a:r>
                <a:br>
                  <a:rPr lang="en-US" dirty="0"/>
                </a:br>
                <a:endParaRPr lang="en-US" dirty="0"/>
              </a:p>
              <a:p>
                <a:pPr marL="0" indent="0">
                  <a:buNone/>
                </a:pPr>
                <a:r>
                  <a:rPr lang="en-US" dirty="0"/>
                  <a:t>For example, linear splines (see right)</a:t>
                </a:r>
              </a:p>
            </p:txBody>
          </p:sp>
        </mc:Choice>
        <mc:Fallback xmlns="">
          <p:sp>
            <p:nvSpPr>
              <p:cNvPr id="3" name="Content Placeholder 2">
                <a:extLst>
                  <a:ext uri="{FF2B5EF4-FFF2-40B4-BE49-F238E27FC236}">
                    <a16:creationId xmlns:a16="http://schemas.microsoft.com/office/drawing/2014/main" id="{F4A375A5-9F5C-2B25-FE14-DB75D387A67B}"/>
                  </a:ext>
                </a:extLst>
              </p:cNvPr>
              <p:cNvSpPr>
                <a:spLocks noGrp="1" noRot="1" noChangeAspect="1" noMove="1" noResize="1" noEditPoints="1" noAdjustHandles="1" noChangeArrowheads="1" noChangeShapeType="1" noTextEdit="1"/>
              </p:cNvSpPr>
              <p:nvPr>
                <p:ph idx="1"/>
              </p:nvPr>
            </p:nvSpPr>
            <p:spPr>
              <a:xfrm>
                <a:off x="838200" y="1825625"/>
                <a:ext cx="7772400" cy="4351338"/>
              </a:xfrm>
              <a:blipFill>
                <a:blip r:embed="rId2"/>
                <a:stretch>
                  <a:fillRect l="-1631"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C871C23-E115-399B-DD56-128789A7A41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F0FFDF7-8C27-2FFB-2198-B0BE405EF1C2}"/>
              </a:ext>
            </a:extLst>
          </p:cNvPr>
          <p:cNvSpPr>
            <a:spLocks noGrp="1"/>
          </p:cNvSpPr>
          <p:nvPr>
            <p:ph type="sldNum" sz="quarter" idx="12"/>
          </p:nvPr>
        </p:nvSpPr>
        <p:spPr/>
        <p:txBody>
          <a:bodyPr/>
          <a:lstStyle/>
          <a:p>
            <a:fld id="{A2060099-932A-9345-A983-616282D95534}" type="slidenum">
              <a:rPr lang="en-US" smtClean="0"/>
              <a:t>18</a:t>
            </a:fld>
            <a:endParaRPr lang="en-US"/>
          </a:p>
        </p:txBody>
      </p:sp>
      <p:cxnSp>
        <p:nvCxnSpPr>
          <p:cNvPr id="8" name="Straight Arrow Connector 7">
            <a:extLst>
              <a:ext uri="{FF2B5EF4-FFF2-40B4-BE49-F238E27FC236}">
                <a16:creationId xmlns:a16="http://schemas.microsoft.com/office/drawing/2014/main" id="{7163FDF9-B20F-8DBF-DA8F-D011795D4018}"/>
              </a:ext>
            </a:extLst>
          </p:cNvPr>
          <p:cNvCxnSpPr>
            <a:cxnSpLocks/>
          </p:cNvCxnSpPr>
          <p:nvPr/>
        </p:nvCxnSpPr>
        <p:spPr>
          <a:xfrm flipV="1">
            <a:off x="8610600" y="2290813"/>
            <a:ext cx="0" cy="268544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5FD77FB-B070-A0CB-95FF-38CB6A804001}"/>
              </a:ext>
            </a:extLst>
          </p:cNvPr>
          <p:cNvCxnSpPr>
            <a:cxnSpLocks/>
          </p:cNvCxnSpPr>
          <p:nvPr/>
        </p:nvCxnSpPr>
        <p:spPr>
          <a:xfrm>
            <a:off x="8610600" y="4965033"/>
            <a:ext cx="300709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E8CC2E-7B08-4BB9-38A6-7CB2DBC1AB49}"/>
                  </a:ext>
                </a:extLst>
              </p:cNvPr>
              <p:cNvSpPr txBox="1"/>
              <p:nvPr/>
            </p:nvSpPr>
            <p:spPr>
              <a:xfrm>
                <a:off x="9982200" y="4965033"/>
                <a:ext cx="3265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latin typeface="Lato" panose="020F0502020204030203" pitchFamily="34" charset="77"/>
                </a:endParaRPr>
              </a:p>
            </p:txBody>
          </p:sp>
        </mc:Choice>
        <mc:Fallback xmlns="">
          <p:sp>
            <p:nvSpPr>
              <p:cNvPr id="17" name="TextBox 16">
                <a:extLst>
                  <a:ext uri="{FF2B5EF4-FFF2-40B4-BE49-F238E27FC236}">
                    <a16:creationId xmlns:a16="http://schemas.microsoft.com/office/drawing/2014/main" id="{55E8CC2E-7B08-4BB9-38A6-7CB2DBC1AB49}"/>
                  </a:ext>
                </a:extLst>
              </p:cNvPr>
              <p:cNvSpPr txBox="1">
                <a:spLocks noRot="1" noChangeAspect="1" noMove="1" noResize="1" noEditPoints="1" noAdjustHandles="1" noChangeArrowheads="1" noChangeShapeType="1" noTextEdit="1"/>
              </p:cNvSpPr>
              <p:nvPr/>
            </p:nvSpPr>
            <p:spPr>
              <a:xfrm>
                <a:off x="9982200" y="4965033"/>
                <a:ext cx="326563"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3AF2F5-E72D-428B-FF95-E31C61538EDF}"/>
                  </a:ext>
                </a:extLst>
              </p:cNvPr>
              <p:cNvSpPr txBox="1"/>
              <p:nvPr/>
            </p:nvSpPr>
            <p:spPr>
              <a:xfrm>
                <a:off x="8273610" y="3363592"/>
                <a:ext cx="3265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latin typeface="Lato" panose="020F0502020204030203" pitchFamily="34" charset="77"/>
                </a:endParaRPr>
              </a:p>
            </p:txBody>
          </p:sp>
        </mc:Choice>
        <mc:Fallback xmlns="">
          <p:sp>
            <p:nvSpPr>
              <p:cNvPr id="18" name="TextBox 17">
                <a:extLst>
                  <a:ext uri="{FF2B5EF4-FFF2-40B4-BE49-F238E27FC236}">
                    <a16:creationId xmlns:a16="http://schemas.microsoft.com/office/drawing/2014/main" id="{8F3AF2F5-E72D-428B-FF95-E31C61538EDF}"/>
                  </a:ext>
                </a:extLst>
              </p:cNvPr>
              <p:cNvSpPr txBox="1">
                <a:spLocks noRot="1" noChangeAspect="1" noMove="1" noResize="1" noEditPoints="1" noAdjustHandles="1" noChangeArrowheads="1" noChangeShapeType="1" noTextEdit="1"/>
              </p:cNvSpPr>
              <p:nvPr/>
            </p:nvSpPr>
            <p:spPr>
              <a:xfrm>
                <a:off x="8273610" y="3363592"/>
                <a:ext cx="326563" cy="369332"/>
              </a:xfrm>
              <a:prstGeom prst="rect">
                <a:avLst/>
              </a:prstGeom>
              <a:blipFill>
                <a:blip r:embed="rId4"/>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81196822-A022-A5FD-49A1-39E08AC55364}"/>
              </a:ext>
            </a:extLst>
          </p:cNvPr>
          <p:cNvCxnSpPr>
            <a:cxnSpLocks/>
            <a:stCxn id="3" idx="3"/>
          </p:cNvCxnSpPr>
          <p:nvPr/>
        </p:nvCxnSpPr>
        <p:spPr>
          <a:xfrm flipV="1">
            <a:off x="8610600" y="3732924"/>
            <a:ext cx="620027" cy="26837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7162F3-8EC7-00AE-287E-0D4CDBA9A915}"/>
              </a:ext>
            </a:extLst>
          </p:cNvPr>
          <p:cNvCxnSpPr>
            <a:cxnSpLocks/>
          </p:cNvCxnSpPr>
          <p:nvPr/>
        </p:nvCxnSpPr>
        <p:spPr>
          <a:xfrm flipV="1">
            <a:off x="9240252" y="3633537"/>
            <a:ext cx="632260" cy="993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99C323-13B6-A012-4F3B-3175B0141DBB}"/>
              </a:ext>
            </a:extLst>
          </p:cNvPr>
          <p:cNvCxnSpPr>
            <a:cxnSpLocks/>
          </p:cNvCxnSpPr>
          <p:nvPr/>
        </p:nvCxnSpPr>
        <p:spPr>
          <a:xfrm>
            <a:off x="9869903" y="3633536"/>
            <a:ext cx="632260" cy="11956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EC8471-7C26-D4FE-D314-A5B41CDFBCAA}"/>
              </a:ext>
            </a:extLst>
          </p:cNvPr>
          <p:cNvCxnSpPr>
            <a:cxnSpLocks/>
          </p:cNvCxnSpPr>
          <p:nvPr/>
        </p:nvCxnSpPr>
        <p:spPr>
          <a:xfrm flipV="1">
            <a:off x="10509179" y="2902617"/>
            <a:ext cx="530998" cy="850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6BE5C9-9F04-048C-48EE-566D63F1C9C3}"/>
              </a:ext>
            </a:extLst>
          </p:cNvPr>
          <p:cNvCxnSpPr>
            <a:cxnSpLocks/>
          </p:cNvCxnSpPr>
          <p:nvPr/>
        </p:nvCxnSpPr>
        <p:spPr>
          <a:xfrm>
            <a:off x="11047193" y="2902617"/>
            <a:ext cx="609604" cy="63990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D8F093D-0AAB-9FF7-2CBF-633AC51E8286}"/>
              </a:ext>
            </a:extLst>
          </p:cNvPr>
          <p:cNvSpPr/>
          <p:nvPr/>
        </p:nvSpPr>
        <p:spPr>
          <a:xfrm>
            <a:off x="8543480" y="3934200"/>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D8CF6FE-3FA9-196E-2D29-4790F8A04789}"/>
              </a:ext>
            </a:extLst>
          </p:cNvPr>
          <p:cNvSpPr/>
          <p:nvPr/>
        </p:nvSpPr>
        <p:spPr>
          <a:xfrm>
            <a:off x="10980074" y="4279695"/>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DD3AE0C-053F-38D6-3B34-8FA0982A89C4}"/>
                  </a:ext>
                </a:extLst>
              </p:cNvPr>
              <p:cNvSpPr txBox="1"/>
              <p:nvPr/>
            </p:nvSpPr>
            <p:spPr>
              <a:xfrm>
                <a:off x="11114312" y="4139484"/>
                <a:ext cx="3200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𝛼</m:t>
                      </m:r>
                    </m:oMath>
                  </m:oMathPara>
                </a14:m>
                <a:endParaRPr lang="en-US" dirty="0"/>
              </a:p>
            </p:txBody>
          </p:sp>
        </mc:Choice>
        <mc:Fallback xmlns="">
          <p:sp>
            <p:nvSpPr>
              <p:cNvPr id="33" name="TextBox 32">
                <a:extLst>
                  <a:ext uri="{FF2B5EF4-FFF2-40B4-BE49-F238E27FC236}">
                    <a16:creationId xmlns:a16="http://schemas.microsoft.com/office/drawing/2014/main" id="{BDD3AE0C-053F-38D6-3B34-8FA0982A89C4}"/>
                  </a:ext>
                </a:extLst>
              </p:cNvPr>
              <p:cNvSpPr txBox="1">
                <a:spLocks noRot="1" noChangeAspect="1" noMove="1" noResize="1" noEditPoints="1" noAdjustHandles="1" noChangeArrowheads="1" noChangeShapeType="1" noTextEdit="1"/>
              </p:cNvSpPr>
              <p:nvPr/>
            </p:nvSpPr>
            <p:spPr>
              <a:xfrm>
                <a:off x="11114312" y="4139484"/>
                <a:ext cx="320039" cy="369332"/>
              </a:xfrm>
              <a:prstGeom prst="rect">
                <a:avLst/>
              </a:prstGeom>
              <a:blipFill>
                <a:blip r:embed="rId5"/>
                <a:stretch>
                  <a:fillRect/>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B0F8B69C-F513-DAD9-7503-4484B84EE774}"/>
              </a:ext>
            </a:extLst>
          </p:cNvPr>
          <p:cNvSpPr/>
          <p:nvPr/>
        </p:nvSpPr>
        <p:spPr>
          <a:xfrm>
            <a:off x="9151734" y="3686011"/>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CE0C859-46B0-1AAD-39D4-65131CED0B1A}"/>
              </a:ext>
            </a:extLst>
          </p:cNvPr>
          <p:cNvSpPr/>
          <p:nvPr/>
        </p:nvSpPr>
        <p:spPr>
          <a:xfrm>
            <a:off x="9799276" y="3558480"/>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6BD3116-9F00-0966-AE9D-70B972E54D3E}"/>
              </a:ext>
            </a:extLst>
          </p:cNvPr>
          <p:cNvSpPr/>
          <p:nvPr/>
        </p:nvSpPr>
        <p:spPr>
          <a:xfrm>
            <a:off x="10446818" y="3669426"/>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F1004AE-B78F-0B81-5C50-68E77A43CB31}"/>
              </a:ext>
            </a:extLst>
          </p:cNvPr>
          <p:cNvSpPr/>
          <p:nvPr/>
        </p:nvSpPr>
        <p:spPr>
          <a:xfrm>
            <a:off x="10980074" y="2855704"/>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2261A99-25B5-0CAE-EACB-18FE69CE1019}"/>
              </a:ext>
            </a:extLst>
          </p:cNvPr>
          <p:cNvSpPr/>
          <p:nvPr/>
        </p:nvSpPr>
        <p:spPr>
          <a:xfrm>
            <a:off x="11589678" y="3455246"/>
            <a:ext cx="134238" cy="134185"/>
          </a:xfrm>
          <a:prstGeom prst="ellipse">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D7F0014-F81D-DBB1-B9ED-B404E0B023F4}"/>
                  </a:ext>
                </a:extLst>
              </p:cNvPr>
              <p:cNvSpPr txBox="1"/>
              <p:nvPr/>
            </p:nvSpPr>
            <p:spPr>
              <a:xfrm>
                <a:off x="11109232" y="4416650"/>
                <a:ext cx="3200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40" name="TextBox 39">
                <a:extLst>
                  <a:ext uri="{FF2B5EF4-FFF2-40B4-BE49-F238E27FC236}">
                    <a16:creationId xmlns:a16="http://schemas.microsoft.com/office/drawing/2014/main" id="{2D7F0014-F81D-DBB1-B9ED-B404E0B023F4}"/>
                  </a:ext>
                </a:extLst>
              </p:cNvPr>
              <p:cNvSpPr txBox="1">
                <a:spLocks noRot="1" noChangeAspect="1" noMove="1" noResize="1" noEditPoints="1" noAdjustHandles="1" noChangeArrowheads="1" noChangeShapeType="1" noTextEdit="1"/>
              </p:cNvSpPr>
              <p:nvPr/>
            </p:nvSpPr>
            <p:spPr>
              <a:xfrm>
                <a:off x="11109232" y="4416650"/>
                <a:ext cx="320039" cy="369332"/>
              </a:xfrm>
              <a:prstGeom prst="rect">
                <a:avLst/>
              </a:prstGeom>
              <a:blipFill>
                <a:blip r:embed="rId6"/>
                <a:stretch>
                  <a:fillRect/>
                </a:stretch>
              </a:blipFill>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BDCD8933-0850-D863-7AC0-D4831A81052A}"/>
              </a:ext>
            </a:extLst>
          </p:cNvPr>
          <p:cNvCxnSpPr>
            <a:cxnSpLocks/>
          </p:cNvCxnSpPr>
          <p:nvPr/>
        </p:nvCxnSpPr>
        <p:spPr>
          <a:xfrm flipV="1">
            <a:off x="10920078" y="4636393"/>
            <a:ext cx="219652" cy="124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20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0" grpId="0" animBg="1"/>
      <p:bldP spid="31" grpId="0" animBg="1"/>
      <p:bldP spid="33" grpId="0"/>
      <p:bldP spid="34" grpId="0" animBg="1"/>
      <p:bldP spid="35" grpId="0" animBg="1"/>
      <p:bldP spid="36" grpId="0" animBg="1"/>
      <p:bldP spid="37" grpId="0" animBg="1"/>
      <p:bldP spid="38"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9485-EADF-A48C-CC32-4E33C6738674}"/>
              </a:ext>
            </a:extLst>
          </p:cNvPr>
          <p:cNvSpPr>
            <a:spLocks noGrp="1"/>
          </p:cNvSpPr>
          <p:nvPr>
            <p:ph type="title"/>
          </p:nvPr>
        </p:nvSpPr>
        <p:spPr/>
        <p:txBody>
          <a:bodyPr/>
          <a:lstStyle/>
          <a:p>
            <a:r>
              <a:rPr lang="en-US" dirty="0"/>
              <a:t>General Trick 3: Initialize Well</a:t>
            </a:r>
          </a:p>
        </p:txBody>
      </p:sp>
      <p:sp>
        <p:nvSpPr>
          <p:cNvPr id="3" name="Content Placeholder 2">
            <a:extLst>
              <a:ext uri="{FF2B5EF4-FFF2-40B4-BE49-F238E27FC236}">
                <a16:creationId xmlns:a16="http://schemas.microsoft.com/office/drawing/2014/main" id="{F4A375A5-9F5C-2B25-FE14-DB75D387A67B}"/>
              </a:ext>
            </a:extLst>
          </p:cNvPr>
          <p:cNvSpPr>
            <a:spLocks noGrp="1"/>
          </p:cNvSpPr>
          <p:nvPr>
            <p:ph idx="1"/>
          </p:nvPr>
        </p:nvSpPr>
        <p:spPr>
          <a:xfrm>
            <a:off x="838200" y="1825625"/>
            <a:ext cx="10515600" cy="4351338"/>
          </a:xfrm>
        </p:spPr>
        <p:txBody>
          <a:bodyPr>
            <a:normAutofit lnSpcReduction="10000"/>
          </a:bodyPr>
          <a:lstStyle/>
          <a:p>
            <a:pPr marL="0" indent="0">
              <a:buNone/>
            </a:pPr>
            <a:r>
              <a:rPr lang="en-US" dirty="0"/>
              <a:t>For iterative methods (which most are), the initialization matters!</a:t>
            </a:r>
          </a:p>
          <a:p>
            <a:pPr marL="0" indent="0">
              <a:buNone/>
            </a:pPr>
            <a:endParaRPr lang="en-US" dirty="0"/>
          </a:p>
          <a:p>
            <a:pPr marL="0" indent="0">
              <a:buNone/>
            </a:pPr>
            <a:r>
              <a:rPr lang="en-US" dirty="0"/>
              <a:t>Extreme case: initialize at the global optimum</a:t>
            </a:r>
            <a:br>
              <a:rPr lang="en-US" dirty="0"/>
            </a:br>
            <a:endParaRPr lang="en-US" dirty="0"/>
          </a:p>
          <a:p>
            <a:pPr marL="0" indent="0">
              <a:buNone/>
            </a:pPr>
            <a:r>
              <a:rPr lang="en-US" dirty="0"/>
              <a:t>More common: try to initialize “near” a “good local optimum”</a:t>
            </a:r>
          </a:p>
          <a:p>
            <a:pPr marL="0" indent="0">
              <a:buNone/>
            </a:pPr>
            <a:endParaRPr lang="en-US" dirty="0"/>
          </a:p>
          <a:p>
            <a:pPr marL="0" indent="0">
              <a:buNone/>
            </a:pPr>
            <a:r>
              <a:rPr lang="en-US" dirty="0"/>
              <a:t>One trick: solve a </a:t>
            </a:r>
            <a:r>
              <a:rPr lang="en-US" i="1" dirty="0"/>
              <a:t>reduced</a:t>
            </a:r>
            <a:r>
              <a:rPr lang="en-US" dirty="0"/>
              <a:t> problem to get an initialization</a:t>
            </a:r>
          </a:p>
          <a:p>
            <a:r>
              <a:rPr lang="en-US" dirty="0"/>
              <a:t>Similar in spirit to deriving heuristics from problem relaxations</a:t>
            </a:r>
          </a:p>
          <a:p>
            <a:r>
              <a:rPr lang="en-US" dirty="0"/>
              <a:t>The backflipping BD robot does this!</a:t>
            </a:r>
          </a:p>
        </p:txBody>
      </p:sp>
      <p:sp>
        <p:nvSpPr>
          <p:cNvPr id="4" name="Footer Placeholder 3">
            <a:extLst>
              <a:ext uri="{FF2B5EF4-FFF2-40B4-BE49-F238E27FC236}">
                <a16:creationId xmlns:a16="http://schemas.microsoft.com/office/drawing/2014/main" id="{EC871C23-E115-399B-DD56-128789A7A41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F0FFDF7-8C27-2FFB-2198-B0BE405EF1C2}"/>
              </a:ext>
            </a:extLst>
          </p:cNvPr>
          <p:cNvSpPr>
            <a:spLocks noGrp="1"/>
          </p:cNvSpPr>
          <p:nvPr>
            <p:ph type="sldNum" sz="quarter" idx="12"/>
          </p:nvPr>
        </p:nvSpPr>
        <p:spPr/>
        <p:txBody>
          <a:bodyPr/>
          <a:lstStyle/>
          <a:p>
            <a:fld id="{A2060099-932A-9345-A983-616282D95534}" type="slidenum">
              <a:rPr lang="en-US" smtClean="0"/>
              <a:t>19</a:t>
            </a:fld>
            <a:endParaRPr lang="en-US"/>
          </a:p>
        </p:txBody>
      </p:sp>
      <p:sp>
        <p:nvSpPr>
          <p:cNvPr id="6" name="Rectangular Callout 5">
            <a:extLst>
              <a:ext uri="{FF2B5EF4-FFF2-40B4-BE49-F238E27FC236}">
                <a16:creationId xmlns:a16="http://schemas.microsoft.com/office/drawing/2014/main" id="{16DF6973-F0D1-D1F9-4079-FB1FA0470FF2}"/>
              </a:ext>
            </a:extLst>
          </p:cNvPr>
          <p:cNvSpPr/>
          <p:nvPr/>
        </p:nvSpPr>
        <p:spPr>
          <a:xfrm>
            <a:off x="8497443" y="2710019"/>
            <a:ext cx="2969514" cy="49952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Also helpful for debugging</a:t>
            </a:r>
          </a:p>
        </p:txBody>
      </p:sp>
    </p:spTree>
    <p:extLst>
      <p:ext uri="{BB962C8B-B14F-4D97-AF65-F5344CB8AC3E}">
        <p14:creationId xmlns:p14="http://schemas.microsoft.com/office/powerpoint/2010/main" val="515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20C0-7944-22C6-0A25-24E57139FE47}"/>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33E6B0D4-A8AD-5050-5DBE-4FE84DA7C103}"/>
              </a:ext>
            </a:extLst>
          </p:cNvPr>
          <p:cNvSpPr>
            <a:spLocks noGrp="1"/>
          </p:cNvSpPr>
          <p:nvPr>
            <p:ph idx="1"/>
          </p:nvPr>
        </p:nvSpPr>
        <p:spPr/>
        <p:txBody>
          <a:bodyPr/>
          <a:lstStyle/>
          <a:p>
            <a:r>
              <a:rPr lang="en-US" u="sng" dirty="0"/>
              <a:t>Last time:</a:t>
            </a:r>
            <a:r>
              <a:rPr lang="en-US" dirty="0"/>
              <a:t> Motion planning, our first foray into continuous spaces</a:t>
            </a:r>
            <a:br>
              <a:rPr lang="en-US" dirty="0"/>
            </a:br>
            <a:endParaRPr lang="en-US" dirty="0"/>
          </a:p>
          <a:p>
            <a:r>
              <a:rPr lang="en-US" u="sng" dirty="0"/>
              <a:t>This time:</a:t>
            </a:r>
            <a:r>
              <a:rPr lang="en-US" dirty="0"/>
              <a:t> Planning in </a:t>
            </a:r>
            <a:r>
              <a:rPr lang="en-US" b="1" dirty="0"/>
              <a:t>more general continuous spaces</a:t>
            </a:r>
            <a:endParaRPr lang="en-US" dirty="0"/>
          </a:p>
          <a:p>
            <a:pPr marL="0" indent="0">
              <a:buNone/>
            </a:pPr>
            <a:endParaRPr lang="en-US" b="1" u="sng" dirty="0"/>
          </a:p>
          <a:p>
            <a:r>
              <a:rPr lang="en-US" dirty="0"/>
              <a:t>For example, planning in cases where dynamics are important</a:t>
            </a:r>
          </a:p>
          <a:p>
            <a:endParaRPr lang="en-US" dirty="0"/>
          </a:p>
          <a:p>
            <a:r>
              <a:rPr lang="en-US" dirty="0"/>
              <a:t>Continue assuming full observability and determinism</a:t>
            </a:r>
            <a:br>
              <a:rPr lang="en-US" dirty="0"/>
            </a:br>
            <a:endParaRPr lang="en-US" dirty="0"/>
          </a:p>
          <a:p>
            <a:r>
              <a:rPr lang="en-US" dirty="0"/>
              <a:t>New material and then full-course review game!</a:t>
            </a:r>
          </a:p>
        </p:txBody>
      </p:sp>
      <p:sp>
        <p:nvSpPr>
          <p:cNvPr id="4" name="Footer Placeholder 3">
            <a:extLst>
              <a:ext uri="{FF2B5EF4-FFF2-40B4-BE49-F238E27FC236}">
                <a16:creationId xmlns:a16="http://schemas.microsoft.com/office/drawing/2014/main" id="{924A9A1D-FC28-E26F-FBBC-D0293B3143A3}"/>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4F624BC1-6C2D-68DF-C6E5-36805CF5D792}"/>
              </a:ext>
            </a:extLst>
          </p:cNvPr>
          <p:cNvSpPr>
            <a:spLocks noGrp="1"/>
          </p:cNvSpPr>
          <p:nvPr>
            <p:ph type="sldNum" sz="quarter" idx="12"/>
          </p:nvPr>
        </p:nvSpPr>
        <p:spPr/>
        <p:txBody>
          <a:bodyPr/>
          <a:lstStyle/>
          <a:p>
            <a:fld id="{A2060099-932A-9345-A983-616282D95534}" type="slidenum">
              <a:rPr lang="en-US" smtClean="0"/>
              <a:t>2</a:t>
            </a:fld>
            <a:endParaRPr lang="en-US"/>
          </a:p>
        </p:txBody>
      </p:sp>
    </p:spTree>
    <p:extLst>
      <p:ext uri="{BB962C8B-B14F-4D97-AF65-F5344CB8AC3E}">
        <p14:creationId xmlns:p14="http://schemas.microsoft.com/office/powerpoint/2010/main" val="397560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BF1D-5D17-5AF3-9AD8-DF6144B0AA11}"/>
              </a:ext>
            </a:extLst>
          </p:cNvPr>
          <p:cNvSpPr>
            <a:spLocks noGrp="1"/>
          </p:cNvSpPr>
          <p:nvPr>
            <p:ph type="title"/>
          </p:nvPr>
        </p:nvSpPr>
        <p:spPr/>
        <p:txBody>
          <a:bodyPr/>
          <a:lstStyle/>
          <a:p>
            <a:pPr algn="ctr"/>
            <a:r>
              <a:rPr lang="en-US" dirty="0"/>
              <a:t>Predictive Sampling</a:t>
            </a:r>
          </a:p>
        </p:txBody>
      </p:sp>
      <p:sp>
        <p:nvSpPr>
          <p:cNvPr id="4" name="Footer Placeholder 3">
            <a:extLst>
              <a:ext uri="{FF2B5EF4-FFF2-40B4-BE49-F238E27FC236}">
                <a16:creationId xmlns:a16="http://schemas.microsoft.com/office/drawing/2014/main" id="{3EEF03A1-CC92-1647-622A-325F4354A22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00BF039-FDCA-094A-966D-81F84AE7A856}"/>
              </a:ext>
            </a:extLst>
          </p:cNvPr>
          <p:cNvSpPr>
            <a:spLocks noGrp="1"/>
          </p:cNvSpPr>
          <p:nvPr>
            <p:ph type="sldNum" sz="quarter" idx="12"/>
          </p:nvPr>
        </p:nvSpPr>
        <p:spPr/>
        <p:txBody>
          <a:bodyPr/>
          <a:lstStyle/>
          <a:p>
            <a:fld id="{A2060099-932A-9345-A983-616282D95534}" type="slidenum">
              <a:rPr lang="en-US" smtClean="0"/>
              <a:t>20</a:t>
            </a:fld>
            <a:endParaRPr lang="en-US"/>
          </a:p>
        </p:txBody>
      </p:sp>
      <p:pic>
        <p:nvPicPr>
          <p:cNvPr id="9" name="Picture 8">
            <a:extLst>
              <a:ext uri="{FF2B5EF4-FFF2-40B4-BE49-F238E27FC236}">
                <a16:creationId xmlns:a16="http://schemas.microsoft.com/office/drawing/2014/main" id="{D67B9686-3F0A-73D4-2261-F5E9E35D24D6}"/>
              </a:ext>
            </a:extLst>
          </p:cNvPr>
          <p:cNvPicPr>
            <a:picLocks noChangeAspect="1"/>
          </p:cNvPicPr>
          <p:nvPr/>
        </p:nvPicPr>
        <p:blipFill>
          <a:blip r:embed="rId2"/>
          <a:stretch>
            <a:fillRect/>
          </a:stretch>
        </p:blipFill>
        <p:spPr>
          <a:xfrm>
            <a:off x="2209800" y="1524900"/>
            <a:ext cx="7772400" cy="2004684"/>
          </a:xfrm>
          <a:prstGeom prst="rect">
            <a:avLst/>
          </a:prstGeom>
        </p:spPr>
      </p:pic>
      <p:sp>
        <p:nvSpPr>
          <p:cNvPr id="10" name="Content Placeholder 2">
            <a:extLst>
              <a:ext uri="{FF2B5EF4-FFF2-40B4-BE49-F238E27FC236}">
                <a16:creationId xmlns:a16="http://schemas.microsoft.com/office/drawing/2014/main" id="{DDDDE18D-311F-7B0F-4BC7-D8FB2915B36F}"/>
              </a:ext>
            </a:extLst>
          </p:cNvPr>
          <p:cNvSpPr>
            <a:spLocks noGrp="1"/>
          </p:cNvSpPr>
          <p:nvPr>
            <p:ph idx="1"/>
          </p:nvPr>
        </p:nvSpPr>
        <p:spPr>
          <a:xfrm>
            <a:off x="2997708" y="3877691"/>
            <a:ext cx="6196584" cy="840931"/>
          </a:xfrm>
        </p:spPr>
        <p:txBody>
          <a:bodyPr>
            <a:normAutofit fontScale="92500"/>
          </a:bodyPr>
          <a:lstStyle/>
          <a:p>
            <a:pPr marL="0" indent="0" algn="ctr">
              <a:buNone/>
            </a:pPr>
            <a:r>
              <a:rPr lang="en-US" sz="3600" dirty="0"/>
              <a:t>MPC + Splines + Random Search</a:t>
            </a:r>
            <a:endParaRPr lang="en-US" sz="3600" b="1" dirty="0"/>
          </a:p>
        </p:txBody>
      </p:sp>
      <p:sp>
        <p:nvSpPr>
          <p:cNvPr id="11" name="Rectangular Callout 10">
            <a:extLst>
              <a:ext uri="{FF2B5EF4-FFF2-40B4-BE49-F238E27FC236}">
                <a16:creationId xmlns:a16="http://schemas.microsoft.com/office/drawing/2014/main" id="{0E64BE13-036F-E6E8-E861-AE389BB45A1F}"/>
              </a:ext>
            </a:extLst>
          </p:cNvPr>
          <p:cNvSpPr/>
          <p:nvPr/>
        </p:nvSpPr>
        <p:spPr>
          <a:xfrm>
            <a:off x="3925062" y="4907679"/>
            <a:ext cx="4130802" cy="508669"/>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Sometimes works surprisingly well</a:t>
            </a:r>
          </a:p>
        </p:txBody>
      </p:sp>
    </p:spTree>
    <p:extLst>
      <p:ext uri="{BB962C8B-B14F-4D97-AF65-F5344CB8AC3E}">
        <p14:creationId xmlns:p14="http://schemas.microsoft.com/office/powerpoint/2010/main" val="48139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ADA4-31F7-059C-F742-FBE5148652C4}"/>
              </a:ext>
            </a:extLst>
          </p:cNvPr>
          <p:cNvSpPr>
            <a:spLocks noGrp="1"/>
          </p:cNvSpPr>
          <p:nvPr>
            <p:ph type="title"/>
          </p:nvPr>
        </p:nvSpPr>
        <p:spPr/>
        <p:txBody>
          <a:bodyPr/>
          <a:lstStyle/>
          <a:p>
            <a:pPr algn="ctr"/>
            <a:r>
              <a:rPr lang="en-US" dirty="0"/>
              <a:t>Predictive Sampling in Pendulum Env</a:t>
            </a:r>
          </a:p>
        </p:txBody>
      </p:sp>
      <p:sp>
        <p:nvSpPr>
          <p:cNvPr id="4" name="Footer Placeholder 3">
            <a:extLst>
              <a:ext uri="{FF2B5EF4-FFF2-40B4-BE49-F238E27FC236}">
                <a16:creationId xmlns:a16="http://schemas.microsoft.com/office/drawing/2014/main" id="{883802AE-1F6F-FD29-B32D-9AA8792A10E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D0FCDF9A-4B2A-4399-D48F-A480F3A3E47F}"/>
              </a:ext>
            </a:extLst>
          </p:cNvPr>
          <p:cNvSpPr>
            <a:spLocks noGrp="1"/>
          </p:cNvSpPr>
          <p:nvPr>
            <p:ph type="sldNum" sz="quarter" idx="12"/>
          </p:nvPr>
        </p:nvSpPr>
        <p:spPr/>
        <p:txBody>
          <a:bodyPr/>
          <a:lstStyle/>
          <a:p>
            <a:fld id="{A2060099-932A-9345-A983-616282D95534}" type="slidenum">
              <a:rPr lang="en-US" smtClean="0"/>
              <a:t>21</a:t>
            </a:fld>
            <a:endParaRPr lang="en-US"/>
          </a:p>
        </p:txBody>
      </p:sp>
      <p:pic>
        <p:nvPicPr>
          <p:cNvPr id="16" name="Content Placeholder 10" descr="A graph showing a line graph&#10;&#10;Description automatically generated with medium confidence">
            <a:extLst>
              <a:ext uri="{FF2B5EF4-FFF2-40B4-BE49-F238E27FC236}">
                <a16:creationId xmlns:a16="http://schemas.microsoft.com/office/drawing/2014/main" id="{44216547-5835-730E-A981-6AA95A7C172E}"/>
              </a:ext>
            </a:extLst>
          </p:cNvPr>
          <p:cNvPicPr>
            <a:picLocks noGrp="1" noChangeAspect="1"/>
          </p:cNvPicPr>
          <p:nvPr>
            <p:ph idx="1"/>
          </p:nvPr>
        </p:nvPicPr>
        <p:blipFill>
          <a:blip r:embed="rId4"/>
          <a:stretch>
            <a:fillRect/>
          </a:stretch>
        </p:blipFill>
        <p:spPr>
          <a:xfrm>
            <a:off x="5500115" y="1883347"/>
            <a:ext cx="5852689" cy="3511613"/>
          </a:xfrm>
        </p:spPr>
      </p:pic>
      <p:pic>
        <p:nvPicPr>
          <p:cNvPr id="17" name="mpc_ps_pendulum">
            <a:hlinkClick r:id="" action="ppaction://media"/>
            <a:extLst>
              <a:ext uri="{FF2B5EF4-FFF2-40B4-BE49-F238E27FC236}">
                <a16:creationId xmlns:a16="http://schemas.microsoft.com/office/drawing/2014/main" id="{41C60224-50F9-FD1B-B044-D3EFDF5556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3124" y="1648745"/>
            <a:ext cx="3980815" cy="3980815"/>
          </a:xfrm>
          <a:prstGeom prst="rect">
            <a:avLst/>
          </a:prstGeom>
        </p:spPr>
      </p:pic>
    </p:spTree>
    <p:extLst>
      <p:ext uri="{BB962C8B-B14F-4D97-AF65-F5344CB8AC3E}">
        <p14:creationId xmlns:p14="http://schemas.microsoft.com/office/powerpoint/2010/main" val="25483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Predictive Sampling</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22</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3145219689"/>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121605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Gradient-Based Shooting Methods</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23</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4127398519"/>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193649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D359-F4F5-940E-CC85-BB9ED1C20661}"/>
              </a:ext>
            </a:extLst>
          </p:cNvPr>
          <p:cNvSpPr>
            <a:spLocks noGrp="1"/>
          </p:cNvSpPr>
          <p:nvPr>
            <p:ph type="title"/>
          </p:nvPr>
        </p:nvSpPr>
        <p:spPr/>
        <p:txBody>
          <a:bodyPr/>
          <a:lstStyle/>
          <a:p>
            <a:pPr algn="ctr"/>
            <a:r>
              <a:rPr lang="en-US" dirty="0"/>
              <a:t>Gradient Descent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15800D-73CC-D9D5-0CF5-57B8C47E13BB}"/>
                  </a:ext>
                </a:extLst>
              </p:cNvPr>
              <p:cNvSpPr>
                <a:spLocks noGrp="1"/>
              </p:cNvSpPr>
              <p:nvPr>
                <p:ph idx="1"/>
              </p:nvPr>
            </p:nvSpPr>
            <p:spPr/>
            <p:txBody>
              <a:bodyPr/>
              <a:lstStyle/>
              <a:p>
                <a:pPr marL="0" indent="0">
                  <a:buNone/>
                </a:pPr>
                <a:r>
                  <a:rPr lang="en-US" dirty="0"/>
                  <a:t>Recall our objective:</a:t>
                </a:r>
                <a14:m>
                  <m:oMath xmlns:m="http://schemas.openxmlformats.org/officeDocument/2006/math">
                    <m:r>
                      <a:rPr lang="en-US" b="0" i="0" smtClean="0">
                        <a:latin typeface="Cambria Math" panose="02040503050406030204" pitchFamily="18" charset="0"/>
                      </a:rPr>
                      <m:t> </m:t>
                    </m:r>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b="1" i="1" smtClean="0">
                                <a:latin typeface="Cambria Math" panose="02040503050406030204" pitchFamily="18" charset="0"/>
                              </a:rPr>
                              <m:t>𝒖</m:t>
                            </m:r>
                          </m:lim>
                        </m:limLow>
                      </m:fName>
                      <m:e>
                        <m:r>
                          <a:rPr lang="en-US" b="0" i="1" smtClean="0">
                            <a:latin typeface="Cambria Math" panose="02040503050406030204" pitchFamily="18" charset="0"/>
                          </a:rPr>
                          <m:t>𝐶</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e>
                    </m:func>
                  </m:oMath>
                </a14:m>
                <a:endParaRPr lang="en-US" dirty="0"/>
              </a:p>
              <a:p>
                <a:pPr marL="0" indent="0">
                  <a:buNone/>
                </a:pPr>
                <a:r>
                  <a:rPr lang="en-US" dirty="0"/>
                  <a:t>Suppose costs and dynamics are differentiable</a:t>
                </a:r>
              </a:p>
              <a:p>
                <a:pPr marL="0" indent="0">
                  <a:buNone/>
                </a:pPr>
                <a:r>
                  <a:rPr lang="en-US" dirty="0"/>
                  <a:t>This sounds like a job for gradient descent!</a:t>
                </a:r>
              </a:p>
              <a:p>
                <a:pPr marL="0" indent="0">
                  <a:buNone/>
                </a:pPr>
                <a:br>
                  <a:rPr lang="en-US" dirty="0"/>
                </a:br>
                <a:r>
                  <a:rPr lang="en-US" dirty="0"/>
                  <a:t>    Repeat:</a:t>
                </a:r>
              </a:p>
              <a:p>
                <a:pPr marL="0" indent="0">
                  <a:buNone/>
                </a:pPr>
                <a14:m>
                  <m:oMath xmlns:m="http://schemas.openxmlformats.org/officeDocument/2006/math">
                    <m:r>
                      <a:rPr lang="en-US" b="1" i="1" smtClean="0">
                        <a:latin typeface="Cambria Math" panose="02040503050406030204" pitchFamily="18" charset="0"/>
                      </a:rPr>
                      <m:t>        </m:t>
                    </m:r>
                    <m:r>
                      <a:rPr lang="en-US" b="1" i="1">
                        <a:latin typeface="Cambria Math" panose="02040503050406030204" pitchFamily="18" charset="0"/>
                      </a:rPr>
                      <m:t>𝒖</m:t>
                    </m:r>
                    <m:r>
                      <a:rPr lang="en-US" b="1" i="1" smtClean="0">
                        <a:latin typeface="Cambria Math" panose="02040503050406030204" pitchFamily="18" charset="0"/>
                      </a:rPr>
                      <m:t>←</m:t>
                    </m:r>
                    <m:r>
                      <a:rPr lang="en-US" b="1" i="1">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𝛾</m:t>
                    </m:r>
                    <m:r>
                      <m:rPr>
                        <m:sty m:val="p"/>
                      </m:rP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𝐶</m:t>
                    </m:r>
                    <m:r>
                      <a:rPr lang="en-US" b="0" i="1" smtClean="0">
                        <a:latin typeface="Cambria Math" panose="02040503050406030204" pitchFamily="18" charset="0"/>
                      </a:rPr>
                      <m:t>(</m:t>
                    </m:r>
                    <m:r>
                      <a:rPr lang="en-US" b="1" i="1">
                        <a:latin typeface="Cambria Math" panose="02040503050406030204" pitchFamily="18" charset="0"/>
                      </a:rPr>
                      <m:t>𝒖</m:t>
                    </m:r>
                  </m:oMath>
                </a14:m>
                <a:r>
                  <a:rPr lang="en-US" dirty="0"/>
                  <a:t>)</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7E15800D-73CC-D9D5-0CF5-57B8C47E13BB}"/>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26827BF-ECC0-384F-8564-D69DCD232E4E}"/>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A2256B39-3572-9554-58B5-26939C502CB8}"/>
              </a:ext>
            </a:extLst>
          </p:cNvPr>
          <p:cNvSpPr>
            <a:spLocks noGrp="1"/>
          </p:cNvSpPr>
          <p:nvPr>
            <p:ph type="sldNum" sz="quarter" idx="12"/>
          </p:nvPr>
        </p:nvSpPr>
        <p:spPr/>
        <p:txBody>
          <a:bodyPr/>
          <a:lstStyle/>
          <a:p>
            <a:fld id="{A2060099-932A-9345-A983-616282D95534}" type="slidenum">
              <a:rPr lang="en-US" smtClean="0"/>
              <a:t>24</a:t>
            </a:fld>
            <a:endParaRPr lang="en-US"/>
          </a:p>
        </p:txBody>
      </p:sp>
      <p:sp>
        <p:nvSpPr>
          <p:cNvPr id="6" name="Rectangular Callout 5">
            <a:extLst>
              <a:ext uri="{FF2B5EF4-FFF2-40B4-BE49-F238E27FC236}">
                <a16:creationId xmlns:a16="http://schemas.microsoft.com/office/drawing/2014/main" id="{646D2C6B-4D9F-89FC-5DAE-A3AD00806FBD}"/>
              </a:ext>
            </a:extLst>
          </p:cNvPr>
          <p:cNvSpPr/>
          <p:nvPr/>
        </p:nvSpPr>
        <p:spPr>
          <a:xfrm>
            <a:off x="8359902" y="2299820"/>
            <a:ext cx="2631186" cy="926193"/>
          </a:xfrm>
          <a:prstGeom prst="wedgeRectCallout">
            <a:avLst>
              <a:gd name="adj1" fmla="val -55937"/>
              <a:gd name="adj2" fmla="val -1426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Or approximate with finite differences</a:t>
            </a:r>
            <a:br>
              <a:rPr lang="en-US" dirty="0">
                <a:latin typeface="Lato" panose="020F0502020204030203" pitchFamily="34" charset="77"/>
              </a:rPr>
            </a:br>
            <a:r>
              <a:rPr lang="en-US" dirty="0">
                <a:latin typeface="Lato" panose="020F0502020204030203" pitchFamily="34" charset="77"/>
              </a:rPr>
              <a:t>(e.g., </a:t>
            </a:r>
            <a:r>
              <a:rPr lang="en-US" dirty="0" err="1">
                <a:latin typeface="Lato" panose="020F0502020204030203" pitchFamily="34" charset="77"/>
              </a:rPr>
              <a:t>MuJoCo</a:t>
            </a:r>
            <a:r>
              <a:rPr lang="en-US" dirty="0">
                <a:latin typeface="Lato" panose="020F0502020204030203" pitchFamily="34" charset="77"/>
              </a:rPr>
              <a:t> does this)</a:t>
            </a:r>
          </a:p>
        </p:txBody>
      </p:sp>
      <p:sp>
        <p:nvSpPr>
          <p:cNvPr id="7" name="Rectangular Callout 6">
            <a:extLst>
              <a:ext uri="{FF2B5EF4-FFF2-40B4-BE49-F238E27FC236}">
                <a16:creationId xmlns:a16="http://schemas.microsoft.com/office/drawing/2014/main" id="{7BAE911C-D62E-8378-C209-10CA5D1467C3}"/>
              </a:ext>
            </a:extLst>
          </p:cNvPr>
          <p:cNvSpPr/>
          <p:nvPr/>
        </p:nvSpPr>
        <p:spPr>
          <a:xfrm>
            <a:off x="5261991" y="3565630"/>
            <a:ext cx="3466338" cy="466875"/>
          </a:xfrm>
          <a:prstGeom prst="wedgeRectCallout">
            <a:avLst>
              <a:gd name="adj1" fmla="val -28080"/>
              <a:gd name="adj2" fmla="val -7772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Or SGD, or Adam, or whatever…</a:t>
            </a:r>
          </a:p>
        </p:txBody>
      </p:sp>
      <p:sp>
        <p:nvSpPr>
          <p:cNvPr id="8" name="Rectangle 7">
            <a:extLst>
              <a:ext uri="{FF2B5EF4-FFF2-40B4-BE49-F238E27FC236}">
                <a16:creationId xmlns:a16="http://schemas.microsoft.com/office/drawing/2014/main" id="{443647B8-983E-E960-2FD7-B707255FC400}"/>
              </a:ext>
            </a:extLst>
          </p:cNvPr>
          <p:cNvSpPr/>
          <p:nvPr/>
        </p:nvSpPr>
        <p:spPr>
          <a:xfrm>
            <a:off x="969264" y="3684501"/>
            <a:ext cx="3310128" cy="145442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ular Callout 8">
                <a:extLst>
                  <a:ext uri="{FF2B5EF4-FFF2-40B4-BE49-F238E27FC236}">
                    <a16:creationId xmlns:a16="http://schemas.microsoft.com/office/drawing/2014/main" id="{0D03CFF8-6EFE-543D-1839-6107BA9AF37D}"/>
                  </a:ext>
                </a:extLst>
              </p:cNvPr>
              <p:cNvSpPr/>
              <p:nvPr/>
            </p:nvSpPr>
            <p:spPr>
              <a:xfrm>
                <a:off x="4446272" y="4248468"/>
                <a:ext cx="2548888" cy="633585"/>
              </a:xfrm>
              <a:prstGeom prst="wedgeRectCallout">
                <a:avLst>
                  <a:gd name="adj1" fmla="val -54987"/>
                  <a:gd name="adj2" fmla="val 218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Lato" panose="020F0502020204030203" pitchFamily="34" charset="77"/>
                  </a:rPr>
                  <a:t>What is </a:t>
                </a:r>
                <a14:m>
                  <m:oMath xmlns:m="http://schemas.openxmlformats.org/officeDocument/2006/math">
                    <m:r>
                      <m:rPr>
                        <m:sty m:val="p"/>
                      </m:rP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𝐶</m:t>
                    </m:r>
                    <m:r>
                      <a:rPr lang="en-US" sz="2400" b="0" i="1" smtClean="0">
                        <a:latin typeface="Cambria Math" panose="02040503050406030204" pitchFamily="18" charset="0"/>
                      </a:rPr>
                      <m:t>(</m:t>
                    </m:r>
                    <m:r>
                      <a:rPr lang="en-US" sz="2400" b="1" i="1">
                        <a:latin typeface="Cambria Math" panose="02040503050406030204" pitchFamily="18" charset="0"/>
                      </a:rPr>
                      <m:t>𝒖</m:t>
                    </m:r>
                  </m:oMath>
                </a14:m>
                <a:r>
                  <a:rPr lang="en-US" sz="2400" dirty="0"/>
                  <a:t>)?</a:t>
                </a:r>
                <a:r>
                  <a:rPr lang="en-US" sz="2400" dirty="0">
                    <a:latin typeface="Lato" panose="020F0502020204030203" pitchFamily="34" charset="77"/>
                  </a:rPr>
                  <a:t> </a:t>
                </a:r>
              </a:p>
            </p:txBody>
          </p:sp>
        </mc:Choice>
        <mc:Fallback xmlns="">
          <p:sp>
            <p:nvSpPr>
              <p:cNvPr id="9" name="Rectangular Callout 8">
                <a:extLst>
                  <a:ext uri="{FF2B5EF4-FFF2-40B4-BE49-F238E27FC236}">
                    <a16:creationId xmlns:a16="http://schemas.microsoft.com/office/drawing/2014/main" id="{0D03CFF8-6EFE-543D-1839-6107BA9AF37D}"/>
                  </a:ext>
                </a:extLst>
              </p:cNvPr>
              <p:cNvSpPr>
                <a:spLocks noRot="1" noChangeAspect="1" noMove="1" noResize="1" noEditPoints="1" noAdjustHandles="1" noChangeArrowheads="1" noChangeShapeType="1" noTextEdit="1"/>
              </p:cNvSpPr>
              <p:nvPr/>
            </p:nvSpPr>
            <p:spPr>
              <a:xfrm>
                <a:off x="4446272" y="4248468"/>
                <a:ext cx="2548888" cy="633585"/>
              </a:xfrm>
              <a:prstGeom prst="wedgeRectCallout">
                <a:avLst>
                  <a:gd name="adj1" fmla="val -54987"/>
                  <a:gd name="adj2" fmla="val 21859"/>
                </a:avLst>
              </a:prstGeom>
              <a:blipFill>
                <a:blip r:embed="rId3"/>
                <a:stretch>
                  <a:fillRect b="-7843"/>
                </a:stretch>
              </a:blipFill>
            </p:spPr>
            <p:txBody>
              <a:bodyPr/>
              <a:lstStyle/>
              <a:p>
                <a:r>
                  <a:rPr lang="en-US">
                    <a:noFill/>
                  </a:rPr>
                  <a:t> </a:t>
                </a:r>
              </a:p>
            </p:txBody>
          </p:sp>
        </mc:Fallback>
      </mc:AlternateContent>
    </p:spTree>
    <p:extLst>
      <p:ext uri="{BB962C8B-B14F-4D97-AF65-F5344CB8AC3E}">
        <p14:creationId xmlns:p14="http://schemas.microsoft.com/office/powerpoint/2010/main" val="333321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42E4-4653-1533-3269-8C87B3CD9C73}"/>
              </a:ext>
            </a:extLst>
          </p:cNvPr>
          <p:cNvSpPr>
            <a:spLocks noGrp="1"/>
          </p:cNvSpPr>
          <p:nvPr>
            <p:ph type="title"/>
          </p:nvPr>
        </p:nvSpPr>
        <p:spPr/>
        <p:txBody>
          <a:bodyPr/>
          <a:lstStyle/>
          <a:p>
            <a:r>
              <a:rPr lang="en-US" dirty="0"/>
              <a:t>Calculate a Gradient? Myself?</a:t>
            </a:r>
          </a:p>
        </p:txBody>
      </p:sp>
      <p:sp>
        <p:nvSpPr>
          <p:cNvPr id="3" name="Content Placeholder 2">
            <a:extLst>
              <a:ext uri="{FF2B5EF4-FFF2-40B4-BE49-F238E27FC236}">
                <a16:creationId xmlns:a16="http://schemas.microsoft.com/office/drawing/2014/main" id="{1A6A74AE-A3A3-3B81-5DA2-42CEF2250C00}"/>
              </a:ext>
            </a:extLst>
          </p:cNvPr>
          <p:cNvSpPr>
            <a:spLocks noGrp="1"/>
          </p:cNvSpPr>
          <p:nvPr>
            <p:ph idx="1"/>
          </p:nvPr>
        </p:nvSpPr>
        <p:spPr>
          <a:xfrm>
            <a:off x="838200" y="1825625"/>
            <a:ext cx="5452872" cy="4351338"/>
          </a:xfrm>
        </p:spPr>
        <p:txBody>
          <a:bodyPr/>
          <a:lstStyle/>
          <a:p>
            <a:pPr marL="0" indent="0">
              <a:buNone/>
            </a:pPr>
            <a:r>
              <a:rPr lang="en-US" dirty="0"/>
              <a:t>Or we can let </a:t>
            </a:r>
            <a:r>
              <a:rPr lang="en-US" dirty="0" err="1"/>
              <a:t>autodiff</a:t>
            </a:r>
            <a:r>
              <a:rPr lang="en-US" dirty="0"/>
              <a:t> do it for us</a:t>
            </a:r>
            <a:br>
              <a:rPr lang="en-US" dirty="0"/>
            </a:br>
            <a:endParaRPr lang="en-US" dirty="0"/>
          </a:p>
          <a:p>
            <a:pPr marL="0" indent="0">
              <a:buNone/>
            </a:pPr>
            <a:endParaRPr lang="en-US" dirty="0"/>
          </a:p>
          <a:p>
            <a:pPr marL="0" indent="0">
              <a:buNone/>
            </a:pPr>
            <a:r>
              <a:rPr lang="en-US" dirty="0"/>
              <a:t>We then need to define the dynamics &amp; costs in those terms</a:t>
            </a:r>
          </a:p>
        </p:txBody>
      </p:sp>
      <p:sp>
        <p:nvSpPr>
          <p:cNvPr id="4" name="Footer Placeholder 3">
            <a:extLst>
              <a:ext uri="{FF2B5EF4-FFF2-40B4-BE49-F238E27FC236}">
                <a16:creationId xmlns:a16="http://schemas.microsoft.com/office/drawing/2014/main" id="{A19C41CD-EF19-185E-1DB3-681EA8064A7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445E4A45-2B4D-8AD8-3B0C-235A9111022C}"/>
              </a:ext>
            </a:extLst>
          </p:cNvPr>
          <p:cNvSpPr>
            <a:spLocks noGrp="1"/>
          </p:cNvSpPr>
          <p:nvPr>
            <p:ph type="sldNum" sz="quarter" idx="12"/>
          </p:nvPr>
        </p:nvSpPr>
        <p:spPr/>
        <p:txBody>
          <a:bodyPr/>
          <a:lstStyle/>
          <a:p>
            <a:fld id="{A2060099-932A-9345-A983-616282D95534}" type="slidenum">
              <a:rPr lang="en-US" smtClean="0"/>
              <a:t>25</a:t>
            </a:fld>
            <a:endParaRPr lang="en-US"/>
          </a:p>
        </p:txBody>
      </p:sp>
      <p:sp>
        <p:nvSpPr>
          <p:cNvPr id="6" name="Rectangular Callout 5">
            <a:extLst>
              <a:ext uri="{FF2B5EF4-FFF2-40B4-BE49-F238E27FC236}">
                <a16:creationId xmlns:a16="http://schemas.microsoft.com/office/drawing/2014/main" id="{0B083FF4-7D57-458D-6A5E-024DD7D5E369}"/>
              </a:ext>
            </a:extLst>
          </p:cNvPr>
          <p:cNvSpPr/>
          <p:nvPr/>
        </p:nvSpPr>
        <p:spPr>
          <a:xfrm>
            <a:off x="935289" y="2524098"/>
            <a:ext cx="3466338" cy="466875"/>
          </a:xfrm>
          <a:prstGeom prst="wedgeRectCallout">
            <a:avLst>
              <a:gd name="adj1" fmla="val -28080"/>
              <a:gd name="adj2" fmla="val -7772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latin typeface="Lato" panose="020F0502020204030203" pitchFamily="34" charset="77"/>
              </a:rPr>
              <a:t>Tensorflow</a:t>
            </a:r>
            <a:r>
              <a:rPr lang="en-US" dirty="0">
                <a:latin typeface="Lato" panose="020F0502020204030203" pitchFamily="34" charset="77"/>
              </a:rPr>
              <a:t>, </a:t>
            </a:r>
            <a:r>
              <a:rPr lang="en-US" dirty="0" err="1">
                <a:latin typeface="Lato" panose="020F0502020204030203" pitchFamily="34" charset="77"/>
              </a:rPr>
              <a:t>PyTorch</a:t>
            </a:r>
            <a:r>
              <a:rPr lang="en-US" dirty="0">
                <a:latin typeface="Lato" panose="020F0502020204030203" pitchFamily="34" charset="77"/>
              </a:rPr>
              <a:t>, JAX, etc.</a:t>
            </a:r>
          </a:p>
        </p:txBody>
      </p:sp>
      <p:pic>
        <p:nvPicPr>
          <p:cNvPr id="8" name="Picture 7" descr="A black square with text on it&#10;&#10;Description automatically generated">
            <a:extLst>
              <a:ext uri="{FF2B5EF4-FFF2-40B4-BE49-F238E27FC236}">
                <a16:creationId xmlns:a16="http://schemas.microsoft.com/office/drawing/2014/main" id="{357A5634-6840-1AAA-665C-3BB995751CD9}"/>
              </a:ext>
            </a:extLst>
          </p:cNvPr>
          <p:cNvPicPr>
            <a:picLocks noChangeAspect="1"/>
          </p:cNvPicPr>
          <p:nvPr/>
        </p:nvPicPr>
        <p:blipFill>
          <a:blip r:embed="rId2"/>
          <a:stretch>
            <a:fillRect/>
          </a:stretch>
        </p:blipFill>
        <p:spPr>
          <a:xfrm>
            <a:off x="7764652" y="1801934"/>
            <a:ext cx="2961259" cy="3254131"/>
          </a:xfrm>
          <a:prstGeom prst="rect">
            <a:avLst/>
          </a:prstGeom>
        </p:spPr>
      </p:pic>
    </p:spTree>
    <p:extLst>
      <p:ext uri="{BB962C8B-B14F-4D97-AF65-F5344CB8AC3E}">
        <p14:creationId xmlns:p14="http://schemas.microsoft.com/office/powerpoint/2010/main" val="2243747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DE58-DDA4-E61A-DB4B-87895045F266}"/>
              </a:ext>
            </a:extLst>
          </p:cNvPr>
          <p:cNvSpPr>
            <a:spLocks noGrp="1"/>
          </p:cNvSpPr>
          <p:nvPr>
            <p:ph type="title"/>
          </p:nvPr>
        </p:nvSpPr>
        <p:spPr/>
        <p:txBody>
          <a:bodyPr/>
          <a:lstStyle/>
          <a:p>
            <a:r>
              <a:rPr lang="en-US" b="1" dirty="0"/>
              <a:t>Example: </a:t>
            </a:r>
            <a:r>
              <a:rPr lang="en-US" dirty="0"/>
              <a:t>Double Integrator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26F57-6BC0-736A-E5D6-EF6179500D87}"/>
                  </a:ext>
                </a:extLst>
              </p:cNvPr>
              <p:cNvSpPr>
                <a:spLocks noGrp="1"/>
              </p:cNvSpPr>
              <p:nvPr>
                <p:ph idx="1"/>
              </p:nvPr>
            </p:nvSpPr>
            <p:spPr>
              <a:xfrm>
                <a:off x="838201" y="1825625"/>
                <a:ext cx="5257800" cy="4351338"/>
              </a:xfrm>
            </p:spPr>
            <p:txBody>
              <a:bodyPr/>
              <a:lstStyle/>
              <a:p>
                <a:pPr marL="0" indent="0">
                  <a:buNone/>
                </a:pPr>
                <a:r>
                  <a:rPr lang="en-US" b="1" dirty="0"/>
                  <a:t>State space: </a:t>
                </a:r>
                <a14:m>
                  <m:oMath xmlns:m="http://schemas.openxmlformats.org/officeDocument/2006/math">
                    <m:r>
                      <a:rPr lang="en-US" i="1" smtClean="0">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endParaRPr lang="en-US" dirty="0"/>
              </a:p>
              <a:p>
                <a:pPr marL="0" indent="0">
                  <a:buNone/>
                </a:pPr>
                <a:r>
                  <a:rPr lang="en-US" b="1" dirty="0"/>
                  <a:t>Action space:</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0" indent="0">
                  <a:buNone/>
                </a:pPr>
                <a:r>
                  <a:rPr lang="en-US" b="1" dirty="0"/>
                  <a:t>Transition function: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𝑧</m:t>
                                        </m:r>
                                      </m:e>
                                      <m:sub>
                                        <m:r>
                                          <m:rPr>
                                            <m:brk m:alnAt="7"/>
                                          </m:rPr>
                                          <a:rPr lang="en-US" b="0" i="1" smtClean="0">
                                            <a:latin typeface="Cambria Math" panose="02040503050406030204" pitchFamily="18" charset="0"/>
                                          </a:rPr>
                                          <m:t>𝑡</m:t>
                                        </m:r>
                                      </m:sub>
                                    </m:sSub>
                                  </m:e>
                                </m:mr>
                                <m:m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acc>
                                  </m:e>
                                </m:mr>
                              </m:m>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i="1">
                                        <a:latin typeface="Cambria Math" panose="02040503050406030204" pitchFamily="18" charset="0"/>
                                      </a:rPr>
                                      <m:t>𝑧</m:t>
                                    </m:r>
                                  </m:e>
                                  <m:sub>
                                    <m:r>
                                      <m:rPr>
                                        <m:brk m:alnAt="7"/>
                                      </m:rPr>
                                      <a:rPr lang="en-US" b="0" i="1" smtClean="0">
                                        <a:latin typeface="Cambria Math" panose="02040503050406030204" pitchFamily="18" charset="0"/>
                                      </a:rPr>
                                      <m:t>𝑡</m:t>
                                    </m:r>
                                  </m:sub>
                                </m:sSub>
                                <m:r>
                                  <m:rPr>
                                    <m:brk m:alnAt="7"/>
                                  </m:rPr>
                                  <a:rPr lang="en-US"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acc>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mr>
                            <m:mr>
                              <m:e>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acc>
                                <m:r>
                                  <m:rPr>
                                    <m:brk m:alnAt="7"/>
                                  </m:rPr>
                                  <a:rPr lang="en-US" i="1">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𝑢</m:t>
                                    </m:r>
                                  </m:e>
                                  <m:sub>
                                    <m:r>
                                      <m:rPr>
                                        <m:brk m:alnAt="7"/>
                                      </m:rPr>
                                      <a:rPr lang="en-US" b="0" i="1" smtClean="0">
                                        <a:latin typeface="Cambria Math" panose="02040503050406030204" pitchFamily="18" charset="0"/>
                                      </a:rPr>
                                      <m:t>𝑡</m:t>
                                    </m:r>
                                  </m:sub>
                                </m:sSub>
                                <m:r>
                                  <a:rPr lang="en-US" i="1">
                                    <a:latin typeface="Cambria Math" panose="02040503050406030204" pitchFamily="18" charset="0"/>
                                  </a:rPr>
                                  <m:t>𝛥</m:t>
                                </m:r>
                                <m:r>
                                  <a:rPr lang="en-US" i="1">
                                    <a:latin typeface="Cambria Math" panose="02040503050406030204" pitchFamily="18" charset="0"/>
                                  </a:rPr>
                                  <m:t>𝑡</m:t>
                                </m:r>
                              </m:e>
                            </m:mr>
                          </m:m>
                        </m:e>
                      </m:d>
                    </m:oMath>
                  </m:oMathPara>
                </a14:m>
                <a:endParaRPr lang="en-US" dirty="0"/>
              </a:p>
              <a:p>
                <a:pPr marL="0" indent="0">
                  <a:buNone/>
                </a:pPr>
                <a:r>
                  <a:rPr lang="en-US" b="1" dirty="0"/>
                  <a:t>Cost function:</a:t>
                </a:r>
              </a:p>
              <a:p>
                <a:pPr marL="0" indent="0">
                  <a:buNone/>
                </a:pPr>
                <a14:m>
                  <m:oMath xmlns:m="http://schemas.openxmlformats.org/officeDocument/2006/math">
                    <m:r>
                      <a:rPr lang="en-US" sz="2800" b="0" i="1" smtClean="0">
                        <a:latin typeface="Cambria Math" panose="02040503050406030204" pitchFamily="18" charset="0"/>
                      </a:rPr>
                      <m:t>𝐶</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𝑡</m:t>
                        </m:r>
                      </m:sub>
                      <m:sup/>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𝑧</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e>
                    </m:nary>
                  </m:oMath>
                </a14:m>
                <a:r>
                  <a:rPr lang="en-US" dirty="0"/>
                  <a:t> </a:t>
                </a:r>
                <a14:m>
                  <m:oMath xmlns:m="http://schemas.openxmlformats.org/officeDocument/2006/math">
                    <m:r>
                      <a:rPr lang="en-US" b="0" i="1" smtClean="0">
                        <a:latin typeface="Cambria Math" panose="02040503050406030204" pitchFamily="18" charset="0"/>
                      </a:rPr>
                      <m:t>0.1</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sub>
                            </m:sSub>
                          </m:e>
                        </m:acc>
                      </m:e>
                      <m:sup>
                        <m:r>
                          <a:rPr lang="en-US" i="1">
                            <a:latin typeface="Cambria Math" panose="02040503050406030204" pitchFamily="18" charset="0"/>
                          </a:rPr>
                          <m:t>2</m:t>
                        </m:r>
                      </m:sup>
                    </m:sSup>
                    <m:r>
                      <a:rPr lang="en-US" b="0" i="1" smtClean="0">
                        <a:latin typeface="Cambria Math" panose="02040503050406030204" pitchFamily="18" charset="0"/>
                      </a:rPr>
                      <m:t>+</m:t>
                    </m:r>
                    <m:r>
                      <a:rPr lang="en-US" i="1" smtClean="0">
                        <a:latin typeface="Cambria Math" panose="02040503050406030204" pitchFamily="18" charset="0"/>
                      </a:rPr>
                      <m:t>0</m:t>
                    </m:r>
                    <m:r>
                      <a:rPr lang="en-US" b="0" i="1" smtClean="0">
                        <a:latin typeface="Cambria Math" panose="02040503050406030204" pitchFamily="18" charset="0"/>
                      </a:rPr>
                      <m:t>.01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oMath>
                </a14:m>
                <a:endParaRPr lang="en-US" dirty="0"/>
              </a:p>
              <a:p>
                <a:pPr marL="0" indent="0">
                  <a:buNone/>
                </a:pPr>
                <a:r>
                  <a:rPr lang="en-US" b="1" dirty="0"/>
                  <a:t>Initial state:</a:t>
                </a:r>
                <a:r>
                  <a:rPr lang="en-US" b="0" dirty="0"/>
                  <a:t> </a:t>
                </a:r>
                <a14:m>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m:t>
                              </m:r>
                              <m:r>
                                <a:rPr lang="en-US" b="0" i="1" smtClean="0">
                                  <a:latin typeface="Cambria Math" panose="02040503050406030204" pitchFamily="18" charset="0"/>
                                </a:rPr>
                                <m:t>1</m:t>
                              </m:r>
                            </m:e>
                          </m:mr>
                          <m:mr>
                            <m:e>
                              <m:r>
                                <a:rPr lang="en-US" b="0" i="1" smtClean="0">
                                  <a:latin typeface="Cambria Math" panose="02040503050406030204" pitchFamily="18" charset="0"/>
                                </a:rPr>
                                <m:t>0</m:t>
                              </m:r>
                            </m:e>
                          </m:mr>
                        </m:m>
                      </m:e>
                    </m:d>
                  </m:oMath>
                </a14:m>
                <a:r>
                  <a:rPr lang="en-US" b="1" dirty="0"/>
                  <a:t> Horizon: </a:t>
                </a:r>
                <a:r>
                  <a:rPr lang="en-US" dirty="0"/>
                  <a:t>25</a:t>
                </a:r>
                <a:endParaRPr lang="en-US" b="1"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C6126F57-6BC0-736A-E5D6-EF6179500D87}"/>
                  </a:ext>
                </a:extLst>
              </p:cNvPr>
              <p:cNvSpPr>
                <a:spLocks noGrp="1" noRot="1" noChangeAspect="1" noMove="1" noResize="1" noEditPoints="1" noAdjustHandles="1" noChangeArrowheads="1" noChangeShapeType="1" noTextEdit="1"/>
              </p:cNvSpPr>
              <p:nvPr>
                <p:ph idx="1"/>
              </p:nvPr>
            </p:nvSpPr>
            <p:spPr>
              <a:xfrm>
                <a:off x="838201" y="1825625"/>
                <a:ext cx="5257800" cy="4351338"/>
              </a:xfrm>
              <a:blipFill>
                <a:blip r:embed="rId2"/>
                <a:stretch>
                  <a:fillRect l="-2410"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3E08E85C-4D43-6EA7-E1BC-DCFDB70A51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1BF1ADA4-051D-4409-8956-850BDDC5B363}"/>
              </a:ext>
            </a:extLst>
          </p:cNvPr>
          <p:cNvSpPr>
            <a:spLocks noGrp="1"/>
          </p:cNvSpPr>
          <p:nvPr>
            <p:ph type="sldNum" sz="quarter" idx="12"/>
          </p:nvPr>
        </p:nvSpPr>
        <p:spPr/>
        <p:txBody>
          <a:bodyPr/>
          <a:lstStyle/>
          <a:p>
            <a:fld id="{A2060099-932A-9345-A983-616282D95534}" type="slidenum">
              <a:rPr lang="en-US" smtClean="0"/>
              <a:t>26</a:t>
            </a:fld>
            <a:endParaRPr lang="en-US"/>
          </a:p>
        </p:txBody>
      </p:sp>
      <p:cxnSp>
        <p:nvCxnSpPr>
          <p:cNvPr id="7" name="Straight Arrow Connector 6">
            <a:extLst>
              <a:ext uri="{FF2B5EF4-FFF2-40B4-BE49-F238E27FC236}">
                <a16:creationId xmlns:a16="http://schemas.microsoft.com/office/drawing/2014/main" id="{3BC7A2E3-B7DA-29A4-B6E4-5EF4105E0BE7}"/>
              </a:ext>
            </a:extLst>
          </p:cNvPr>
          <p:cNvCxnSpPr/>
          <p:nvPr/>
        </p:nvCxnSpPr>
        <p:spPr>
          <a:xfrm>
            <a:off x="6641432" y="4350619"/>
            <a:ext cx="445248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F1FBCE73-81A3-FE2F-F2B2-C4AA52279BDA}"/>
              </a:ext>
            </a:extLst>
          </p:cNvPr>
          <p:cNvSpPr/>
          <p:nvPr/>
        </p:nvSpPr>
        <p:spPr>
          <a:xfrm>
            <a:off x="7620602" y="3946358"/>
            <a:ext cx="385011" cy="404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540C204-9D93-A024-BD8A-869A89C3D59D}"/>
              </a:ext>
            </a:extLst>
          </p:cNvPr>
          <p:cNvCxnSpPr>
            <a:cxnSpLocks/>
          </p:cNvCxnSpPr>
          <p:nvPr/>
        </p:nvCxnSpPr>
        <p:spPr>
          <a:xfrm>
            <a:off x="8867675" y="4231105"/>
            <a:ext cx="0" cy="239028"/>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A7D4A73-C7AB-978E-81F9-E4058039977F}"/>
              </a:ext>
            </a:extLst>
          </p:cNvPr>
          <p:cNvSpPr txBox="1"/>
          <p:nvPr/>
        </p:nvSpPr>
        <p:spPr>
          <a:xfrm>
            <a:off x="8711222" y="4441258"/>
            <a:ext cx="312906" cy="369332"/>
          </a:xfrm>
          <a:prstGeom prst="rect">
            <a:avLst/>
          </a:prstGeom>
          <a:noFill/>
        </p:spPr>
        <p:txBody>
          <a:bodyPr wrap="none" rtlCol="0">
            <a:spAutoFit/>
          </a:bodyPr>
          <a:lstStyle/>
          <a:p>
            <a:r>
              <a:rPr lang="en-US" dirty="0"/>
              <a:t>0</a:t>
            </a:r>
          </a:p>
        </p:txBody>
      </p:sp>
      <p:sp>
        <p:nvSpPr>
          <p:cNvPr id="14" name="Rectangular Callout 13">
            <a:extLst>
              <a:ext uri="{FF2B5EF4-FFF2-40B4-BE49-F238E27FC236}">
                <a16:creationId xmlns:a16="http://schemas.microsoft.com/office/drawing/2014/main" id="{718AB51B-2D0E-5CBF-4023-2E61411FD613}"/>
              </a:ext>
            </a:extLst>
          </p:cNvPr>
          <p:cNvSpPr/>
          <p:nvPr/>
        </p:nvSpPr>
        <p:spPr>
          <a:xfrm>
            <a:off x="4508827" y="1825625"/>
            <a:ext cx="2421362"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Position and Velocity</a:t>
            </a:r>
          </a:p>
        </p:txBody>
      </p:sp>
      <p:sp>
        <p:nvSpPr>
          <p:cNvPr id="15" name="Rectangular Callout 14">
            <a:extLst>
              <a:ext uri="{FF2B5EF4-FFF2-40B4-BE49-F238E27FC236}">
                <a16:creationId xmlns:a16="http://schemas.microsoft.com/office/drawing/2014/main" id="{F9D7EEEC-45E2-D0E8-85B7-27E6CA98030F}"/>
              </a:ext>
            </a:extLst>
          </p:cNvPr>
          <p:cNvSpPr/>
          <p:nvPr/>
        </p:nvSpPr>
        <p:spPr>
          <a:xfrm>
            <a:off x="4757480" y="2353057"/>
            <a:ext cx="1547067"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Acceleration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70B5FE-E86C-AD91-FC7D-0E4A2362AB0F}"/>
                  </a:ext>
                </a:extLst>
              </p:cNvPr>
              <p:cNvSpPr txBox="1"/>
              <p:nvPr/>
            </p:nvSpPr>
            <p:spPr>
              <a:xfrm>
                <a:off x="6631592" y="4441258"/>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7"/>
                        </m:rPr>
                        <a:rPr lang="en-US" b="0" i="1" smtClean="0">
                          <a:latin typeface="Cambria Math" panose="02040503050406030204" pitchFamily="18" charset="0"/>
                        </a:rPr>
                        <m:t>𝑧</m:t>
                      </m:r>
                    </m:oMath>
                  </m:oMathPara>
                </a14:m>
                <a:endParaRPr lang="en-US" dirty="0"/>
              </a:p>
            </p:txBody>
          </p:sp>
        </mc:Choice>
        <mc:Fallback xmlns="">
          <p:sp>
            <p:nvSpPr>
              <p:cNvPr id="16" name="TextBox 15">
                <a:extLst>
                  <a:ext uri="{FF2B5EF4-FFF2-40B4-BE49-F238E27FC236}">
                    <a16:creationId xmlns:a16="http://schemas.microsoft.com/office/drawing/2014/main" id="{8870B5FE-E86C-AD91-FC7D-0E4A2362AB0F}"/>
                  </a:ext>
                </a:extLst>
              </p:cNvPr>
              <p:cNvSpPr txBox="1">
                <a:spLocks noRot="1" noChangeAspect="1" noMove="1" noResize="1" noEditPoints="1" noAdjustHandles="1" noChangeArrowheads="1" noChangeShapeType="1" noTextEdit="1"/>
              </p:cNvSpPr>
              <p:nvPr/>
            </p:nvSpPr>
            <p:spPr>
              <a:xfrm>
                <a:off x="6631592" y="4441258"/>
                <a:ext cx="36497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ular Callout 18">
                <a:extLst>
                  <a:ext uri="{FF2B5EF4-FFF2-40B4-BE49-F238E27FC236}">
                    <a16:creationId xmlns:a16="http://schemas.microsoft.com/office/drawing/2014/main" id="{1CCDF70F-F54F-E78D-A058-BE29F6702700}"/>
                  </a:ext>
                </a:extLst>
              </p:cNvPr>
              <p:cNvSpPr/>
              <p:nvPr/>
            </p:nvSpPr>
            <p:spPr>
              <a:xfrm>
                <a:off x="5700411" y="3250262"/>
                <a:ext cx="999726"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𝑡</m:t>
                    </m:r>
                  </m:oMath>
                </a14:m>
                <a:r>
                  <a:rPr lang="en-US" dirty="0">
                    <a:latin typeface="Lato" panose="020F0502020204030203" pitchFamily="34" charset="77"/>
                  </a:rPr>
                  <a:t> = 0.1</a:t>
                </a:r>
              </a:p>
            </p:txBody>
          </p:sp>
        </mc:Choice>
        <mc:Fallback xmlns="">
          <p:sp>
            <p:nvSpPr>
              <p:cNvPr id="19" name="Rectangular Callout 18">
                <a:extLst>
                  <a:ext uri="{FF2B5EF4-FFF2-40B4-BE49-F238E27FC236}">
                    <a16:creationId xmlns:a16="http://schemas.microsoft.com/office/drawing/2014/main" id="{1CCDF70F-F54F-E78D-A058-BE29F6702700}"/>
                  </a:ext>
                </a:extLst>
              </p:cNvPr>
              <p:cNvSpPr>
                <a:spLocks noRot="1" noChangeAspect="1" noMove="1" noResize="1" noEditPoints="1" noAdjustHandles="1" noChangeArrowheads="1" noChangeShapeType="1" noTextEdit="1"/>
              </p:cNvSpPr>
              <p:nvPr/>
            </p:nvSpPr>
            <p:spPr>
              <a:xfrm>
                <a:off x="5700411" y="3250262"/>
                <a:ext cx="999726" cy="392495"/>
              </a:xfrm>
              <a:prstGeom prst="wedgeRectCallout">
                <a:avLst>
                  <a:gd name="adj1" fmla="val -55241"/>
                  <a:gd name="adj2" fmla="val 17529"/>
                </a:avLst>
              </a:prstGeom>
              <a:blipFill>
                <a:blip r:embed="rId4"/>
                <a:stretch>
                  <a:fillRect t="-3030" r="-2381" b="-18182"/>
                </a:stretch>
              </a:blipFill>
            </p:spPr>
            <p:txBody>
              <a:bodyPr/>
              <a:lstStyle/>
              <a:p>
                <a:r>
                  <a:rPr lang="en-US">
                    <a:noFill/>
                  </a:rPr>
                  <a:t> </a:t>
                </a:r>
              </a:p>
            </p:txBody>
          </p:sp>
        </mc:Fallback>
      </mc:AlternateContent>
    </p:spTree>
    <p:extLst>
      <p:ext uri="{BB962C8B-B14F-4D97-AF65-F5344CB8AC3E}">
        <p14:creationId xmlns:p14="http://schemas.microsoft.com/office/powerpoint/2010/main" val="218501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C7E860-033F-C171-F0C6-DB4E29D4039E}"/>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225A8924-0137-6E1D-6AC7-988B4DEFF9AA}"/>
              </a:ext>
            </a:extLst>
          </p:cNvPr>
          <p:cNvSpPr>
            <a:spLocks noGrp="1"/>
          </p:cNvSpPr>
          <p:nvPr>
            <p:ph type="sldNum" sz="quarter" idx="12"/>
          </p:nvPr>
        </p:nvSpPr>
        <p:spPr/>
        <p:txBody>
          <a:bodyPr/>
          <a:lstStyle/>
          <a:p>
            <a:fld id="{A2060099-932A-9345-A983-616282D95534}" type="slidenum">
              <a:rPr lang="en-US" smtClean="0"/>
              <a:t>27</a:t>
            </a:fld>
            <a:endParaRPr lang="en-US"/>
          </a:p>
        </p:txBody>
      </p:sp>
      <p:pic>
        <p:nvPicPr>
          <p:cNvPr id="7" name="Picture 6" descr="A screen shot of a computer program&#10;&#10;Description automatically generated">
            <a:extLst>
              <a:ext uri="{FF2B5EF4-FFF2-40B4-BE49-F238E27FC236}">
                <a16:creationId xmlns:a16="http://schemas.microsoft.com/office/drawing/2014/main" id="{DD07E3BB-217F-271C-96A8-506AC746F0AC}"/>
              </a:ext>
            </a:extLst>
          </p:cNvPr>
          <p:cNvPicPr>
            <a:picLocks noChangeAspect="1"/>
          </p:cNvPicPr>
          <p:nvPr/>
        </p:nvPicPr>
        <p:blipFill>
          <a:blip r:embed="rId2"/>
          <a:stretch>
            <a:fillRect/>
          </a:stretch>
        </p:blipFill>
        <p:spPr>
          <a:xfrm>
            <a:off x="1384851" y="1011168"/>
            <a:ext cx="9595045" cy="4677408"/>
          </a:xfrm>
          <a:prstGeom prst="rect">
            <a:avLst/>
          </a:prstGeom>
        </p:spPr>
      </p:pic>
    </p:spTree>
    <p:extLst>
      <p:ext uri="{BB962C8B-B14F-4D97-AF65-F5344CB8AC3E}">
        <p14:creationId xmlns:p14="http://schemas.microsoft.com/office/powerpoint/2010/main" val="1914949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6B5BD3-6984-FAFF-C5A6-8ECF3A5A101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92182C71-4860-FF00-CB03-F5B228D3711B}"/>
              </a:ext>
            </a:extLst>
          </p:cNvPr>
          <p:cNvSpPr>
            <a:spLocks noGrp="1"/>
          </p:cNvSpPr>
          <p:nvPr>
            <p:ph type="sldNum" sz="quarter" idx="12"/>
          </p:nvPr>
        </p:nvSpPr>
        <p:spPr/>
        <p:txBody>
          <a:bodyPr/>
          <a:lstStyle/>
          <a:p>
            <a:fld id="{A2060099-932A-9345-A983-616282D95534}" type="slidenum">
              <a:rPr lang="en-US" smtClean="0"/>
              <a:t>28</a:t>
            </a:fld>
            <a:endParaRPr lang="en-US"/>
          </a:p>
        </p:txBody>
      </p:sp>
      <p:pic>
        <p:nvPicPr>
          <p:cNvPr id="9" name="Picture 8" descr="A computer screen with text on it&#10;&#10;Description automatically generated">
            <a:extLst>
              <a:ext uri="{FF2B5EF4-FFF2-40B4-BE49-F238E27FC236}">
                <a16:creationId xmlns:a16="http://schemas.microsoft.com/office/drawing/2014/main" id="{E4F76A70-685A-79B2-6D9E-0104253E3BBB}"/>
              </a:ext>
            </a:extLst>
          </p:cNvPr>
          <p:cNvPicPr>
            <a:picLocks noChangeAspect="1"/>
          </p:cNvPicPr>
          <p:nvPr/>
        </p:nvPicPr>
        <p:blipFill>
          <a:blip r:embed="rId2"/>
          <a:stretch>
            <a:fillRect/>
          </a:stretch>
        </p:blipFill>
        <p:spPr>
          <a:xfrm>
            <a:off x="1602974" y="749066"/>
            <a:ext cx="8986052" cy="5359868"/>
          </a:xfrm>
          <a:prstGeom prst="rect">
            <a:avLst/>
          </a:prstGeom>
        </p:spPr>
      </p:pic>
    </p:spTree>
    <p:extLst>
      <p:ext uri="{BB962C8B-B14F-4D97-AF65-F5344CB8AC3E}">
        <p14:creationId xmlns:p14="http://schemas.microsoft.com/office/powerpoint/2010/main" val="3768467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C555-EB8A-E808-9941-A8CB64ABCEAC}"/>
              </a:ext>
            </a:extLst>
          </p:cNvPr>
          <p:cNvSpPr>
            <a:spLocks noGrp="1"/>
          </p:cNvSpPr>
          <p:nvPr>
            <p:ph type="title"/>
          </p:nvPr>
        </p:nvSpPr>
        <p:spPr/>
        <p:txBody>
          <a:bodyPr>
            <a:normAutofit/>
          </a:bodyPr>
          <a:lstStyle/>
          <a:p>
            <a:pPr algn="ctr"/>
            <a:r>
              <a:rPr lang="en-US" sz="3600" dirty="0"/>
              <a:t>Gradient Descent with JAX in Double Integrator</a:t>
            </a:r>
          </a:p>
        </p:txBody>
      </p:sp>
      <p:sp>
        <p:nvSpPr>
          <p:cNvPr id="4" name="Footer Placeholder 3">
            <a:extLst>
              <a:ext uri="{FF2B5EF4-FFF2-40B4-BE49-F238E27FC236}">
                <a16:creationId xmlns:a16="http://schemas.microsoft.com/office/drawing/2014/main" id="{9CF45172-23CA-353D-00C7-17234D0EAB4C}"/>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C938AE96-A36A-CBAE-99CA-94C0CC42D837}"/>
              </a:ext>
            </a:extLst>
          </p:cNvPr>
          <p:cNvSpPr>
            <a:spLocks noGrp="1"/>
          </p:cNvSpPr>
          <p:nvPr>
            <p:ph type="sldNum" sz="quarter" idx="12"/>
          </p:nvPr>
        </p:nvSpPr>
        <p:spPr/>
        <p:txBody>
          <a:bodyPr/>
          <a:lstStyle/>
          <a:p>
            <a:fld id="{A2060099-932A-9345-A983-616282D95534}" type="slidenum">
              <a:rPr lang="en-US" smtClean="0"/>
              <a:t>29</a:t>
            </a:fld>
            <a:endParaRPr lang="en-US"/>
          </a:p>
        </p:txBody>
      </p:sp>
      <p:pic>
        <p:nvPicPr>
          <p:cNvPr id="7" name="gd_double_integrator_plot_seed0">
            <a:hlinkClick r:id="" action="ppaction://media"/>
            <a:extLst>
              <a:ext uri="{FF2B5EF4-FFF2-40B4-BE49-F238E27FC236}">
                <a16:creationId xmlns:a16="http://schemas.microsoft.com/office/drawing/2014/main" id="{65FA5E2C-9D1A-EB4B-3186-32F7AFD32B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6943" y="1492852"/>
            <a:ext cx="9038114" cy="4519057"/>
          </a:xfrm>
          <a:prstGeom prst="rect">
            <a:avLst/>
          </a:prstGeom>
        </p:spPr>
      </p:pic>
    </p:spTree>
    <p:extLst>
      <p:ext uri="{BB962C8B-B14F-4D97-AF65-F5344CB8AC3E}">
        <p14:creationId xmlns:p14="http://schemas.microsoft.com/office/powerpoint/2010/main" val="32603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d_backflip">
            <a:hlinkClick r:id="" action="ppaction://media"/>
            <a:extLst>
              <a:ext uri="{FF2B5EF4-FFF2-40B4-BE49-F238E27FC236}">
                <a16:creationId xmlns:a16="http://schemas.microsoft.com/office/drawing/2014/main" id="{F81815B0-3176-13C5-D591-2D49991BE6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7864" y="568133"/>
            <a:ext cx="9376272" cy="5274034"/>
          </a:xfrm>
        </p:spPr>
      </p:pic>
      <p:sp>
        <p:nvSpPr>
          <p:cNvPr id="4" name="Footer Placeholder 3">
            <a:extLst>
              <a:ext uri="{FF2B5EF4-FFF2-40B4-BE49-F238E27FC236}">
                <a16:creationId xmlns:a16="http://schemas.microsoft.com/office/drawing/2014/main" id="{FC44ABAF-8F4B-07B1-217B-69002F67825F}"/>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1A1F39E9-98E7-F363-8239-2AD74051D287}"/>
              </a:ext>
            </a:extLst>
          </p:cNvPr>
          <p:cNvSpPr>
            <a:spLocks noGrp="1"/>
          </p:cNvSpPr>
          <p:nvPr>
            <p:ph type="sldNum" sz="quarter" idx="12"/>
          </p:nvPr>
        </p:nvSpPr>
        <p:spPr/>
        <p:txBody>
          <a:bodyPr/>
          <a:lstStyle/>
          <a:p>
            <a:fld id="{A2060099-932A-9345-A983-616282D95534}" type="slidenum">
              <a:rPr lang="en-US" smtClean="0"/>
              <a:t>3</a:t>
            </a:fld>
            <a:endParaRPr lang="en-US"/>
          </a:p>
        </p:txBody>
      </p:sp>
    </p:spTree>
    <p:extLst>
      <p:ext uri="{BB962C8B-B14F-4D97-AF65-F5344CB8AC3E}">
        <p14:creationId xmlns:p14="http://schemas.microsoft.com/office/powerpoint/2010/main" val="28046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AB53-AB13-19F3-13DC-3D4BE9FCE464}"/>
              </a:ext>
            </a:extLst>
          </p:cNvPr>
          <p:cNvSpPr>
            <a:spLocks noGrp="1"/>
          </p:cNvSpPr>
          <p:nvPr>
            <p:ph type="title"/>
          </p:nvPr>
        </p:nvSpPr>
        <p:spPr/>
        <p:txBody>
          <a:bodyPr/>
          <a:lstStyle/>
          <a:p>
            <a:pPr algn="ctr"/>
            <a:r>
              <a:rPr lang="en-US" dirty="0"/>
              <a:t>Behind the Scenes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7C7B16A-FF4E-C180-C843-567338FED497}"/>
                  </a:ext>
                </a:extLst>
              </p:cNvPr>
              <p:cNvSpPr>
                <a:spLocks noGrp="1"/>
              </p:cNvSpPr>
              <p:nvPr>
                <p:ph idx="1"/>
              </p:nvPr>
            </p:nvSpPr>
            <p:spPr/>
            <p:txBody>
              <a:bodyPr/>
              <a:lstStyle/>
              <a:p>
                <a:pPr marL="0" indent="0">
                  <a:buNone/>
                </a:pPr>
                <a:r>
                  <a:rPr lang="en-US" dirty="0"/>
                  <a:t>JAX knows (in this problem) that </a:t>
                </a:r>
                <a14:m>
                  <m:oMath xmlns:m="http://schemas.openxmlformats.org/officeDocument/2006/math">
                    <m:r>
                      <a:rPr lang="en-US" i="1" smtClean="0">
                        <a:latin typeface="Cambria Math" panose="02040503050406030204" pitchFamily="18" charset="0"/>
                      </a:rPr>
                      <m:t>𝐶</m:t>
                    </m:r>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e>
                    </m:nary>
                  </m:oMath>
                </a14:m>
                <a:endParaRPr lang="en-US" dirty="0"/>
              </a:p>
              <a:p>
                <a:pPr marL="0" indent="0">
                  <a:buNone/>
                </a:pPr>
                <a:endParaRPr lang="en-US" dirty="0"/>
              </a:p>
              <a:p>
                <a:pPr marL="0" indent="0">
                  <a:buNone/>
                </a:pPr>
                <a:r>
                  <a:rPr lang="en-US" dirty="0"/>
                  <a:t>and (in general) that</a:t>
                </a:r>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0"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oMath>
                  </m:oMathPara>
                </a14:m>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0" smtClean="0">
                          <a:latin typeface="Cambria Math" panose="02040503050406030204" pitchFamily="18" charset="0"/>
                        </a:rPr>
                        <m:t>=</m:t>
                      </m:r>
                      <m:r>
                        <a:rPr lang="en-US" b="0" i="1" smtClean="0">
                          <a:latin typeface="Cambria Math" panose="02040503050406030204" pitchFamily="18" charset="0"/>
                        </a:rPr>
                        <m:t>𝐹</m:t>
                      </m:r>
                      <m:r>
                        <a:rPr lang="en-US" b="0" i="0"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marL="0" indent="0">
                  <a:buNone/>
                </a:pPr>
                <a:r>
                  <a:rPr lang="en-US" b="0" dirty="0"/>
                  <a:t> </a:t>
                </a:r>
              </a:p>
              <a:p>
                <a:pPr marL="0" indent="0">
                  <a:buNone/>
                </a:pPr>
                <a:endParaRPr lang="en-US" dirty="0"/>
              </a:p>
            </p:txBody>
          </p:sp>
        </mc:Choice>
        <mc:Fallback>
          <p:sp>
            <p:nvSpPr>
              <p:cNvPr id="3" name="Content Placeholder 2">
                <a:extLst>
                  <a:ext uri="{FF2B5EF4-FFF2-40B4-BE49-F238E27FC236}">
                    <a16:creationId xmlns:a16="http://schemas.microsoft.com/office/drawing/2014/main" id="{07C7B16A-FF4E-C180-C843-567338FED497}"/>
                  </a:ext>
                </a:extLst>
              </p:cNvPr>
              <p:cNvSpPr>
                <a:spLocks noGrp="1" noRot="1" noChangeAspect="1" noMove="1" noResize="1" noEditPoints="1" noAdjustHandles="1" noChangeArrowheads="1" noChangeShapeType="1" noTextEdit="1"/>
              </p:cNvSpPr>
              <p:nvPr>
                <p:ph idx="1"/>
              </p:nvPr>
            </p:nvSpPr>
            <p:spPr>
              <a:blipFill>
                <a:blip r:embed="rId2"/>
                <a:stretch>
                  <a:fillRect l="-1206" t="-1627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0762667-978B-7ED1-228F-C9A67B36FE39}"/>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45B421D-F15E-73A3-13A5-E08D5EB87C83}"/>
              </a:ext>
            </a:extLst>
          </p:cNvPr>
          <p:cNvSpPr>
            <a:spLocks noGrp="1"/>
          </p:cNvSpPr>
          <p:nvPr>
            <p:ph type="sldNum" sz="quarter" idx="12"/>
          </p:nvPr>
        </p:nvSpPr>
        <p:spPr/>
        <p:txBody>
          <a:bodyPr/>
          <a:lstStyle/>
          <a:p>
            <a:fld id="{A2060099-932A-9345-A983-616282D95534}" type="slidenum">
              <a:rPr lang="en-US" smtClean="0"/>
              <a:t>30</a:t>
            </a:fld>
            <a:endParaRPr lang="en-US"/>
          </a:p>
        </p:txBody>
      </p:sp>
      <mc:AlternateContent xmlns:mc="http://schemas.openxmlformats.org/markup-compatibility/2006" xmlns:a14="http://schemas.microsoft.com/office/drawing/2010/main">
        <mc:Choice Requires="a14">
          <p:sp>
            <p:nvSpPr>
              <p:cNvPr id="8" name="Rectangular Callout 7">
                <a:extLst>
                  <a:ext uri="{FF2B5EF4-FFF2-40B4-BE49-F238E27FC236}">
                    <a16:creationId xmlns:a16="http://schemas.microsoft.com/office/drawing/2014/main" id="{CA5E929B-FF42-A0E0-82D3-88A109463BBB}"/>
                  </a:ext>
                </a:extLst>
              </p:cNvPr>
              <p:cNvSpPr/>
              <p:nvPr/>
            </p:nvSpPr>
            <p:spPr>
              <a:xfrm>
                <a:off x="7721727" y="2568934"/>
                <a:ext cx="3443097" cy="722906"/>
              </a:xfrm>
              <a:prstGeom prst="wedgeRectCallout">
                <a:avLst>
                  <a:gd name="adj1" fmla="val -28080"/>
                  <a:gd name="adj2" fmla="val -77723"/>
                </a:avLst>
              </a:prstGeom>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latin typeface="Lato" panose="020F0502020204030203" pitchFamily="34" charset="77"/>
                  </a:rPr>
                  <a:t> happens to be quadratic in this problem (not important)</a:t>
                </a:r>
              </a:p>
            </p:txBody>
          </p:sp>
        </mc:Choice>
        <mc:Fallback xmlns="">
          <p:sp>
            <p:nvSpPr>
              <p:cNvPr id="8" name="Rectangular Callout 7">
                <a:extLst>
                  <a:ext uri="{FF2B5EF4-FFF2-40B4-BE49-F238E27FC236}">
                    <a16:creationId xmlns:a16="http://schemas.microsoft.com/office/drawing/2014/main" id="{CA5E929B-FF42-A0E0-82D3-88A109463BBB}"/>
                  </a:ext>
                </a:extLst>
              </p:cNvPr>
              <p:cNvSpPr>
                <a:spLocks noRot="1" noChangeAspect="1" noMove="1" noResize="1" noEditPoints="1" noAdjustHandles="1" noChangeArrowheads="1" noChangeShapeType="1" noTextEdit="1"/>
              </p:cNvSpPr>
              <p:nvPr/>
            </p:nvSpPr>
            <p:spPr>
              <a:xfrm>
                <a:off x="7721727" y="2568934"/>
                <a:ext cx="3443097" cy="722906"/>
              </a:xfrm>
              <a:prstGeom prst="wedgeRectCallout">
                <a:avLst>
                  <a:gd name="adj1" fmla="val -28080"/>
                  <a:gd name="adj2" fmla="val -77723"/>
                </a:avLst>
              </a:prstGeom>
              <a:blipFill>
                <a:blip r:embed="rId3"/>
                <a:stretch>
                  <a:fillRect l="-1838" r="-2206" b="-5333"/>
                </a:stretch>
              </a:blipFill>
            </p:spPr>
            <p:txBody>
              <a:bodyPr/>
              <a:lstStyle/>
              <a:p>
                <a:r>
                  <a:rPr lang="en-US">
                    <a:noFill/>
                  </a:rPr>
                  <a:t> </a:t>
                </a:r>
              </a:p>
            </p:txBody>
          </p:sp>
        </mc:Fallback>
      </mc:AlternateContent>
      <p:sp>
        <p:nvSpPr>
          <p:cNvPr id="9" name="Rectangular Callout 8">
            <a:extLst>
              <a:ext uri="{FF2B5EF4-FFF2-40B4-BE49-F238E27FC236}">
                <a16:creationId xmlns:a16="http://schemas.microsoft.com/office/drawing/2014/main" id="{AFEE45F0-35C1-DC3B-2296-8A0B835CC4F1}"/>
              </a:ext>
            </a:extLst>
          </p:cNvPr>
          <p:cNvSpPr/>
          <p:nvPr/>
        </p:nvSpPr>
        <p:spPr>
          <a:xfrm>
            <a:off x="5622226" y="4001294"/>
            <a:ext cx="3821049" cy="722906"/>
          </a:xfrm>
          <a:prstGeom prst="wedgeRectCallout">
            <a:avLst>
              <a:gd name="adj1" fmla="val -56231"/>
              <a:gd name="adj2" fmla="val 17119"/>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This is reminiscent of the function composition in neural networks…</a:t>
            </a:r>
          </a:p>
        </p:txBody>
      </p:sp>
    </p:spTree>
    <p:extLst>
      <p:ext uri="{BB962C8B-B14F-4D97-AF65-F5344CB8AC3E}">
        <p14:creationId xmlns:p14="http://schemas.microsoft.com/office/powerpoint/2010/main" val="1502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0640-2A4E-C08E-7434-87D42DA9A14A}"/>
              </a:ext>
            </a:extLst>
          </p:cNvPr>
          <p:cNvSpPr>
            <a:spLocks noGrp="1"/>
          </p:cNvSpPr>
          <p:nvPr>
            <p:ph type="title"/>
          </p:nvPr>
        </p:nvSpPr>
        <p:spPr/>
        <p:txBody>
          <a:bodyPr/>
          <a:lstStyle/>
          <a:p>
            <a:pPr algn="ctr"/>
            <a:r>
              <a:rPr lang="en-US" dirty="0"/>
              <a:t>Behind the Scenes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6920A7-852C-262D-31C2-CEB0960E9532}"/>
                  </a:ext>
                </a:extLst>
              </p:cNvPr>
              <p:cNvSpPr>
                <a:spLocks noGrp="1"/>
              </p:cNvSpPr>
              <p:nvPr>
                <p:ph idx="1"/>
              </p:nvPr>
            </p:nvSpPr>
            <p:spPr/>
            <p:txBody>
              <a:bodyPr/>
              <a:lstStyle/>
              <a:p>
                <a:pPr marL="0" indent="0">
                  <a:buNone/>
                </a:pPr>
                <a:r>
                  <a:rPr lang="en-US" dirty="0"/>
                  <a:t>JAX is using reverse-mode </a:t>
                </a:r>
                <a:r>
                  <a:rPr lang="en-US" dirty="0" err="1"/>
                  <a:t>autodiff</a:t>
                </a:r>
                <a:r>
                  <a:rPr lang="en-US" dirty="0"/>
                  <a:t> (backpropagation)</a:t>
                </a:r>
              </a:p>
              <a:p>
                <a:pPr marL="514350" indent="-514350">
                  <a:buAutoNum type="arabicPeriod"/>
                </a:pPr>
                <a:r>
                  <a:rPr lang="en-US" dirty="0"/>
                  <a:t>Simulate </a:t>
                </a:r>
                <a:r>
                  <a:rPr lang="en-US" b="1" dirty="0"/>
                  <a:t>forward</a:t>
                </a:r>
                <a:r>
                  <a:rPr lang="en-US" dirty="0"/>
                  <a:t> to get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oMath>
                </a14:m>
                <a:endParaRPr lang="en-US" dirty="0"/>
              </a:p>
              <a:p>
                <a:pPr marL="514350" indent="-514350">
                  <a:buAutoNum type="arabicPeriod"/>
                </a:pPr>
                <a:r>
                  <a:rPr lang="en-US" dirty="0"/>
                  <a:t>Calculate state gradients </a:t>
                </a:r>
                <a:r>
                  <a:rPr lang="en-US" b="1" dirty="0"/>
                  <a:t>backwards</a:t>
                </a:r>
                <a:r>
                  <a:rPr lang="en-US" dirty="0"/>
                  <a:t>:</a:t>
                </a:r>
                <a:br>
                  <a:rPr lang="en-US" dirty="0"/>
                </a:br>
                <a:br>
                  <a:rPr lang="en-US" b="0" i="1" dirty="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𝑐</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i="1">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den>
                        </m:f>
                      </m:e>
                      <m:sup>
                        <m:r>
                          <a:rPr lang="en-US" b="0" i="1" smtClean="0">
                            <a:latin typeface="Cambria Math" panose="02040503050406030204" pitchFamily="18" charset="0"/>
                          </a:rPr>
                          <m:t>𝑇</m:t>
                        </m:r>
                      </m:sup>
                    </m:sSup>
                    <m:sSubSup>
                      <m:sSubSupPr>
                        <m:ctrlPr>
                          <a:rPr lang="en-US" b="0" i="1" smtClean="0">
                            <a:latin typeface="Cambria Math" panose="02040503050406030204" pitchFamily="18" charset="0"/>
                          </a:rPr>
                        </m:ctrlPr>
                      </m:sSubSupPr>
                      <m:e>
                        <m:r>
                          <a:rPr lang="en-US" i="1">
                            <a:latin typeface="Cambria Math" panose="02040503050406030204" pitchFamily="18" charset="0"/>
                          </a:rPr>
                          <m:t>𝜆</m:t>
                        </m:r>
                      </m:e>
                      <m:sub>
                        <m:r>
                          <a:rPr lang="en-US" i="1" smtClean="0">
                            <a:latin typeface="Cambria Math" panose="02040503050406030204" pitchFamily="18" charset="0"/>
                          </a:rPr>
                          <m:t>𝑡</m:t>
                        </m:r>
                      </m:sub>
                      <m:sup/>
                    </m:sSubSup>
                  </m:oMath>
                </a14:m>
                <a:endParaRPr lang="en-US" i="1" dirty="0">
                  <a:latin typeface="Cambria Math" panose="02040503050406030204" pitchFamily="18" charset="0"/>
                </a:endParaRPr>
              </a:p>
              <a:p>
                <a:pPr marL="0" indent="0" algn="ctr">
                  <a:buNone/>
                </a:pPr>
                <a:r>
                  <a:rPr lang="en-US" dirty="0"/>
                  <a:t>Starting with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𝐻</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𝐻</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𝐻</m:t>
                            </m:r>
                          </m:sub>
                        </m:sSub>
                      </m:den>
                    </m:f>
                  </m:oMath>
                </a14:m>
                <a:endParaRPr lang="en-US" dirty="0"/>
              </a:p>
            </p:txBody>
          </p:sp>
        </mc:Choice>
        <mc:Fallback xmlns="">
          <p:sp>
            <p:nvSpPr>
              <p:cNvPr id="3" name="Content Placeholder 2">
                <a:extLst>
                  <a:ext uri="{FF2B5EF4-FFF2-40B4-BE49-F238E27FC236}">
                    <a16:creationId xmlns:a16="http://schemas.microsoft.com/office/drawing/2014/main" id="{906920A7-852C-262D-31C2-CEB0960E9532}"/>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0EE6A8E-ED3C-E1CF-2E02-004C4813F22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0F2874D-84DE-8E08-F935-B7D96C235035}"/>
              </a:ext>
            </a:extLst>
          </p:cNvPr>
          <p:cNvSpPr>
            <a:spLocks noGrp="1"/>
          </p:cNvSpPr>
          <p:nvPr>
            <p:ph type="sldNum" sz="quarter" idx="12"/>
          </p:nvPr>
        </p:nvSpPr>
        <p:spPr/>
        <p:txBody>
          <a:bodyPr/>
          <a:lstStyle/>
          <a:p>
            <a:fld id="{A2060099-932A-9345-A983-616282D95534}" type="slidenum">
              <a:rPr lang="en-US" smtClean="0"/>
              <a:t>31</a:t>
            </a:fld>
            <a:endParaRPr lang="en-US"/>
          </a:p>
        </p:txBody>
      </p:sp>
      <p:sp>
        <p:nvSpPr>
          <p:cNvPr id="6" name="Rectangular Callout 5">
            <a:extLst>
              <a:ext uri="{FF2B5EF4-FFF2-40B4-BE49-F238E27FC236}">
                <a16:creationId xmlns:a16="http://schemas.microsoft.com/office/drawing/2014/main" id="{899A232E-501C-7B84-F672-188D562947A5}"/>
              </a:ext>
            </a:extLst>
          </p:cNvPr>
          <p:cNvSpPr/>
          <p:nvPr/>
        </p:nvSpPr>
        <p:spPr>
          <a:xfrm>
            <a:off x="1744441" y="3919479"/>
            <a:ext cx="1277894" cy="452387"/>
          </a:xfrm>
          <a:prstGeom prst="wedgeRectCallout">
            <a:avLst>
              <a:gd name="adj1" fmla="val 63812"/>
              <a:gd name="adj2" fmla="val 3128"/>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“Co-state”</a:t>
            </a:r>
          </a:p>
        </p:txBody>
      </p:sp>
      <p:sp>
        <p:nvSpPr>
          <p:cNvPr id="7" name="Rectangular Callout 6">
            <a:extLst>
              <a:ext uri="{FF2B5EF4-FFF2-40B4-BE49-F238E27FC236}">
                <a16:creationId xmlns:a16="http://schemas.microsoft.com/office/drawing/2014/main" id="{1D1702C3-694C-2A3F-991D-46F6F0296768}"/>
              </a:ext>
            </a:extLst>
          </p:cNvPr>
          <p:cNvSpPr/>
          <p:nvPr/>
        </p:nvSpPr>
        <p:spPr>
          <a:xfrm>
            <a:off x="8823155" y="3844471"/>
            <a:ext cx="2072642" cy="452387"/>
          </a:xfrm>
          <a:prstGeom prst="wedgeRectCallout">
            <a:avLst>
              <a:gd name="adj1" fmla="val -68597"/>
              <a:gd name="adj2" fmla="val 13016"/>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“Adjoint equation”</a:t>
            </a:r>
          </a:p>
        </p:txBody>
      </p:sp>
    </p:spTree>
    <p:extLst>
      <p:ext uri="{BB962C8B-B14F-4D97-AF65-F5344CB8AC3E}">
        <p14:creationId xmlns:p14="http://schemas.microsoft.com/office/powerpoint/2010/main" val="8318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0640-2A4E-C08E-7434-87D42DA9A14A}"/>
              </a:ext>
            </a:extLst>
          </p:cNvPr>
          <p:cNvSpPr>
            <a:spLocks noGrp="1"/>
          </p:cNvSpPr>
          <p:nvPr>
            <p:ph type="title"/>
          </p:nvPr>
        </p:nvSpPr>
        <p:spPr/>
        <p:txBody>
          <a:bodyPr/>
          <a:lstStyle/>
          <a:p>
            <a:pPr algn="ctr"/>
            <a:r>
              <a:rPr lang="en-US" dirty="0"/>
              <a:t>Behind the Scenes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6920A7-852C-262D-31C2-CEB0960E9532}"/>
                  </a:ext>
                </a:extLst>
              </p:cNvPr>
              <p:cNvSpPr>
                <a:spLocks noGrp="1"/>
              </p:cNvSpPr>
              <p:nvPr>
                <p:ph idx="1"/>
              </p:nvPr>
            </p:nvSpPr>
            <p:spPr/>
            <p:txBody>
              <a:bodyPr/>
              <a:lstStyle/>
              <a:p>
                <a:pPr marL="0" indent="0">
                  <a:buNone/>
                </a:pPr>
                <a:r>
                  <a:rPr lang="en-US" dirty="0"/>
                  <a:t>JAX is using reverse-mode </a:t>
                </a:r>
                <a:r>
                  <a:rPr lang="en-US" dirty="0" err="1"/>
                  <a:t>autodiff</a:t>
                </a:r>
                <a:r>
                  <a:rPr lang="en-US" dirty="0"/>
                  <a:t> (backpropagation)</a:t>
                </a:r>
              </a:p>
              <a:p>
                <a:pPr marL="514350" indent="-514350">
                  <a:buAutoNum type="arabicPeriod"/>
                </a:pPr>
                <a:r>
                  <a:rPr lang="en-US" dirty="0"/>
                  <a:t>Simulate </a:t>
                </a:r>
                <a:r>
                  <a:rPr lang="en-US" b="1" dirty="0"/>
                  <a:t>forward</a:t>
                </a:r>
                <a:r>
                  <a:rPr lang="en-US" dirty="0"/>
                  <a:t> to get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oMath>
                </a14:m>
                <a:endParaRPr lang="en-US" dirty="0"/>
              </a:p>
              <a:p>
                <a:pPr marL="514350" indent="-514350">
                  <a:buAutoNum type="arabicPeriod"/>
                </a:pPr>
                <a:r>
                  <a:rPr lang="en-US" dirty="0"/>
                  <a:t>Calculate state gradients </a:t>
                </a:r>
                <a:r>
                  <a:rPr lang="en-US" b="1" dirty="0"/>
                  <a:t>backwards</a:t>
                </a:r>
              </a:p>
              <a:p>
                <a:pPr marL="514350" indent="-514350">
                  <a:buAutoNum type="arabicPeriod"/>
                </a:pPr>
                <a:r>
                  <a:rPr lang="en-US" dirty="0"/>
                  <a:t>Calculate the action gradients</a:t>
                </a:r>
              </a:p>
              <a:p>
                <a:pPr marL="514350" indent="-514350">
                  <a:buAutoNum type="arabicPeriod"/>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𝐶</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𝑡</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𝑐</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𝑡</m:t>
                              </m:r>
                            </m:sub>
                          </m:sSub>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den>
                          </m:f>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𝑡</m:t>
                          </m:r>
                        </m:sub>
                      </m:sSub>
                    </m:oMath>
                  </m:oMathPara>
                </a14:m>
                <a:endParaRPr lang="en-US" dirty="0"/>
              </a:p>
            </p:txBody>
          </p:sp>
        </mc:Choice>
        <mc:Fallback xmlns="">
          <p:sp>
            <p:nvSpPr>
              <p:cNvPr id="3" name="Content Placeholder 2">
                <a:extLst>
                  <a:ext uri="{FF2B5EF4-FFF2-40B4-BE49-F238E27FC236}">
                    <a16:creationId xmlns:a16="http://schemas.microsoft.com/office/drawing/2014/main" id="{906920A7-852C-262D-31C2-CEB0960E9532}"/>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A0EE6A8E-ED3C-E1CF-2E02-004C4813F225}"/>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0F2874D-84DE-8E08-F935-B7D96C235035}"/>
              </a:ext>
            </a:extLst>
          </p:cNvPr>
          <p:cNvSpPr>
            <a:spLocks noGrp="1"/>
          </p:cNvSpPr>
          <p:nvPr>
            <p:ph type="sldNum" sz="quarter" idx="12"/>
          </p:nvPr>
        </p:nvSpPr>
        <p:spPr/>
        <p:txBody>
          <a:bodyPr/>
          <a:lstStyle/>
          <a:p>
            <a:fld id="{A2060099-932A-9345-A983-616282D95534}" type="slidenum">
              <a:rPr lang="en-US" smtClean="0"/>
              <a:t>32</a:t>
            </a:fld>
            <a:endParaRPr lang="en-US"/>
          </a:p>
        </p:txBody>
      </p:sp>
      <p:sp>
        <p:nvSpPr>
          <p:cNvPr id="8" name="Rectangular Callout 7">
            <a:extLst>
              <a:ext uri="{FF2B5EF4-FFF2-40B4-BE49-F238E27FC236}">
                <a16:creationId xmlns:a16="http://schemas.microsoft.com/office/drawing/2014/main" id="{11520440-B2F9-D663-419B-76F16114D8A4}"/>
              </a:ext>
            </a:extLst>
          </p:cNvPr>
          <p:cNvSpPr/>
          <p:nvPr/>
        </p:nvSpPr>
        <p:spPr>
          <a:xfrm>
            <a:off x="8153401" y="2711507"/>
            <a:ext cx="3425792" cy="1080845"/>
          </a:xfrm>
          <a:prstGeom prst="wedgeRectCallout">
            <a:avLst>
              <a:gd name="adj1" fmla="val -56231"/>
              <a:gd name="adj2" fmla="val 17119"/>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Take a moment to appreciate that this is way better than naïve gradient calculation!</a:t>
            </a:r>
          </a:p>
        </p:txBody>
      </p:sp>
    </p:spTree>
    <p:extLst>
      <p:ext uri="{BB962C8B-B14F-4D97-AF65-F5344CB8AC3E}">
        <p14:creationId xmlns:p14="http://schemas.microsoft.com/office/powerpoint/2010/main" val="3161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AB53-AB13-19F3-13DC-3D4BE9FCE464}"/>
              </a:ext>
            </a:extLst>
          </p:cNvPr>
          <p:cNvSpPr>
            <a:spLocks noGrp="1"/>
          </p:cNvSpPr>
          <p:nvPr>
            <p:ph type="title"/>
          </p:nvPr>
        </p:nvSpPr>
        <p:spPr/>
        <p:txBody>
          <a:bodyPr/>
          <a:lstStyle/>
          <a:p>
            <a:pPr algn="ctr"/>
            <a:r>
              <a:rPr lang="en-US" dirty="0"/>
              <a:t>Differentiating through Splines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C7B16A-FF4E-C180-C843-567338FED497}"/>
                  </a:ext>
                </a:extLst>
              </p:cNvPr>
              <p:cNvSpPr>
                <a:spLocks noGrp="1"/>
              </p:cNvSpPr>
              <p:nvPr>
                <p:ph idx="1"/>
              </p:nvPr>
            </p:nvSpPr>
            <p:spPr/>
            <p:txBody>
              <a:bodyPr/>
              <a:lstStyle/>
              <a:p>
                <a:pPr marL="0" indent="0">
                  <a:buNone/>
                </a:pPr>
                <a:r>
                  <a:rPr lang="en-US" dirty="0"/>
                  <a:t>Recall spline trick: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0"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 </m:t>
                        </m:r>
                        <m:r>
                          <a:rPr lang="en-US" b="1" i="1" smtClean="0">
                            <a:latin typeface="Cambria Math" panose="02040503050406030204" pitchFamily="18" charset="0"/>
                          </a:rPr>
                          <m:t>𝜶</m:t>
                        </m:r>
                      </m:e>
                    </m:d>
                  </m:oMath>
                </a14:m>
                <a:endParaRPr lang="en-US" dirty="0"/>
              </a:p>
              <a:p>
                <a:pPr marL="0" indent="0">
                  <a:buNone/>
                </a:pPr>
                <a:endParaRPr lang="en-US" dirty="0"/>
              </a:p>
              <a:p>
                <a:pPr marL="0" indent="0">
                  <a:buNone/>
                </a:pPr>
                <a:r>
                  <a:rPr lang="en-US" dirty="0"/>
                  <a:t>Chain rule again:</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𝐶</m:t>
                          </m:r>
                        </m:num>
                        <m:den>
                          <m:r>
                            <a:rPr lang="en-US" i="1">
                              <a:latin typeface="Cambria Math" panose="02040503050406030204" pitchFamily="18" charset="0"/>
                            </a:rPr>
                            <m:t>𝜕</m:t>
                          </m:r>
                          <m:r>
                            <a:rPr lang="en-US" b="1" i="1" smtClean="0">
                              <a:latin typeface="Cambria Math" panose="02040503050406030204" pitchFamily="18" charset="0"/>
                            </a:rPr>
                            <m:t>𝜶</m:t>
                          </m:r>
                        </m:den>
                      </m:f>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𝐶</m:t>
                          </m:r>
                        </m:num>
                        <m:den>
                          <m:r>
                            <a:rPr lang="en-US" i="1">
                              <a:latin typeface="Cambria Math" panose="02040503050406030204" pitchFamily="18" charset="0"/>
                            </a:rPr>
                            <m:t>𝜕</m:t>
                          </m:r>
                          <m:r>
                            <a:rPr lang="en-US" b="1" i="1" smtClean="0">
                              <a:latin typeface="Cambria Math" panose="02040503050406030204" pitchFamily="18" charset="0"/>
                            </a:rPr>
                            <m:t>𝒖</m:t>
                          </m:r>
                        </m:den>
                      </m:f>
                      <m:f>
                        <m:fPr>
                          <m:ctrlPr>
                            <a:rPr lang="en-US" i="1">
                              <a:latin typeface="Cambria Math" panose="02040503050406030204" pitchFamily="18" charset="0"/>
                            </a:rPr>
                          </m:ctrlPr>
                        </m:fPr>
                        <m:num>
                          <m:r>
                            <a:rPr lang="en-US" i="1">
                              <a:latin typeface="Cambria Math" panose="02040503050406030204" pitchFamily="18" charset="0"/>
                            </a:rPr>
                            <m:t>𝜕</m:t>
                          </m:r>
                          <m:r>
                            <a:rPr lang="en-US" b="1" i="1" smtClean="0">
                              <a:latin typeface="Cambria Math" panose="02040503050406030204" pitchFamily="18" charset="0"/>
                            </a:rPr>
                            <m:t>𝒖</m:t>
                          </m:r>
                        </m:num>
                        <m:den>
                          <m:r>
                            <a:rPr lang="en-US" i="1">
                              <a:latin typeface="Cambria Math" panose="02040503050406030204" pitchFamily="18" charset="0"/>
                            </a:rPr>
                            <m:t>𝜕</m:t>
                          </m:r>
                          <m:r>
                            <a:rPr lang="en-US" b="1" i="1" smtClean="0">
                              <a:latin typeface="Cambria Math" panose="02040503050406030204" pitchFamily="18" charset="0"/>
                            </a:rPr>
                            <m:t>𝜶</m:t>
                          </m:r>
                        </m:den>
                      </m:f>
                    </m:oMath>
                  </m:oMathPara>
                </a14:m>
                <a:endParaRPr lang="en-US" dirty="0"/>
              </a:p>
              <a:p>
                <a:pPr marL="0" indent="0">
                  <a:buNone/>
                </a:pPr>
                <a:endParaRPr lang="en-US" dirty="0"/>
              </a:p>
              <a:p>
                <a:pPr marL="0" indent="0">
                  <a:buNone/>
                </a:pPr>
                <a:r>
                  <a:rPr lang="en-US" dirty="0"/>
                  <a:t>This is also handled easily by </a:t>
                </a:r>
                <a:r>
                  <a:rPr lang="en-US" dirty="0" err="1"/>
                  <a:t>autodiff</a:t>
                </a:r>
                <a:r>
                  <a:rPr lang="en-US" dirty="0"/>
                  <a:t> (so long as spline is implemented using </a:t>
                </a:r>
                <a:r>
                  <a:rPr lang="en-US" dirty="0" err="1"/>
                  <a:t>autodiff</a:t>
                </a:r>
                <a:r>
                  <a:rPr lang="en-US" dirty="0"/>
                  <a:t>)</a:t>
                </a:r>
              </a:p>
            </p:txBody>
          </p:sp>
        </mc:Choice>
        <mc:Fallback xmlns="">
          <p:sp>
            <p:nvSpPr>
              <p:cNvPr id="3" name="Content Placeholder 2">
                <a:extLst>
                  <a:ext uri="{FF2B5EF4-FFF2-40B4-BE49-F238E27FC236}">
                    <a16:creationId xmlns:a16="http://schemas.microsoft.com/office/drawing/2014/main" id="{07C7B16A-FF4E-C180-C843-567338FED497}"/>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0762667-978B-7ED1-228F-C9A67B36FE39}"/>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45B421D-F15E-73A3-13A5-E08D5EB87C83}"/>
              </a:ext>
            </a:extLst>
          </p:cNvPr>
          <p:cNvSpPr>
            <a:spLocks noGrp="1"/>
          </p:cNvSpPr>
          <p:nvPr>
            <p:ph type="sldNum" sz="quarter" idx="12"/>
          </p:nvPr>
        </p:nvSpPr>
        <p:spPr/>
        <p:txBody>
          <a:bodyPr/>
          <a:lstStyle/>
          <a:p>
            <a:fld id="{A2060099-932A-9345-A983-616282D95534}" type="slidenum">
              <a:rPr lang="en-US" smtClean="0"/>
              <a:t>33</a:t>
            </a:fld>
            <a:endParaRPr lang="en-US"/>
          </a:p>
        </p:txBody>
      </p:sp>
    </p:spTree>
    <p:extLst>
      <p:ext uri="{BB962C8B-B14F-4D97-AF65-F5344CB8AC3E}">
        <p14:creationId xmlns:p14="http://schemas.microsoft.com/office/powerpoint/2010/main" val="22034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072B-82F2-BDBD-46BF-4D0EDFB064A2}"/>
              </a:ext>
            </a:extLst>
          </p:cNvPr>
          <p:cNvSpPr>
            <a:spLocks noGrp="1"/>
          </p:cNvSpPr>
          <p:nvPr>
            <p:ph type="title"/>
          </p:nvPr>
        </p:nvSpPr>
        <p:spPr/>
        <p:txBody>
          <a:bodyPr/>
          <a:lstStyle/>
          <a:p>
            <a:pPr algn="ctr"/>
            <a:r>
              <a:rPr lang="en-US" dirty="0"/>
              <a:t># control points = 5</a:t>
            </a:r>
          </a:p>
        </p:txBody>
      </p:sp>
      <p:sp>
        <p:nvSpPr>
          <p:cNvPr id="4" name="Footer Placeholder 3">
            <a:extLst>
              <a:ext uri="{FF2B5EF4-FFF2-40B4-BE49-F238E27FC236}">
                <a16:creationId xmlns:a16="http://schemas.microsoft.com/office/drawing/2014/main" id="{67564422-34CD-4D84-4A1F-949B8EF41FC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385B2BA-0F37-AF99-0EF7-3E6202E0D843}"/>
              </a:ext>
            </a:extLst>
          </p:cNvPr>
          <p:cNvSpPr>
            <a:spLocks noGrp="1"/>
          </p:cNvSpPr>
          <p:nvPr>
            <p:ph type="sldNum" sz="quarter" idx="12"/>
          </p:nvPr>
        </p:nvSpPr>
        <p:spPr/>
        <p:txBody>
          <a:bodyPr/>
          <a:lstStyle/>
          <a:p>
            <a:fld id="{A2060099-932A-9345-A983-616282D95534}" type="slidenum">
              <a:rPr lang="en-US" smtClean="0"/>
              <a:t>34</a:t>
            </a:fld>
            <a:endParaRPr lang="en-US"/>
          </a:p>
        </p:txBody>
      </p:sp>
      <p:pic>
        <p:nvPicPr>
          <p:cNvPr id="9" name="gd_double_integrator_plot_seed0-5">
            <a:hlinkClick r:id="" action="ppaction://media"/>
            <a:extLst>
              <a:ext uri="{FF2B5EF4-FFF2-40B4-BE49-F238E27FC236}">
                <a16:creationId xmlns:a16="http://schemas.microsoft.com/office/drawing/2014/main" id="{AADAAE1D-C375-9253-3D61-F1C9A26127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3394" y="1552289"/>
            <a:ext cx="9185212" cy="4592606"/>
          </a:xfrm>
          <a:prstGeom prst="rect">
            <a:avLst/>
          </a:prstGeom>
        </p:spPr>
      </p:pic>
    </p:spTree>
    <p:extLst>
      <p:ext uri="{BB962C8B-B14F-4D97-AF65-F5344CB8AC3E}">
        <p14:creationId xmlns:p14="http://schemas.microsoft.com/office/powerpoint/2010/main" val="396835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AB53-AB13-19F3-13DC-3D4BE9FCE464}"/>
              </a:ext>
            </a:extLst>
          </p:cNvPr>
          <p:cNvSpPr>
            <a:spLocks noGrp="1"/>
          </p:cNvSpPr>
          <p:nvPr>
            <p:ph type="title"/>
          </p:nvPr>
        </p:nvSpPr>
        <p:spPr/>
        <p:txBody>
          <a:bodyPr/>
          <a:lstStyle/>
          <a:p>
            <a:pPr algn="ctr"/>
            <a:r>
              <a:rPr lang="en-US" dirty="0"/>
              <a:t>Trading Off Speed and Cost</a:t>
            </a:r>
          </a:p>
        </p:txBody>
      </p:sp>
      <p:sp>
        <p:nvSpPr>
          <p:cNvPr id="4" name="Footer Placeholder 3">
            <a:extLst>
              <a:ext uri="{FF2B5EF4-FFF2-40B4-BE49-F238E27FC236}">
                <a16:creationId xmlns:a16="http://schemas.microsoft.com/office/drawing/2014/main" id="{10762667-978B-7ED1-228F-C9A67B36FE39}"/>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45B421D-F15E-73A3-13A5-E08D5EB87C83}"/>
              </a:ext>
            </a:extLst>
          </p:cNvPr>
          <p:cNvSpPr>
            <a:spLocks noGrp="1"/>
          </p:cNvSpPr>
          <p:nvPr>
            <p:ph type="sldNum" sz="quarter" idx="12"/>
          </p:nvPr>
        </p:nvSpPr>
        <p:spPr/>
        <p:txBody>
          <a:bodyPr/>
          <a:lstStyle/>
          <a:p>
            <a:fld id="{A2060099-932A-9345-A983-616282D95534}" type="slidenum">
              <a:rPr lang="en-US" smtClean="0"/>
              <a:t>35</a:t>
            </a:fld>
            <a:endParaRPr lang="en-US"/>
          </a:p>
        </p:txBody>
      </p:sp>
      <p:pic>
        <p:nvPicPr>
          <p:cNvPr id="7" name="Picture 6" descr="A graph of a double integrator and gradient descent&#10;&#10;Description automatically generated">
            <a:extLst>
              <a:ext uri="{FF2B5EF4-FFF2-40B4-BE49-F238E27FC236}">
                <a16:creationId xmlns:a16="http://schemas.microsoft.com/office/drawing/2014/main" id="{72A00404-8571-9E08-02CB-F02162A8D113}"/>
              </a:ext>
            </a:extLst>
          </p:cNvPr>
          <p:cNvPicPr>
            <a:picLocks noChangeAspect="1"/>
          </p:cNvPicPr>
          <p:nvPr/>
        </p:nvPicPr>
        <p:blipFill>
          <a:blip r:embed="rId2"/>
          <a:stretch>
            <a:fillRect/>
          </a:stretch>
        </p:blipFill>
        <p:spPr>
          <a:xfrm>
            <a:off x="1192530" y="1690688"/>
            <a:ext cx="9806940" cy="3922776"/>
          </a:xfrm>
          <a:prstGeom prst="rect">
            <a:avLst/>
          </a:prstGeom>
        </p:spPr>
      </p:pic>
    </p:spTree>
    <p:extLst>
      <p:ext uri="{BB962C8B-B14F-4D97-AF65-F5344CB8AC3E}">
        <p14:creationId xmlns:p14="http://schemas.microsoft.com/office/powerpoint/2010/main" val="35280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AB53-AB13-19F3-13DC-3D4BE9FCE464}"/>
              </a:ext>
            </a:extLst>
          </p:cNvPr>
          <p:cNvSpPr>
            <a:spLocks noGrp="1"/>
          </p:cNvSpPr>
          <p:nvPr>
            <p:ph type="title"/>
          </p:nvPr>
        </p:nvSpPr>
        <p:spPr/>
        <p:txBody>
          <a:bodyPr/>
          <a:lstStyle/>
          <a:p>
            <a:pPr algn="ctr"/>
            <a:r>
              <a:rPr lang="en-US" dirty="0"/>
              <a:t>Gradient Descent in Pendulum</a:t>
            </a:r>
          </a:p>
        </p:txBody>
      </p:sp>
      <p:sp>
        <p:nvSpPr>
          <p:cNvPr id="4" name="Footer Placeholder 3">
            <a:extLst>
              <a:ext uri="{FF2B5EF4-FFF2-40B4-BE49-F238E27FC236}">
                <a16:creationId xmlns:a16="http://schemas.microsoft.com/office/drawing/2014/main" id="{10762667-978B-7ED1-228F-C9A67B36FE39}"/>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745B421D-F15E-73A3-13A5-E08D5EB87C83}"/>
              </a:ext>
            </a:extLst>
          </p:cNvPr>
          <p:cNvSpPr>
            <a:spLocks noGrp="1"/>
          </p:cNvSpPr>
          <p:nvPr>
            <p:ph type="sldNum" sz="quarter" idx="12"/>
          </p:nvPr>
        </p:nvSpPr>
        <p:spPr/>
        <p:txBody>
          <a:bodyPr/>
          <a:lstStyle/>
          <a:p>
            <a:fld id="{A2060099-932A-9345-A983-616282D95534}" type="slidenum">
              <a:rPr lang="en-US" smtClean="0"/>
              <a:t>36</a:t>
            </a:fld>
            <a:endParaRPr lang="en-US"/>
          </a:p>
        </p:txBody>
      </p:sp>
      <p:sp>
        <p:nvSpPr>
          <p:cNvPr id="7" name="Rectangular Callout 6">
            <a:extLst>
              <a:ext uri="{FF2B5EF4-FFF2-40B4-BE49-F238E27FC236}">
                <a16:creationId xmlns:a16="http://schemas.microsoft.com/office/drawing/2014/main" id="{101D294A-9A88-03CB-FF0E-D5B51D0A3192}"/>
              </a:ext>
            </a:extLst>
          </p:cNvPr>
          <p:cNvSpPr/>
          <p:nvPr/>
        </p:nvSpPr>
        <p:spPr>
          <a:xfrm>
            <a:off x="8846419" y="3089696"/>
            <a:ext cx="2743200" cy="1219208"/>
          </a:xfrm>
          <a:prstGeom prst="wedgeRectCallout">
            <a:avLst>
              <a:gd name="adj1" fmla="val -56231"/>
              <a:gd name="adj2" fmla="val 17119"/>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It is certainly possible to do better than this, but it is very finicky…</a:t>
            </a:r>
          </a:p>
        </p:txBody>
      </p:sp>
      <p:pic>
        <p:nvPicPr>
          <p:cNvPr id="8" name="gd_pendulum">
            <a:hlinkClick r:id="" action="ppaction://media"/>
            <a:extLst>
              <a:ext uri="{FF2B5EF4-FFF2-40B4-BE49-F238E27FC236}">
                <a16:creationId xmlns:a16="http://schemas.microsoft.com/office/drawing/2014/main" id="{B6A682A0-8AEC-DB6D-E57A-50F6005332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3220" y="1362024"/>
            <a:ext cx="4905559" cy="4905559"/>
          </a:xfrm>
          <a:prstGeom prst="rect">
            <a:avLst/>
          </a:prstGeom>
        </p:spPr>
      </p:pic>
    </p:spTree>
    <p:extLst>
      <p:ext uri="{BB962C8B-B14F-4D97-AF65-F5344CB8AC3E}">
        <p14:creationId xmlns:p14="http://schemas.microsoft.com/office/powerpoint/2010/main" val="128143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1EEC-5E09-C4C2-394C-2E9F36F7EF31}"/>
              </a:ext>
            </a:extLst>
          </p:cNvPr>
          <p:cNvSpPr>
            <a:spLocks noGrp="1"/>
          </p:cNvSpPr>
          <p:nvPr>
            <p:ph type="title"/>
          </p:nvPr>
        </p:nvSpPr>
        <p:spPr/>
        <p:txBody>
          <a:bodyPr/>
          <a:lstStyle/>
          <a:p>
            <a:pPr algn="ctr"/>
            <a:r>
              <a:rPr lang="en-US" dirty="0"/>
              <a:t>Differentiable Physics Engines</a:t>
            </a:r>
          </a:p>
        </p:txBody>
      </p:sp>
      <p:sp>
        <p:nvSpPr>
          <p:cNvPr id="4" name="Footer Placeholder 3">
            <a:extLst>
              <a:ext uri="{FF2B5EF4-FFF2-40B4-BE49-F238E27FC236}">
                <a16:creationId xmlns:a16="http://schemas.microsoft.com/office/drawing/2014/main" id="{0ED77114-55D9-35F4-1CC0-71AF8E2E3758}"/>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F6C5DF1A-BDB0-6B85-9F57-8DA59B287240}"/>
              </a:ext>
            </a:extLst>
          </p:cNvPr>
          <p:cNvSpPr>
            <a:spLocks noGrp="1"/>
          </p:cNvSpPr>
          <p:nvPr>
            <p:ph type="sldNum" sz="quarter" idx="12"/>
          </p:nvPr>
        </p:nvSpPr>
        <p:spPr/>
        <p:txBody>
          <a:bodyPr/>
          <a:lstStyle/>
          <a:p>
            <a:fld id="{A2060099-932A-9345-A983-616282D95534}" type="slidenum">
              <a:rPr lang="en-US" smtClean="0"/>
              <a:t>37</a:t>
            </a:fld>
            <a:endParaRPr lang="en-US"/>
          </a:p>
        </p:txBody>
      </p:sp>
      <p:pic>
        <p:nvPicPr>
          <p:cNvPr id="1026" name="Picture 2" descr="BRAX">
            <a:extLst>
              <a:ext uri="{FF2B5EF4-FFF2-40B4-BE49-F238E27FC236}">
                <a16:creationId xmlns:a16="http://schemas.microsoft.com/office/drawing/2014/main" id="{6E31F418-81EA-A869-DF35-E9FED9AF2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42" y="1817869"/>
            <a:ext cx="3064242" cy="736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DA4E6F-5AFD-1342-6240-51EB236AD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58" y="2736405"/>
            <a:ext cx="2032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53EB683-120B-CB75-4095-3E570190E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358" y="2736405"/>
            <a:ext cx="2032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5419A2D-90DB-A1A8-783B-3E804E25E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358" y="2736405"/>
            <a:ext cx="2032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B1426F-76A1-6FDD-1C91-AD9D8D479765}"/>
              </a:ext>
            </a:extLst>
          </p:cNvPr>
          <p:cNvSpPr txBox="1"/>
          <p:nvPr/>
        </p:nvSpPr>
        <p:spPr>
          <a:xfrm>
            <a:off x="2867191" y="4770797"/>
            <a:ext cx="2422693" cy="369332"/>
          </a:xfrm>
          <a:prstGeom prst="rect">
            <a:avLst/>
          </a:prstGeom>
          <a:noFill/>
        </p:spPr>
        <p:txBody>
          <a:bodyPr wrap="square">
            <a:spAutoFit/>
          </a:bodyPr>
          <a:lstStyle/>
          <a:p>
            <a:r>
              <a:rPr lang="en-US" dirty="0">
                <a:latin typeface="Lato" panose="020F0502020204030203" pitchFamily="34" charset="77"/>
              </a:rPr>
              <a:t>Freeman et al. (2021)</a:t>
            </a:r>
          </a:p>
        </p:txBody>
      </p:sp>
      <p:sp>
        <p:nvSpPr>
          <p:cNvPr id="10" name="TextBox 9">
            <a:extLst>
              <a:ext uri="{FF2B5EF4-FFF2-40B4-BE49-F238E27FC236}">
                <a16:creationId xmlns:a16="http://schemas.microsoft.com/office/drawing/2014/main" id="{89856F25-83B9-0551-10DE-FD457F8C8F68}"/>
              </a:ext>
            </a:extLst>
          </p:cNvPr>
          <p:cNvSpPr txBox="1"/>
          <p:nvPr/>
        </p:nvSpPr>
        <p:spPr>
          <a:xfrm>
            <a:off x="7931215" y="2184691"/>
            <a:ext cx="3166713" cy="2862322"/>
          </a:xfrm>
          <a:prstGeom prst="rect">
            <a:avLst/>
          </a:prstGeom>
          <a:noFill/>
        </p:spPr>
        <p:txBody>
          <a:bodyPr wrap="square" rtlCol="0">
            <a:spAutoFit/>
          </a:bodyPr>
          <a:lstStyle/>
          <a:p>
            <a:r>
              <a:rPr lang="en-US" b="1" dirty="0">
                <a:latin typeface="Lato" panose="020F0502020204030203" pitchFamily="34" charset="77"/>
              </a:rPr>
              <a:t>See also:</a:t>
            </a:r>
          </a:p>
          <a:p>
            <a:pPr marL="285750" indent="-285750">
              <a:buFont typeface="Arial" panose="020B0604020202020204" pitchFamily="34" charset="0"/>
              <a:buChar char="•"/>
            </a:pPr>
            <a:r>
              <a:rPr lang="en-US" dirty="0">
                <a:latin typeface="Lato" panose="020F0502020204030203" pitchFamily="34" charset="77"/>
              </a:rPr>
              <a:t>Dojo (Howell et al. 2022)</a:t>
            </a:r>
          </a:p>
          <a:p>
            <a:pPr marL="285750" indent="-285750">
              <a:buFont typeface="Arial" panose="020B0604020202020204" pitchFamily="34" charset="0"/>
              <a:buChar char="•"/>
            </a:pPr>
            <a:r>
              <a:rPr lang="en-US" dirty="0">
                <a:latin typeface="Lato" panose="020F0502020204030203" pitchFamily="34" charset="77"/>
              </a:rPr>
              <a:t>End-to-End Differentiable Physics for Learning and Control (De Avila </a:t>
            </a:r>
            <a:r>
              <a:rPr lang="en-US" dirty="0" err="1">
                <a:latin typeface="Lato" panose="020F0502020204030203" pitchFamily="34" charset="77"/>
              </a:rPr>
              <a:t>Belbute</a:t>
            </a:r>
            <a:r>
              <a:rPr lang="en-US" dirty="0">
                <a:latin typeface="Lato" panose="020F0502020204030203" pitchFamily="34" charset="77"/>
              </a:rPr>
              <a:t> Peres et al. 2018)</a:t>
            </a:r>
          </a:p>
          <a:p>
            <a:pPr marL="285750" indent="-285750">
              <a:buFont typeface="Arial" panose="020B0604020202020204" pitchFamily="34" charset="0"/>
              <a:buChar char="•"/>
            </a:pPr>
            <a:r>
              <a:rPr lang="en-US" dirty="0">
                <a:latin typeface="Lato" panose="020F0502020204030203" pitchFamily="34" charset="77"/>
              </a:rPr>
              <a:t>Tiny Differentiable Simulator (</a:t>
            </a:r>
            <a:r>
              <a:rPr lang="en-US" dirty="0" err="1">
                <a:latin typeface="Lato" panose="020F0502020204030203" pitchFamily="34" charset="77"/>
              </a:rPr>
              <a:t>Coumans</a:t>
            </a:r>
            <a:r>
              <a:rPr lang="en-US" dirty="0">
                <a:latin typeface="Lato" panose="020F0502020204030203" pitchFamily="34" charset="77"/>
              </a:rPr>
              <a:t> 2020)</a:t>
            </a:r>
          </a:p>
          <a:p>
            <a:pPr marL="285750" indent="-285750">
              <a:buFont typeface="Arial" panose="020B0604020202020204" pitchFamily="34" charset="0"/>
              <a:buChar char="•"/>
            </a:pPr>
            <a:r>
              <a:rPr lang="en-US" dirty="0">
                <a:latin typeface="Lato" panose="020F0502020204030203" pitchFamily="34" charset="77"/>
              </a:rPr>
              <a:t>Several others</a:t>
            </a:r>
          </a:p>
          <a:p>
            <a:pPr marL="285750" indent="-285750">
              <a:buFont typeface="Arial" panose="020B0604020202020204" pitchFamily="34" charset="0"/>
              <a:buChar char="•"/>
            </a:pPr>
            <a:endParaRPr lang="en-US" dirty="0">
              <a:latin typeface="Lato" panose="020F0502020204030203" pitchFamily="34" charset="77"/>
            </a:endParaRPr>
          </a:p>
        </p:txBody>
      </p:sp>
    </p:spTree>
    <p:extLst>
      <p:ext uri="{BB962C8B-B14F-4D97-AF65-F5344CB8AC3E}">
        <p14:creationId xmlns:p14="http://schemas.microsoft.com/office/powerpoint/2010/main" val="558740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Second-Order Shooting Methods</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38</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113554070"/>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1733153377"/>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160424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8513-C0C4-93A5-B033-3FE47C595870}"/>
              </a:ext>
            </a:extLst>
          </p:cNvPr>
          <p:cNvSpPr>
            <a:spLocks noGrp="1"/>
          </p:cNvSpPr>
          <p:nvPr>
            <p:ph type="title"/>
          </p:nvPr>
        </p:nvSpPr>
        <p:spPr/>
        <p:txBody>
          <a:bodyPr>
            <a:normAutofit/>
          </a:bodyPr>
          <a:lstStyle/>
          <a:p>
            <a:pPr algn="ctr"/>
            <a:r>
              <a:rPr lang="en-US" sz="4000" dirty="0"/>
              <a:t>Newton’s Method (a.k.a. Newton–Raphson)</a:t>
            </a:r>
          </a:p>
        </p:txBody>
      </p:sp>
      <p:sp>
        <p:nvSpPr>
          <p:cNvPr id="4" name="Footer Placeholder 3">
            <a:extLst>
              <a:ext uri="{FF2B5EF4-FFF2-40B4-BE49-F238E27FC236}">
                <a16:creationId xmlns:a16="http://schemas.microsoft.com/office/drawing/2014/main" id="{278A81C9-6566-20EE-1D2E-A60D862573B8}"/>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AC6A2C5B-66F9-0A3F-7D45-E5AA81B056FB}"/>
              </a:ext>
            </a:extLst>
          </p:cNvPr>
          <p:cNvSpPr>
            <a:spLocks noGrp="1"/>
          </p:cNvSpPr>
          <p:nvPr>
            <p:ph type="sldNum" sz="quarter" idx="12"/>
          </p:nvPr>
        </p:nvSpPr>
        <p:spPr/>
        <p:txBody>
          <a:bodyPr/>
          <a:lstStyle/>
          <a:p>
            <a:fld id="{A2060099-932A-9345-A983-616282D95534}" type="slidenum">
              <a:rPr lang="en-US" smtClean="0"/>
              <a:t>39</a:t>
            </a:fld>
            <a:endParaRPr lang="en-US"/>
          </a:p>
        </p:txBody>
      </p:sp>
      <p:pic>
        <p:nvPicPr>
          <p:cNvPr id="6" name="newtons_method">
            <a:hlinkClick r:id="" action="ppaction://media"/>
            <a:extLst>
              <a:ext uri="{FF2B5EF4-FFF2-40B4-BE49-F238E27FC236}">
                <a16:creationId xmlns:a16="http://schemas.microsoft.com/office/drawing/2014/main" id="{A0019A4D-D686-3E74-919F-A1733CCE6D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641" y="1422316"/>
            <a:ext cx="7832253" cy="4699352"/>
          </a:xfrm>
          <a:prstGeom prst="rect">
            <a:avLst/>
          </a:prstGeom>
        </p:spPr>
      </p:pic>
      <p:sp>
        <p:nvSpPr>
          <p:cNvPr id="7" name="Rectangular Callout 6">
            <a:extLst>
              <a:ext uri="{FF2B5EF4-FFF2-40B4-BE49-F238E27FC236}">
                <a16:creationId xmlns:a16="http://schemas.microsoft.com/office/drawing/2014/main" id="{2D4AEF54-335C-C0DE-0A6F-BBFA1CEFA61A}"/>
              </a:ext>
            </a:extLst>
          </p:cNvPr>
          <p:cNvSpPr/>
          <p:nvPr/>
        </p:nvSpPr>
        <p:spPr>
          <a:xfrm>
            <a:off x="8669957" y="4558838"/>
            <a:ext cx="2896402" cy="1010666"/>
          </a:xfrm>
          <a:prstGeom prst="wedgeRectCallout">
            <a:avLst>
              <a:gd name="adj1" fmla="val -56231"/>
              <a:gd name="adj2" fmla="val 17119"/>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Need to be careful if Hessian is not PSD; Taylor parabola would flip</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4BDF8E-ABC8-060D-8FE0-A4937442AF37}"/>
                  </a:ext>
                </a:extLst>
              </p:cNvPr>
              <p:cNvSpPr txBox="1"/>
              <p:nvPr/>
            </p:nvSpPr>
            <p:spPr>
              <a:xfrm>
                <a:off x="8380892" y="2017666"/>
                <a:ext cx="3926306" cy="2308324"/>
              </a:xfrm>
              <a:prstGeom prst="rect">
                <a:avLst/>
              </a:prstGeom>
              <a:noFill/>
            </p:spPr>
            <p:txBody>
              <a:bodyPr wrap="square">
                <a:spAutoFit/>
              </a:bodyPr>
              <a:lstStyle/>
              <a:p>
                <a:r>
                  <a:rPr lang="en-US" dirty="0">
                    <a:latin typeface="Lato" panose="020F0502020204030203" pitchFamily="34" charset="77"/>
                  </a:rPr>
                  <a:t>For a twice differentiable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latin typeface="Lato" panose="020F0502020204030203" pitchFamily="34" charset="77"/>
                  </a:rPr>
                  <a:t> that we want to minimize:</a:t>
                </a:r>
              </a:p>
              <a:p>
                <a:endParaRPr lang="en-US" dirty="0">
                  <a:latin typeface="Lato" panose="020F0502020204030203" pitchFamily="34" charset="77"/>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𝑓</m:t>
                                  </m:r>
                                </m:e>
                                <m:sup>
                                  <m:r>
                                    <a:rPr lang="en-US" b="0" i="1" smtClean="0">
                                      <a:solidFill>
                                        <a:srgbClr val="7030A0"/>
                                      </a:solidFill>
                                      <a:latin typeface="Cambria Math" panose="02040503050406030204" pitchFamily="18" charset="0"/>
                                    </a:rPr>
                                    <m:t>′′</m:t>
                                  </m:r>
                                </m:sup>
                              </m:sSup>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𝑥</m:t>
                                  </m:r>
                                </m:e>
                              </m:d>
                            </m:e>
                          </m:d>
                        </m:e>
                        <m:sup>
                          <m:r>
                            <a:rPr lang="en-US" b="0" i="1" smtClean="0">
                              <a:latin typeface="Cambria Math" panose="02040503050406030204" pitchFamily="18" charset="0"/>
                            </a:rPr>
                            <m:t>−1</m:t>
                          </m:r>
                        </m:sup>
                      </m:sSup>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latin typeface="Lato" panose="020F0502020204030203" pitchFamily="34" charset="77"/>
                </a:endParaRPr>
              </a:p>
              <a:p>
                <a:endParaRPr lang="en-US" dirty="0">
                  <a:latin typeface="Lato" panose="020F0502020204030203" pitchFamily="34" charset="77"/>
                </a:endParaRPr>
              </a:p>
              <a:p>
                <a:r>
                  <a:rPr lang="en-US" dirty="0">
                    <a:latin typeface="Lato" panose="020F0502020204030203" pitchFamily="34" charset="77"/>
                  </a:rPr>
                  <a:t>(Initialize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latin typeface="Lato" panose="020F0502020204030203" pitchFamily="34" charset="77"/>
                  </a:rPr>
                  <a:t> and repeat to converge)</a:t>
                </a:r>
              </a:p>
              <a:p>
                <a:endParaRPr lang="en-US" dirty="0">
                  <a:latin typeface="Lato" panose="020F0502020204030203" pitchFamily="34" charset="77"/>
                </a:endParaRPr>
              </a:p>
              <a:p>
                <a:r>
                  <a:rPr lang="en-US" dirty="0">
                    <a:latin typeface="Lato" panose="020F0502020204030203" pitchFamily="34" charset="77"/>
                  </a:rPr>
                  <a:t>Uses Hessian </a:t>
                </a:r>
                <a14:m>
                  <m:oMath xmlns:m="http://schemas.openxmlformats.org/officeDocument/2006/math">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panose="02040503050406030204" pitchFamily="18" charset="0"/>
                          </a:rPr>
                          <m:t>𝑓</m:t>
                        </m:r>
                      </m:e>
                      <m:sup>
                        <m:r>
                          <a:rPr lang="en-US" b="0" i="1" smtClean="0">
                            <a:solidFill>
                              <a:srgbClr val="7030A0"/>
                            </a:solidFill>
                            <a:latin typeface="Cambria Math" panose="02040503050406030204" pitchFamily="18" charset="0"/>
                          </a:rPr>
                          <m:t>′′</m:t>
                        </m:r>
                      </m:sup>
                    </m:sSup>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𝑥</m:t>
                        </m:r>
                      </m:e>
                    </m:d>
                  </m:oMath>
                </a14:m>
                <a:r>
                  <a:rPr lang="en-US" dirty="0">
                    <a:latin typeface="Lato" panose="020F0502020204030203" pitchFamily="34" charset="77"/>
                  </a:rPr>
                  <a:t>, so 2</a:t>
                </a:r>
                <a:r>
                  <a:rPr lang="en-US" baseline="30000" dirty="0">
                    <a:latin typeface="Lato" panose="020F0502020204030203" pitchFamily="34" charset="77"/>
                  </a:rPr>
                  <a:t>nd</a:t>
                </a:r>
                <a:r>
                  <a:rPr lang="en-US" dirty="0">
                    <a:latin typeface="Lato" panose="020F0502020204030203" pitchFamily="34" charset="77"/>
                  </a:rPr>
                  <a:t> order</a:t>
                </a:r>
              </a:p>
            </p:txBody>
          </p:sp>
        </mc:Choice>
        <mc:Fallback xmlns="">
          <p:sp>
            <p:nvSpPr>
              <p:cNvPr id="9" name="TextBox 8">
                <a:extLst>
                  <a:ext uri="{FF2B5EF4-FFF2-40B4-BE49-F238E27FC236}">
                    <a16:creationId xmlns:a16="http://schemas.microsoft.com/office/drawing/2014/main" id="{504BDF8E-ABC8-060D-8FE0-A4937442AF37}"/>
                  </a:ext>
                </a:extLst>
              </p:cNvPr>
              <p:cNvSpPr txBox="1">
                <a:spLocks noRot="1" noChangeAspect="1" noMove="1" noResize="1" noEditPoints="1" noAdjustHandles="1" noChangeArrowheads="1" noChangeShapeType="1" noTextEdit="1"/>
              </p:cNvSpPr>
              <p:nvPr/>
            </p:nvSpPr>
            <p:spPr>
              <a:xfrm>
                <a:off x="8380892" y="2017666"/>
                <a:ext cx="3926306" cy="2308324"/>
              </a:xfrm>
              <a:prstGeom prst="rect">
                <a:avLst/>
              </a:prstGeom>
              <a:blipFill>
                <a:blip r:embed="rId5"/>
                <a:stretch>
                  <a:fillRect l="-1613" t="-1093" b="-3279"/>
                </a:stretch>
              </a:blipFill>
            </p:spPr>
            <p:txBody>
              <a:bodyPr/>
              <a:lstStyle/>
              <a:p>
                <a:r>
                  <a:rPr lang="en-US">
                    <a:noFill/>
                  </a:rPr>
                  <a:t> </a:t>
                </a:r>
              </a:p>
            </p:txBody>
          </p:sp>
        </mc:Fallback>
      </mc:AlternateContent>
    </p:spTree>
    <p:extLst>
      <p:ext uri="{BB962C8B-B14F-4D97-AF65-F5344CB8AC3E}">
        <p14:creationId xmlns:p14="http://schemas.microsoft.com/office/powerpoint/2010/main" val="12940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19CF-A7A5-0E9A-EDB9-659FBFAD75E7}"/>
              </a:ext>
            </a:extLst>
          </p:cNvPr>
          <p:cNvSpPr>
            <a:spLocks noGrp="1"/>
          </p:cNvSpPr>
          <p:nvPr>
            <p:ph type="title"/>
          </p:nvPr>
        </p:nvSpPr>
        <p:spPr/>
        <p:txBody>
          <a:bodyPr/>
          <a:lstStyle/>
          <a:p>
            <a:r>
              <a:rPr lang="en-US" dirty="0"/>
              <a:t>Trajectory Optimization Problems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3705B-0B82-0F7C-9D57-27B8BE5D4F75}"/>
                  </a:ext>
                </a:extLst>
              </p:cNvPr>
              <p:cNvSpPr>
                <a:spLocks noGrp="1"/>
              </p:cNvSpPr>
              <p:nvPr>
                <p:ph idx="1"/>
              </p:nvPr>
            </p:nvSpPr>
            <p:spPr/>
            <p:txBody>
              <a:bodyPr/>
              <a:lstStyle/>
              <a:p>
                <a:pPr marL="0" indent="0">
                  <a:buNone/>
                </a:pPr>
                <a:r>
                  <a:rPr lang="en-US" sz="2400" dirty="0"/>
                  <a:t>We will consider </a:t>
                </a:r>
                <a:r>
                  <a:rPr lang="en-US" sz="2400" i="1" dirty="0"/>
                  <a:t>discrete-time, finite-horizon, deterministic</a:t>
                </a:r>
                <a:r>
                  <a:rPr lang="en-US" sz="2400" dirty="0"/>
                  <a:t> problems with:</a:t>
                </a:r>
                <a:br>
                  <a:rPr lang="en-US" sz="2400" dirty="0"/>
                </a:br>
                <a:endParaRPr lang="en-US" dirty="0"/>
              </a:p>
              <a:p>
                <a:pPr marL="514350" indent="-514350">
                  <a:buAutoNum type="arabicPeriod"/>
                </a:pPr>
                <a:r>
                  <a:rPr lang="en-US" dirty="0"/>
                  <a:t>A </a:t>
                </a:r>
                <a:r>
                  <a:rPr lang="en-US" b="1" dirty="0"/>
                  <a:t>state space </a:t>
                </a:r>
                <a14:m>
                  <m:oMath xmlns:m="http://schemas.openxmlformats.org/officeDocument/2006/math">
                    <m:r>
                      <a:rPr lang="en-US" i="1" smtClean="0">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oMath>
                </a14:m>
                <a:endParaRPr lang="en-US" dirty="0"/>
              </a:p>
              <a:p>
                <a:pPr marL="514350" indent="-514350">
                  <a:buAutoNum type="arabicPeriod"/>
                </a:pPr>
                <a:r>
                  <a:rPr lang="en-US" dirty="0"/>
                  <a:t>An </a:t>
                </a:r>
                <a:r>
                  <a:rPr lang="en-US" b="1" dirty="0"/>
                  <a:t>action space </a:t>
                </a:r>
                <a14:m>
                  <m:oMath xmlns:m="http://schemas.openxmlformats.org/officeDocument/2006/math">
                    <m:r>
                      <a:rPr lang="en-US" i="1" smtClean="0">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𝑚</m:t>
                        </m:r>
                      </m:sup>
                    </m:sSup>
                  </m:oMath>
                </a14:m>
                <a:endParaRPr lang="en-US" dirty="0"/>
              </a:p>
              <a:p>
                <a:pPr marL="514350" indent="-514350">
                  <a:buAutoNum type="arabicPeriod"/>
                </a:pPr>
                <a:r>
                  <a:rPr lang="en-US" dirty="0"/>
                  <a:t>A </a:t>
                </a:r>
                <a:r>
                  <a:rPr lang="en-US" b="1" dirty="0"/>
                  <a:t>transition function</a:t>
                </a:r>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𝒳</m:t>
                    </m:r>
                  </m:oMath>
                </a14:m>
                <a:endParaRPr lang="en-US" b="1" dirty="0"/>
              </a:p>
              <a:p>
                <a:pPr marL="514350" indent="-514350">
                  <a:buAutoNum type="arabicPeriod"/>
                </a:pPr>
                <a:r>
                  <a:rPr lang="en-US" dirty="0"/>
                  <a:t>A </a:t>
                </a:r>
                <a:r>
                  <a:rPr lang="en-US" b="1" dirty="0"/>
                  <a:t>cost function</a:t>
                </a:r>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𝒳</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𝒰</m:t>
                            </m:r>
                          </m:e>
                        </m:d>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ℝ</m:t>
                    </m:r>
                  </m:oMath>
                </a14:m>
                <a:endParaRPr lang="en-US" dirty="0"/>
              </a:p>
              <a:p>
                <a:pPr marL="514350" indent="-514350">
                  <a:buAutoNum type="arabicPeriod"/>
                </a:pPr>
                <a:r>
                  <a:rPr lang="en-US" dirty="0"/>
                  <a:t>An </a:t>
                </a:r>
                <a:r>
                  <a:rPr lang="en-US" b="1" dirty="0"/>
                  <a:t>initial state</a:t>
                </a:r>
                <a:r>
                  <a:rPr lang="en-US" dirty="0"/>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𝒳</m:t>
                    </m:r>
                  </m:oMath>
                </a14:m>
                <a:endParaRPr lang="en-US" dirty="0">
                  <a:ea typeface="Cambria Math" panose="02040503050406030204" pitchFamily="18" charset="0"/>
                </a:endParaRPr>
              </a:p>
              <a:p>
                <a:pPr marL="514350" indent="-514350">
                  <a:buAutoNum type="arabicPeriod"/>
                </a:pPr>
                <a:r>
                  <a:rPr lang="en-US" dirty="0"/>
                  <a:t>A </a:t>
                </a:r>
                <a:r>
                  <a:rPr lang="en-US" b="1" dirty="0"/>
                  <a:t>time horizon</a:t>
                </a:r>
                <a:r>
                  <a:rPr lang="en-US" dirty="0"/>
                  <a:t>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ℤ</m:t>
                        </m:r>
                      </m:e>
                      <m:sup>
                        <m:r>
                          <a:rPr lang="en-US" b="0" i="1" smtClean="0">
                            <a:latin typeface="Cambria Math" panose="02040503050406030204" pitchFamily="18" charset="0"/>
                            <a:ea typeface="Cambria Math" panose="02040503050406030204" pitchFamily="18" charset="0"/>
                          </a:rPr>
                          <m:t>+</m:t>
                        </m:r>
                      </m:sup>
                    </m:sSup>
                  </m:oMath>
                </a14:m>
                <a:endParaRPr lang="en-US" dirty="0"/>
              </a:p>
              <a:p>
                <a:pPr marL="514350" indent="-514350">
                  <a:buFont typeface="+mj-lt"/>
                  <a:buAutoNum type="arabicPeriod"/>
                </a:pPr>
                <a:endParaRPr lang="en-US" dirty="0"/>
              </a:p>
            </p:txBody>
          </p:sp>
        </mc:Choice>
        <mc:Fallback xmlns="">
          <p:sp>
            <p:nvSpPr>
              <p:cNvPr id="3" name="Content Placeholder 2">
                <a:extLst>
                  <a:ext uri="{FF2B5EF4-FFF2-40B4-BE49-F238E27FC236}">
                    <a16:creationId xmlns:a16="http://schemas.microsoft.com/office/drawing/2014/main" id="{7CB3705B-0B82-0F7C-9D57-27B8BE5D4F75}"/>
                  </a:ext>
                </a:extLst>
              </p:cNvPr>
              <p:cNvSpPr>
                <a:spLocks noGrp="1" noRot="1" noChangeAspect="1" noMove="1" noResize="1" noEditPoints="1" noAdjustHandles="1" noChangeArrowheads="1" noChangeShapeType="1" noTextEdit="1"/>
              </p:cNvSpPr>
              <p:nvPr>
                <p:ph idx="1"/>
              </p:nvPr>
            </p:nvSpPr>
            <p:spPr>
              <a:blipFill>
                <a:blip r:embed="rId2"/>
                <a:stretch>
                  <a:fillRect l="-1206" t="-203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78B52D4-28A4-827A-8148-E0315F97CF5C}"/>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B0E9874-C23B-64B8-22DD-7DA3E330A18B}"/>
              </a:ext>
            </a:extLst>
          </p:cNvPr>
          <p:cNvSpPr>
            <a:spLocks noGrp="1"/>
          </p:cNvSpPr>
          <p:nvPr>
            <p:ph type="sldNum" sz="quarter" idx="12"/>
          </p:nvPr>
        </p:nvSpPr>
        <p:spPr/>
        <p:txBody>
          <a:bodyPr/>
          <a:lstStyle/>
          <a:p>
            <a:fld id="{A2060099-932A-9345-A983-616282D95534}" type="slidenum">
              <a:rPr lang="en-US" smtClean="0"/>
              <a:t>4</a:t>
            </a:fld>
            <a:endParaRPr lang="en-US"/>
          </a:p>
        </p:txBody>
      </p:sp>
      <p:sp>
        <p:nvSpPr>
          <p:cNvPr id="6" name="Rectangular Callout 5">
            <a:extLst>
              <a:ext uri="{FF2B5EF4-FFF2-40B4-BE49-F238E27FC236}">
                <a16:creationId xmlns:a16="http://schemas.microsoft.com/office/drawing/2014/main" id="{6C9627AB-639B-DEA3-54F1-9147E2AA953C}"/>
              </a:ext>
            </a:extLst>
          </p:cNvPr>
          <p:cNvSpPr/>
          <p:nvPr/>
        </p:nvSpPr>
        <p:spPr>
          <a:xfrm>
            <a:off x="7244005" y="4180538"/>
            <a:ext cx="2733190" cy="1167472"/>
          </a:xfrm>
          <a:prstGeom prst="wedgeRectCallout">
            <a:avLst>
              <a:gd name="adj1" fmla="val -56297"/>
              <a:gd name="adj2" fmla="val -2039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Over full trajectories! Common to sum over transition costs instead.</a:t>
            </a:r>
          </a:p>
        </p:txBody>
      </p:sp>
      <p:sp>
        <p:nvSpPr>
          <p:cNvPr id="7" name="Rectangular Callout 6">
            <a:extLst>
              <a:ext uri="{FF2B5EF4-FFF2-40B4-BE49-F238E27FC236}">
                <a16:creationId xmlns:a16="http://schemas.microsoft.com/office/drawing/2014/main" id="{8222CAEE-DA3C-26A9-9BCA-674EAA42E7BA}"/>
              </a:ext>
            </a:extLst>
          </p:cNvPr>
          <p:cNvSpPr/>
          <p:nvPr/>
        </p:nvSpPr>
        <p:spPr>
          <a:xfrm>
            <a:off x="5634982" y="2779704"/>
            <a:ext cx="2733190" cy="571882"/>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Real-valued vectors</a:t>
            </a:r>
          </a:p>
        </p:txBody>
      </p:sp>
    </p:spTree>
    <p:extLst>
      <p:ext uri="{BB962C8B-B14F-4D97-AF65-F5344CB8AC3E}">
        <p14:creationId xmlns:p14="http://schemas.microsoft.com/office/powerpoint/2010/main" val="400367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Differential Dynamic Programming</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40</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3746311664"/>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3731789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Differential Dynamic Programming (DDP)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lstStyle/>
              <a:p>
                <a:pPr marL="0" indent="0">
                  <a:buNone/>
                </a:pPr>
                <a:r>
                  <a:rPr lang="en-US" dirty="0"/>
                  <a:t>Let’s apply Newton’s method to our shooting problem: </a:t>
                </a: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a:rPr lang="en-US" b="1" i="1" smtClean="0">
                                <a:latin typeface="Cambria Math" panose="02040503050406030204" pitchFamily="18" charset="0"/>
                              </a:rPr>
                              <m:t>𝒖</m:t>
                            </m:r>
                          </m:lim>
                        </m:limLow>
                      </m:fName>
                      <m:e>
                        <m:r>
                          <a:rPr lang="en-US" b="0" i="1" smtClean="0">
                            <a:latin typeface="Cambria Math" panose="02040503050406030204" pitchFamily="18" charset="0"/>
                          </a:rPr>
                          <m:t>𝐶</m:t>
                        </m:r>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e>
                    </m:func>
                  </m:oMath>
                </a14:m>
                <a:endParaRPr lang="en-US" dirty="0"/>
              </a:p>
              <a:p>
                <a:pPr marL="0" indent="0">
                  <a:buNone/>
                </a:pPr>
                <a:r>
                  <a:rPr lang="en-US" dirty="0"/>
                  <a:t>As with gradient descent, want to avoid naïve computation</a:t>
                </a:r>
              </a:p>
              <a:p>
                <a:r>
                  <a:rPr lang="en-US" sz="2400" dirty="0"/>
                  <a:t>Especially now that we need Hessians!</a:t>
                </a:r>
              </a:p>
              <a:p>
                <a:pPr marL="0" indent="0">
                  <a:buNone/>
                </a:pPr>
                <a:endParaRPr lang="en-US" sz="2400" dirty="0"/>
              </a:p>
              <a:p>
                <a:pPr marL="0" indent="0">
                  <a:buNone/>
                </a:pPr>
                <a:r>
                  <a:rPr lang="en-US" dirty="0"/>
                  <a:t>We will do a similar forward-backward procedure, but this time:</a:t>
                </a:r>
              </a:p>
              <a:p>
                <a:pPr marL="514350" indent="-514350">
                  <a:buFont typeface="+mj-lt"/>
                  <a:buAutoNum type="arabicPeriod"/>
                </a:pPr>
                <a:r>
                  <a:rPr lang="en-US" dirty="0"/>
                  <a:t>Estimate </a:t>
                </a:r>
                <a:r>
                  <a:rPr lang="en-US" i="1" dirty="0"/>
                  <a:t>cost-to-go (value function)</a:t>
                </a:r>
                <a:r>
                  <a:rPr lang="en-US" dirty="0"/>
                  <a:t> at each step</a:t>
                </a:r>
              </a:p>
              <a:p>
                <a:pPr marL="514350" indent="-514350">
                  <a:buFont typeface="+mj-lt"/>
                  <a:buAutoNum type="arabicPeriod"/>
                </a:pPr>
                <a:r>
                  <a:rPr lang="en-US" dirty="0"/>
                  <a:t>Use second-order info</a:t>
                </a:r>
              </a:p>
              <a:p>
                <a:pPr marL="514350" indent="-514350">
                  <a:buFont typeface="+mj-lt"/>
                  <a:buAutoNum type="arabicPeriod"/>
                </a:pPr>
                <a:r>
                  <a:rPr lang="en-US" dirty="0"/>
                  <a:t>Build up explicit function approximations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E8B0B727-0DD5-8953-206D-6CFA30DFFC03}"/>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41</a:t>
            </a:fld>
            <a:endParaRPr lang="en-US"/>
          </a:p>
        </p:txBody>
      </p:sp>
      <p:sp>
        <p:nvSpPr>
          <p:cNvPr id="6" name="TextBox 5">
            <a:extLst>
              <a:ext uri="{FF2B5EF4-FFF2-40B4-BE49-F238E27FC236}">
                <a16:creationId xmlns:a16="http://schemas.microsoft.com/office/drawing/2014/main" id="{F9976BA6-F180-F914-ECBF-52728FA1BC1A}"/>
              </a:ext>
            </a:extLst>
          </p:cNvPr>
          <p:cNvSpPr txBox="1"/>
          <p:nvPr/>
        </p:nvSpPr>
        <p:spPr>
          <a:xfrm>
            <a:off x="2229396" y="1316260"/>
            <a:ext cx="7733207" cy="307777"/>
          </a:xfrm>
          <a:prstGeom prst="rect">
            <a:avLst/>
          </a:prstGeom>
          <a:noFill/>
        </p:spPr>
        <p:txBody>
          <a:bodyPr wrap="none" rtlCol="0">
            <a:spAutoFit/>
          </a:bodyPr>
          <a:lstStyle/>
          <a:p>
            <a:pPr algn="ctr"/>
            <a:r>
              <a:rPr lang="en-US" sz="1400" dirty="0">
                <a:latin typeface="Lato" panose="020F0502020204030203" pitchFamily="34" charset="77"/>
              </a:rPr>
              <a:t>See excellent reference: “Control-Limited Differential Dynamic Programming” (</a:t>
            </a:r>
            <a:r>
              <a:rPr lang="en-US" sz="1400" dirty="0" err="1">
                <a:latin typeface="Lato" panose="020F0502020204030203" pitchFamily="34" charset="77"/>
              </a:rPr>
              <a:t>Tassa</a:t>
            </a:r>
            <a:r>
              <a:rPr lang="en-US" sz="1400" dirty="0">
                <a:latin typeface="Lato" panose="020F0502020204030203" pitchFamily="34" charset="77"/>
              </a:rPr>
              <a:t> et al. 2014)</a:t>
            </a:r>
          </a:p>
        </p:txBody>
      </p:sp>
    </p:spTree>
    <p:extLst>
      <p:ext uri="{BB962C8B-B14F-4D97-AF65-F5344CB8AC3E}">
        <p14:creationId xmlns:p14="http://schemas.microsoft.com/office/powerpoint/2010/main" val="26112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Differential Dynamic Programming (DDP)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lstStyle/>
              <a:p>
                <a:pPr marL="0" indent="0">
                  <a:buNone/>
                </a:pPr>
                <a:r>
                  <a:rPr lang="en-US" dirty="0"/>
                  <a:t>(Hamilton-Jacobi-) Bellman Equations:</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𝐻</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𝐻</m:t>
                              </m:r>
                            </m:sub>
                          </m:sSub>
                        </m:e>
                      </m:d>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𝐻</m:t>
                          </m:r>
                        </m:sub>
                      </m:sSub>
                      <m:r>
                        <a:rPr lang="en-US" b="0" i="1" smtClean="0">
                          <a:latin typeface="Cambria Math" panose="02040503050406030204" pitchFamily="18" charset="0"/>
                        </a:rPr>
                        <m:t>)</m:t>
                      </m:r>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lim>
                          </m:limLow>
                        </m:fName>
                        <m:e>
                          <m:r>
                            <a:rPr lang="en-US" b="0" i="1" smtClean="0">
                              <a:latin typeface="Cambria Math" panose="02040503050406030204" pitchFamily="18" charset="0"/>
                            </a:rPr>
                            <m:t>𝑐</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e>
                      </m:func>
                    </m:oMath>
                  </m:oMathPara>
                </a14:m>
                <a:br>
                  <a:rPr lang="en-US" dirty="0"/>
                </a:br>
                <a:endParaRPr lang="en-US" dirty="0"/>
              </a:p>
              <a:p>
                <a:pPr marL="0" indent="0">
                  <a:buNone/>
                </a:pPr>
                <a:r>
                  <a:rPr lang="en-US" dirty="0"/>
                  <a:t>Forward pass, given nominal </a:t>
                </a:r>
                <a14:m>
                  <m:oMath xmlns:m="http://schemas.openxmlformats.org/officeDocument/2006/math">
                    <m:r>
                      <a:rPr lang="en-US" b="1" i="1" smtClean="0">
                        <a:latin typeface="Cambria Math" panose="02040503050406030204" pitchFamily="18" charset="0"/>
                      </a:rPr>
                      <m:t>𝒖</m:t>
                    </m:r>
                  </m:oMath>
                </a14:m>
                <a:r>
                  <a:rPr lang="en-US" dirty="0"/>
                  <a:t>:</a:t>
                </a:r>
                <a:br>
                  <a:rPr lang="en-US" dirty="0"/>
                </a:br>
                <a:endParaRPr lang="en-US" dirty="0"/>
              </a:p>
              <a:p>
                <a:pPr marL="0" indent="0" algn="ctr">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e>
                      </m:d>
                    </m:oMath>
                  </m:oMathPara>
                </a14:m>
                <a:endParaRPr lang="en-US" b="0" i="1" dirty="0">
                  <a:latin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0"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oMath>
                  </m:oMathPara>
                </a14:m>
                <a:endParaRPr lang="en-US" i="1" dirty="0">
                  <a:latin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0" smtClean="0">
                          <a:latin typeface="Cambria Math" panose="02040503050406030204" pitchFamily="18" charset="0"/>
                        </a:rPr>
                        <m:t>=</m:t>
                      </m:r>
                      <m:r>
                        <a:rPr lang="en-US" b="0" i="1" smtClean="0">
                          <a:latin typeface="Cambria Math" panose="02040503050406030204" pitchFamily="18" charset="0"/>
                        </a:rPr>
                        <m:t>𝐹</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marL="0" indent="0" algn="ctr">
                  <a:buNone/>
                </a:pPr>
                <a:r>
                  <a:rPr lang="en-US" dirty="0"/>
                  <a:t>… </a:t>
                </a:r>
              </a:p>
            </p:txBody>
          </p:sp>
        </mc:Choice>
        <mc:Fallback>
          <p:sp>
            <p:nvSpPr>
              <p:cNvPr id="3" name="Content Placeholder 2">
                <a:extLst>
                  <a:ext uri="{FF2B5EF4-FFF2-40B4-BE49-F238E27FC236}">
                    <a16:creationId xmlns:a16="http://schemas.microsoft.com/office/drawing/2014/main" id="{E8B0B727-0DD5-8953-206D-6CFA30DFFC03}"/>
                  </a:ext>
                </a:extLst>
              </p:cNvPr>
              <p:cNvSpPr>
                <a:spLocks noGrp="1" noRot="1" noChangeAspect="1" noMove="1" noResize="1" noEditPoints="1" noAdjustHandles="1" noChangeArrowheads="1" noChangeShapeType="1" noTextEdit="1"/>
              </p:cNvSpPr>
              <p:nvPr>
                <p:ph idx="1"/>
              </p:nvPr>
            </p:nvSpPr>
            <p:spPr>
              <a:blipFill>
                <a:blip r:embed="rId2"/>
                <a:stretch>
                  <a:fillRect l="-1206" t="-2616" b="-377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42</a:t>
            </a:fld>
            <a:endParaRPr lang="en-US"/>
          </a:p>
        </p:txBody>
      </p:sp>
      <p:sp>
        <p:nvSpPr>
          <p:cNvPr id="7" name="Rectangular Callout 6">
            <a:extLst>
              <a:ext uri="{FF2B5EF4-FFF2-40B4-BE49-F238E27FC236}">
                <a16:creationId xmlns:a16="http://schemas.microsoft.com/office/drawing/2014/main" id="{378E3FFA-927D-C165-2208-AA9D677B88F9}"/>
              </a:ext>
            </a:extLst>
          </p:cNvPr>
          <p:cNvSpPr/>
          <p:nvPr/>
        </p:nvSpPr>
        <p:spPr>
          <a:xfrm>
            <a:off x="9346531" y="2487938"/>
            <a:ext cx="2513799" cy="1152818"/>
          </a:xfrm>
          <a:prstGeom prst="wedgeRectCallout">
            <a:avLst>
              <a:gd name="adj1" fmla="val -60344"/>
              <a:gd name="adj2" fmla="val -22955"/>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Same as we’re used to, just simpler because of no stochasticity</a:t>
            </a:r>
          </a:p>
        </p:txBody>
      </p:sp>
      <p:sp>
        <p:nvSpPr>
          <p:cNvPr id="8" name="Rectangular Callout 7">
            <a:extLst>
              <a:ext uri="{FF2B5EF4-FFF2-40B4-BE49-F238E27FC236}">
                <a16:creationId xmlns:a16="http://schemas.microsoft.com/office/drawing/2014/main" id="{E55E7CE2-3E21-EA70-E7B6-13E2C872C1FA}"/>
              </a:ext>
            </a:extLst>
          </p:cNvPr>
          <p:cNvSpPr/>
          <p:nvPr/>
        </p:nvSpPr>
        <p:spPr>
          <a:xfrm>
            <a:off x="7855017" y="4726004"/>
            <a:ext cx="2983029" cy="567891"/>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Same as in gradient descent</a:t>
            </a:r>
          </a:p>
        </p:txBody>
      </p:sp>
    </p:spTree>
    <p:extLst>
      <p:ext uri="{BB962C8B-B14F-4D97-AF65-F5344CB8AC3E}">
        <p14:creationId xmlns:p14="http://schemas.microsoft.com/office/powerpoint/2010/main" val="33897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Differential Dynamic Programming (DDP)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normAutofit lnSpcReduction="10000"/>
              </a:bodyPr>
              <a:lstStyle/>
              <a:p>
                <a:pPr marL="0" indent="0">
                  <a:buNone/>
                </a:pPr>
                <a:r>
                  <a:rPr lang="en-US" dirty="0"/>
                  <a:t>Consider the usual Q functions, but now centered around nominal trajectory. So the input is a </a:t>
                </a:r>
                <a:r>
                  <a:rPr lang="en-US" i="1" dirty="0"/>
                  <a:t>difference</a:t>
                </a:r>
                <a:r>
                  <a:rPr lang="en-US" dirty="0"/>
                  <a:t> with respect to the nominal:</a:t>
                </a:r>
                <a:br>
                  <a:rPr lang="en-US" dirty="0"/>
                </a:br>
                <a:endParaRPr lang="en-US" i="1" dirty="0"/>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b="0" i="1" smtClean="0">
                            <a:latin typeface="Cambria Math" panose="02040503050406030204" pitchFamily="18" charset="0"/>
                          </a:rPr>
                          <m:t>𝑢</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m:t>
                        </m:r>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𝑢</m:t>
                                </m:r>
                              </m:e>
                              <m:sub>
                                <m:r>
                                  <a:rPr lang="en-US" i="1">
                                    <a:latin typeface="Cambria Math" panose="02040503050406030204" pitchFamily="18" charset="0"/>
                                  </a:rPr>
                                  <m:t>𝑡</m:t>
                                </m:r>
                              </m:sub>
                            </m:sSub>
                          </m:e>
                        </m:d>
                      </m:e>
                    </m:d>
                  </m:oMath>
                </a14:m>
                <a:endParaRPr lang="en-US" b="0" dirty="0"/>
              </a:p>
              <a:p>
                <a:pPr marL="0" indent="0" algn="ctr">
                  <a:buNone/>
                </a:pPr>
                <a:endParaRPr lang="en-US" dirty="0"/>
              </a:p>
              <a:p>
                <a:pPr marL="0" indent="0">
                  <a:buNone/>
                </a:pPr>
                <a:r>
                  <a:rPr lang="en-US" dirty="0"/>
                  <a:t>The 2</a:t>
                </a:r>
                <a:r>
                  <a:rPr lang="en-US" baseline="30000" dirty="0"/>
                  <a:t>nd</a:t>
                </a:r>
                <a:r>
                  <a:rPr lang="en-US" dirty="0"/>
                  <a:t> order Taylor expansion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oMath>
                </a14:m>
                <a:r>
                  <a:rPr lang="en-US" dirty="0"/>
                  <a:t> is:</a:t>
                </a:r>
                <a:br>
                  <a:rPr lang="en-US" dirty="0"/>
                </a:br>
                <a:endParaRPr lang="en-US" dirty="0"/>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mr>
                                <m:mr>
                                  <m:e>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e>
                                </m:mr>
                                <m:m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mr>
                              </m:m>
                            </m:e>
                          </m:d>
                        </m:e>
                        <m:sup>
                          <m:r>
                            <a:rPr lang="en-US" b="0" i="1" smtClean="0">
                              <a:latin typeface="Cambria Math" panose="02040503050406030204" pitchFamily="18" charset="0"/>
                            </a:rPr>
                            <m:t>𝑇</m:t>
                          </m:r>
                        </m:sup>
                      </m:sSup>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0</m:t>
                                </m:r>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𝑥</m:t>
                                    </m:r>
                                  </m:sub>
                                  <m:sup>
                                    <m:r>
                                      <a:rPr lang="en-US" b="0" i="1" smtClean="0">
                                        <a:latin typeface="Cambria Math" panose="02040503050406030204" pitchFamily="18" charset="0"/>
                                      </a:rPr>
                                      <m:t>𝑇</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𝑢</m:t>
                                    </m:r>
                                  </m:sub>
                                  <m:sup>
                                    <m:r>
                                      <a:rPr lang="en-US" b="0" i="1" smtClean="0">
                                        <a:latin typeface="Cambria Math" panose="02040503050406030204" pitchFamily="18" charset="0"/>
                                      </a:rPr>
                                      <m:t>𝑇</m:t>
                                    </m:r>
                                  </m:sup>
                                </m:sSubSup>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𝑥</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𝑥𝑥</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𝑥𝑢</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𝑢</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𝑢𝑥</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𝑢𝑢</m:t>
                                    </m:r>
                                  </m:sub>
                                </m:sSub>
                              </m:e>
                            </m:mr>
                          </m:m>
                        </m:e>
                      </m:d>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mr>
                            <m:mr>
                              <m:e>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e>
                            </m:mr>
                            <m:m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mr>
                          </m:m>
                        </m:e>
                      </m:d>
                    </m:oMath>
                  </m:oMathPara>
                </a14:m>
                <a:endParaRPr lang="en-US" dirty="0"/>
              </a:p>
            </p:txBody>
          </p:sp>
        </mc:Choice>
        <mc:Fallback xmlns="">
          <p:sp>
            <p:nvSpPr>
              <p:cNvPr id="3" name="Content Placeholder 2">
                <a:extLst>
                  <a:ext uri="{FF2B5EF4-FFF2-40B4-BE49-F238E27FC236}">
                    <a16:creationId xmlns:a16="http://schemas.microsoft.com/office/drawing/2014/main" id="{E8B0B727-0DD5-8953-206D-6CFA30DFFC03}"/>
                  </a:ext>
                </a:extLst>
              </p:cNvPr>
              <p:cNvSpPr>
                <a:spLocks noGrp="1" noRot="1" noChangeAspect="1" noMove="1" noResize="1" noEditPoints="1" noAdjustHandles="1" noChangeArrowheads="1" noChangeShapeType="1" noTextEdit="1"/>
              </p:cNvSpPr>
              <p:nvPr>
                <p:ph idx="1"/>
              </p:nvPr>
            </p:nvSpPr>
            <p:spPr>
              <a:blipFill>
                <a:blip r:embed="rId2"/>
                <a:stretch>
                  <a:fillRect l="-1206" t="-348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43</a:t>
            </a:fld>
            <a:endParaRPr lang="en-US"/>
          </a:p>
        </p:txBody>
      </p:sp>
      <mc:AlternateContent xmlns:mc="http://schemas.openxmlformats.org/markup-compatibility/2006" xmlns:a14="http://schemas.microsoft.com/office/drawing/2010/main">
        <mc:Choice Requires="a14">
          <p:sp>
            <p:nvSpPr>
              <p:cNvPr id="9" name="Rectangular Callout 8">
                <a:extLst>
                  <a:ext uri="{FF2B5EF4-FFF2-40B4-BE49-F238E27FC236}">
                    <a16:creationId xmlns:a16="http://schemas.microsoft.com/office/drawing/2014/main" id="{32D608D5-B516-F819-2202-14FF91FFE987}"/>
                  </a:ext>
                </a:extLst>
              </p:cNvPr>
              <p:cNvSpPr/>
              <p:nvPr/>
            </p:nvSpPr>
            <p:spPr>
              <a:xfrm>
                <a:off x="8840001" y="4711374"/>
                <a:ext cx="2743200" cy="1152818"/>
              </a:xfrm>
              <a:prstGeom prst="wedgeRectCallout">
                <a:avLst>
                  <a:gd name="adj1" fmla="val -60344"/>
                  <a:gd name="adj2" fmla="val -22955"/>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Each submatrix </a:t>
                </a:r>
                <a14:m>
                  <m:oMath xmlns:m="http://schemas.openxmlformats.org/officeDocument/2006/math">
                    <m:r>
                      <a:rPr lang="en-US" b="0" i="1" smtClean="0">
                        <a:latin typeface="Cambria Math" panose="02040503050406030204" pitchFamily="18" charset="0"/>
                      </a:rPr>
                      <m:t>𝑀</m:t>
                    </m:r>
                  </m:oMath>
                </a14:m>
                <a:r>
                  <a:rPr lang="en-US" dirty="0">
                    <a:latin typeface="Lato" panose="020F0502020204030203" pitchFamily="34" charset="77"/>
                  </a:rPr>
                  <a:t> can be computed from step t+1 quantities!  </a:t>
                </a:r>
              </a:p>
            </p:txBody>
          </p:sp>
        </mc:Choice>
        <mc:Fallback xmlns="">
          <p:sp>
            <p:nvSpPr>
              <p:cNvPr id="9" name="Rectangular Callout 8">
                <a:extLst>
                  <a:ext uri="{FF2B5EF4-FFF2-40B4-BE49-F238E27FC236}">
                    <a16:creationId xmlns:a16="http://schemas.microsoft.com/office/drawing/2014/main" id="{32D608D5-B516-F819-2202-14FF91FFE987}"/>
                  </a:ext>
                </a:extLst>
              </p:cNvPr>
              <p:cNvSpPr>
                <a:spLocks noRot="1" noChangeAspect="1" noMove="1" noResize="1" noEditPoints="1" noAdjustHandles="1" noChangeArrowheads="1" noChangeShapeType="1" noTextEdit="1"/>
              </p:cNvSpPr>
              <p:nvPr/>
            </p:nvSpPr>
            <p:spPr>
              <a:xfrm>
                <a:off x="8840001" y="4711374"/>
                <a:ext cx="2743200" cy="1152818"/>
              </a:xfrm>
              <a:prstGeom prst="wedgeRectCallout">
                <a:avLst>
                  <a:gd name="adj1" fmla="val -60344"/>
                  <a:gd name="adj2" fmla="val -22955"/>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7921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Differential Dynamic Programming (DDP)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normAutofit/>
              </a:bodyPr>
              <a:lstStyle/>
              <a:p>
                <a:pPr marL="0" indent="0">
                  <a:buNone/>
                </a:pPr>
                <a:r>
                  <a:rPr lang="en-US" dirty="0"/>
                  <a:t>If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oMath>
                </a14:m>
                <a:r>
                  <a:rPr lang="en-US" dirty="0"/>
                  <a:t> is quadratic (which we are ensuring), then:</a:t>
                </a:r>
              </a:p>
              <a:p>
                <a:pPr marL="0" indent="0">
                  <a:buNone/>
                </a:pPr>
                <a:endParaRPr lang="en-US" dirty="0"/>
              </a:p>
              <a:p>
                <a:pPr marL="514350" indent="-514350">
                  <a:buFont typeface="+mj-lt"/>
                  <a:buAutoNum type="arabicPeriod"/>
                </a:pPr>
                <a:r>
                  <a:rPr lang="en-US" dirty="0"/>
                  <a:t>The optimal control modification is </a:t>
                </a:r>
                <a:r>
                  <a:rPr lang="en-US" b="1" dirty="0"/>
                  <a:t>linear</a:t>
                </a:r>
                <a:r>
                  <a:rPr lang="en-US" dirty="0"/>
                  <a:t> (affine):</a:t>
                </a:r>
                <a:br>
                  <a:rPr lang="en-US" dirty="0"/>
                </a:br>
                <a:br>
                  <a:rPr lang="en-US" dirty="0"/>
                </a:b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𝑢</m:t>
                            </m:r>
                          </m:e>
                          <m:sub>
                            <m:r>
                              <a:rPr lang="en-US" i="1">
                                <a:latin typeface="Cambria Math" panose="02040503050406030204" pitchFamily="18" charset="0"/>
                              </a:rPr>
                              <m:t>𝑡</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argmin</m:t>
                            </m:r>
                          </m:e>
                          <m: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sub>
                        </m:sSub>
                        <m:r>
                          <a:rPr lang="en-US" b="0" i="1" smtClean="0">
                            <a:latin typeface="Cambria Math" panose="02040503050406030204" pitchFamily="18" charset="0"/>
                          </a:rPr>
                          <m:t> </m:t>
                        </m:r>
                        <m:r>
                          <a:rPr lang="en-US" b="0" i="1" smtClean="0">
                            <a:latin typeface="Cambria Math" panose="02040503050406030204" pitchFamily="18" charset="0"/>
                          </a:rPr>
                          <m:t>𝑄</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𝐾</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𝑡</m:t>
                        </m:r>
                      </m:sub>
                    </m:sSub>
                  </m:oMath>
                </a14:m>
                <a:br>
                  <a:rPr lang="en-US" dirty="0"/>
                </a:br>
                <a:br>
                  <a:rPr lang="en-US" dirty="0"/>
                </a:br>
                <a:endParaRPr lang="en-US" sz="100" dirty="0"/>
              </a:p>
              <a:p>
                <a:pPr marL="514350" indent="-514350">
                  <a:buFont typeface="+mj-lt"/>
                  <a:buAutoNum type="arabicPeriod"/>
                </a:pPr>
                <a:r>
                  <a:rPr lang="en-US" dirty="0"/>
                  <a:t>The value function is </a:t>
                </a:r>
                <a:r>
                  <a:rPr lang="en-US" b="1" dirty="0"/>
                  <a:t>quadratic </a:t>
                </a:r>
                <a:r>
                  <a:rPr lang="en-US" dirty="0"/>
                  <a:t>(not shown)</a:t>
                </a:r>
              </a:p>
              <a:p>
                <a:pPr marL="0" indent="0">
                  <a:buNone/>
                </a:pPr>
                <a:endParaRPr lang="en-US" dirty="0"/>
              </a:p>
              <a:p>
                <a:pPr marL="0" indent="0">
                  <a:buNone/>
                </a:pPr>
                <a:r>
                  <a:rPr lang="en-US" dirty="0"/>
                  <a:t>This is what ensures the backward pass does not “blow up”!</a:t>
                </a:r>
              </a:p>
              <a:p>
                <a:pPr marL="0" indent="0">
                  <a:buNone/>
                </a:pPr>
                <a:endParaRPr lang="en-US" dirty="0"/>
              </a:p>
              <a:p>
                <a:pPr marL="514350" indent="-514350">
                  <a:buFont typeface="+mj-lt"/>
                  <a:buAutoNum type="arabicPeriod"/>
                </a:pPr>
                <a:endParaRPr lang="en-US" dirty="0"/>
              </a:p>
            </p:txBody>
          </p:sp>
        </mc:Choice>
        <mc:Fallback xmlns="">
          <p:sp>
            <p:nvSpPr>
              <p:cNvPr id="3" name="Content Placeholder 2">
                <a:extLst>
                  <a:ext uri="{FF2B5EF4-FFF2-40B4-BE49-F238E27FC236}">
                    <a16:creationId xmlns:a16="http://schemas.microsoft.com/office/drawing/2014/main" id="{E8B0B727-0DD5-8953-206D-6CFA30DFFC03}"/>
                  </a:ext>
                </a:extLst>
              </p:cNvPr>
              <p:cNvSpPr>
                <a:spLocks noGrp="1" noRot="1" noChangeAspect="1" noMove="1" noResize="1" noEditPoints="1" noAdjustHandles="1" noChangeArrowheads="1" noChangeShapeType="1" noTextEdit="1"/>
              </p:cNvSpPr>
              <p:nvPr>
                <p:ph idx="1"/>
              </p:nvPr>
            </p:nvSpPr>
            <p:spPr>
              <a:blipFill>
                <a:blip r:embed="rId2"/>
                <a:stretch>
                  <a:fillRect l="-1206" t="-2616" b="-116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44</a:t>
            </a:fld>
            <a:endParaRPr lang="en-US"/>
          </a:p>
        </p:txBody>
      </p:sp>
    </p:spTree>
    <p:extLst>
      <p:ext uri="{BB962C8B-B14F-4D97-AF65-F5344CB8AC3E}">
        <p14:creationId xmlns:p14="http://schemas.microsoft.com/office/powerpoint/2010/main" val="1030835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Differential Dynamic Programming (DDP)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normAutofit/>
              </a:bodyPr>
              <a:lstStyle/>
              <a:p>
                <a:r>
                  <a:rPr lang="en-US" dirty="0"/>
                  <a:t>Forward and backward pass can be repeated iteratively</a:t>
                </a:r>
                <a:br>
                  <a:rPr lang="en-US" dirty="0"/>
                </a:br>
                <a:endParaRPr lang="en-US" dirty="0"/>
              </a:p>
              <a:p>
                <a:r>
                  <a:rPr lang="en-US" dirty="0"/>
                  <a:t>Updating nominal </a:t>
                </a:r>
                <a14:m>
                  <m:oMath xmlns:m="http://schemas.openxmlformats.org/officeDocument/2006/math">
                    <m:r>
                      <a:rPr lang="en-US" b="1" i="1" smtClean="0">
                        <a:latin typeface="Cambria Math" panose="02040503050406030204" pitchFamily="18" charset="0"/>
                      </a:rPr>
                      <m:t>𝒖</m:t>
                    </m:r>
                  </m:oMath>
                </a14:m>
                <a:r>
                  <a:rPr lang="en-US" dirty="0"/>
                  <a:t> after each iteration</a:t>
                </a:r>
                <a:br>
                  <a:rPr lang="en-US" dirty="0"/>
                </a:br>
                <a:endParaRPr lang="en-US" dirty="0"/>
              </a:p>
              <a:p>
                <a:r>
                  <a:rPr lang="en-US" dirty="0"/>
                  <a:t>These iterations are Newton-Raphson steps</a:t>
                </a:r>
              </a:p>
            </p:txBody>
          </p:sp>
        </mc:Choice>
        <mc:Fallback xmlns="">
          <p:sp>
            <p:nvSpPr>
              <p:cNvPr id="3" name="Content Placeholder 2">
                <a:extLst>
                  <a:ext uri="{FF2B5EF4-FFF2-40B4-BE49-F238E27FC236}">
                    <a16:creationId xmlns:a16="http://schemas.microsoft.com/office/drawing/2014/main" id="{E8B0B727-0DD5-8953-206D-6CFA30DFFC03}"/>
                  </a:ext>
                </a:extLst>
              </p:cNvPr>
              <p:cNvSpPr>
                <a:spLocks noGrp="1" noRot="1" noChangeAspect="1" noMove="1" noResize="1" noEditPoints="1" noAdjustHandles="1" noChangeArrowheads="1" noChangeShapeType="1" noTextEdit="1"/>
              </p:cNvSpPr>
              <p:nvPr>
                <p:ph idx="1"/>
              </p:nvPr>
            </p:nvSpPr>
            <p:spPr>
              <a:blipFill>
                <a:blip r:embed="rId2"/>
                <a:stretch>
                  <a:fillRect l="-108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45</a:t>
            </a:fld>
            <a:endParaRPr lang="en-US"/>
          </a:p>
        </p:txBody>
      </p:sp>
    </p:spTree>
    <p:extLst>
      <p:ext uri="{BB962C8B-B14F-4D97-AF65-F5344CB8AC3E}">
        <p14:creationId xmlns:p14="http://schemas.microsoft.com/office/powerpoint/2010/main" val="3349087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DDP Summary</a:t>
            </a:r>
          </a:p>
        </p:txBody>
      </p:sp>
      <p:sp>
        <p:nvSpPr>
          <p:cNvPr id="3" name="Content Placeholder 2">
            <a:extLst>
              <a:ext uri="{FF2B5EF4-FFF2-40B4-BE49-F238E27FC236}">
                <a16:creationId xmlns:a16="http://schemas.microsoft.com/office/drawing/2014/main" id="{E8B0B727-0DD5-8953-206D-6CFA30DFFC03}"/>
              </a:ext>
            </a:extLst>
          </p:cNvPr>
          <p:cNvSpPr>
            <a:spLocks noGrp="1"/>
          </p:cNvSpPr>
          <p:nvPr>
            <p:ph idx="1"/>
          </p:nvPr>
        </p:nvSpPr>
        <p:spPr/>
        <p:txBody>
          <a:bodyPr/>
          <a:lstStyle/>
          <a:p>
            <a:pPr marL="514350" indent="-514350">
              <a:buFont typeface="+mj-lt"/>
              <a:buAutoNum type="arabicPeriod"/>
            </a:pPr>
            <a:r>
              <a:rPr lang="en-US" dirty="0"/>
              <a:t>It’s like dynamic programming from finite-horizon MDP land...</a:t>
            </a:r>
          </a:p>
          <a:p>
            <a:pPr marL="514350" indent="-514350">
              <a:buFont typeface="+mj-lt"/>
              <a:buAutoNum type="arabicPeriod"/>
            </a:pPr>
            <a:r>
              <a:rPr lang="en-US" dirty="0"/>
              <a:t>But instead of tabular value functions, we have quadratic ones</a:t>
            </a:r>
          </a:p>
          <a:p>
            <a:pPr marL="514350" indent="-514350">
              <a:buFont typeface="+mj-lt"/>
              <a:buAutoNum type="arabicPeriod"/>
            </a:pPr>
            <a:r>
              <a:rPr lang="en-US" dirty="0"/>
              <a:t>The quadratic functions are derived approximately from 2</a:t>
            </a:r>
            <a:r>
              <a:rPr lang="en-US" baseline="30000" dirty="0"/>
              <a:t>nd</a:t>
            </a:r>
            <a:r>
              <a:rPr lang="en-US" dirty="0"/>
              <a:t> order Taylor expansions of the Q functions</a:t>
            </a:r>
          </a:p>
          <a:p>
            <a:pPr marL="514350" indent="-514350">
              <a:buFont typeface="+mj-lt"/>
              <a:buAutoNum type="arabicPeriod"/>
            </a:pPr>
            <a:r>
              <a:rPr lang="en-US" dirty="0"/>
              <a:t>So it’s really just Newton’s method + DP!</a:t>
            </a:r>
          </a:p>
          <a:p>
            <a:pPr marL="514350" indent="-514350">
              <a:buFont typeface="+mj-lt"/>
              <a:buAutoNum type="arabicPeriod"/>
            </a:pPr>
            <a:r>
              <a:rPr lang="en-US" dirty="0"/>
              <a:t>Remember: if the underlying system is nonlinear, this all could be terrible…</a:t>
            </a:r>
          </a:p>
        </p:txBody>
      </p:sp>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46</a:t>
            </a:fld>
            <a:endParaRPr lang="en-US"/>
          </a:p>
        </p:txBody>
      </p:sp>
    </p:spTree>
    <p:extLst>
      <p:ext uri="{BB962C8B-B14F-4D97-AF65-F5344CB8AC3E}">
        <p14:creationId xmlns:p14="http://schemas.microsoft.com/office/powerpoint/2010/main" val="832310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08-E0D3-6C80-2376-AFF1430D832C}"/>
              </a:ext>
            </a:extLst>
          </p:cNvPr>
          <p:cNvSpPr>
            <a:spLocks noGrp="1"/>
          </p:cNvSpPr>
          <p:nvPr>
            <p:ph type="title"/>
          </p:nvPr>
        </p:nvSpPr>
        <p:spPr/>
        <p:txBody>
          <a:bodyPr/>
          <a:lstStyle/>
          <a:p>
            <a:r>
              <a:rPr lang="en-US" dirty="0"/>
              <a:t>DDP </a:t>
            </a:r>
            <a:r>
              <a:rPr lang="en-US" dirty="0">
                <a:sym typeface="Wingdings" pitchFamily="2" charset="2"/>
              </a:rPr>
              <a:t>→ </a:t>
            </a:r>
            <a:r>
              <a:rPr lang="en-US" dirty="0" err="1">
                <a:sym typeface="Wingdings" pitchFamily="2" charset="2"/>
              </a:rPr>
              <a:t>iLQR</a:t>
            </a:r>
            <a:endParaRPr lang="en-US" dirty="0"/>
          </a:p>
        </p:txBody>
      </p:sp>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47</a:t>
            </a:fld>
            <a:endParaRPr lang="en-US"/>
          </a:p>
        </p:txBody>
      </p:sp>
      <p:graphicFrame>
        <p:nvGraphicFramePr>
          <p:cNvPr id="6" name="Table 9">
            <a:extLst>
              <a:ext uri="{FF2B5EF4-FFF2-40B4-BE49-F238E27FC236}">
                <a16:creationId xmlns:a16="http://schemas.microsoft.com/office/drawing/2014/main" id="{27A46BF0-85B9-B288-BFC2-B3A653A2C94A}"/>
              </a:ext>
            </a:extLst>
          </p:cNvPr>
          <p:cNvGraphicFramePr>
            <a:graphicFrameLocks noGrp="1"/>
          </p:cNvGraphicFramePr>
          <p:nvPr>
            <p:extLst>
              <p:ext uri="{D42A27DB-BD31-4B8C-83A1-F6EECF244321}">
                <p14:modId xmlns:p14="http://schemas.microsoft.com/office/powerpoint/2010/main" val="4151601304"/>
              </p:ext>
            </p:extLst>
          </p:nvPr>
        </p:nvGraphicFramePr>
        <p:xfrm>
          <a:off x="2032001" y="2662370"/>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
        <p:nvSpPr>
          <p:cNvPr id="7" name="Rectangular Callout 6">
            <a:extLst>
              <a:ext uri="{FF2B5EF4-FFF2-40B4-BE49-F238E27FC236}">
                <a16:creationId xmlns:a16="http://schemas.microsoft.com/office/drawing/2014/main" id="{BD4E04B1-7724-D6C1-7977-76B33231A9F2}"/>
              </a:ext>
            </a:extLst>
          </p:cNvPr>
          <p:cNvSpPr/>
          <p:nvPr/>
        </p:nvSpPr>
        <p:spPr>
          <a:xfrm>
            <a:off x="2703094" y="1782887"/>
            <a:ext cx="6785812" cy="577514"/>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Sometimes lower-order methods approximate higher-order ones</a:t>
            </a:r>
          </a:p>
        </p:txBody>
      </p:sp>
      <p:sp>
        <p:nvSpPr>
          <p:cNvPr id="8" name="U-Turn Arrow 7">
            <a:extLst>
              <a:ext uri="{FF2B5EF4-FFF2-40B4-BE49-F238E27FC236}">
                <a16:creationId xmlns:a16="http://schemas.microsoft.com/office/drawing/2014/main" id="{072FFC8E-6EDD-72F6-FA47-D9A7DFB06407}"/>
              </a:ext>
            </a:extLst>
          </p:cNvPr>
          <p:cNvSpPr/>
          <p:nvPr/>
        </p:nvSpPr>
        <p:spPr>
          <a:xfrm rot="10800000" flipH="1">
            <a:off x="3022335" y="3495728"/>
            <a:ext cx="2425567" cy="741679"/>
          </a:xfrm>
          <a:prstGeom prst="utur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U-Turn Arrow 8">
            <a:extLst>
              <a:ext uri="{FF2B5EF4-FFF2-40B4-BE49-F238E27FC236}">
                <a16:creationId xmlns:a16="http://schemas.microsoft.com/office/drawing/2014/main" id="{0E9E8028-6D9E-928A-EB00-EEB0C3E59A72}"/>
              </a:ext>
            </a:extLst>
          </p:cNvPr>
          <p:cNvSpPr/>
          <p:nvPr/>
        </p:nvSpPr>
        <p:spPr>
          <a:xfrm rot="10800000" flipH="1">
            <a:off x="6744104" y="3495728"/>
            <a:ext cx="2425567" cy="741679"/>
          </a:xfrm>
          <a:prstGeom prst="utur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B9B29B-6E97-13E1-9A36-1D92558E5F73}"/>
                  </a:ext>
                </a:extLst>
              </p:cNvPr>
              <p:cNvSpPr txBox="1"/>
              <p:nvPr/>
            </p:nvSpPr>
            <p:spPr>
              <a:xfrm>
                <a:off x="6526848" y="4462792"/>
                <a:ext cx="2860078" cy="646331"/>
              </a:xfrm>
              <a:prstGeom prst="rect">
                <a:avLst/>
              </a:prstGeom>
              <a:noFill/>
            </p:spPr>
            <p:txBody>
              <a:bodyPr wrap="none" rtlCol="0">
                <a:spAutoFit/>
              </a:bodyPr>
              <a:lstStyle/>
              <a:p>
                <a:pPr algn="ctr"/>
                <a:r>
                  <a:rPr lang="en-US" dirty="0">
                    <a:latin typeface="Lato" panose="020F0502020204030203" pitchFamily="34" charset="77"/>
                  </a:rPr>
                  <a:t>Gauss-Newton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Lato" panose="020F0502020204030203" pitchFamily="34" charset="77"/>
                  </a:rPr>
                  <a:t>Newton)</a:t>
                </a:r>
              </a:p>
              <a:p>
                <a:pPr algn="ctr"/>
                <a:r>
                  <a:rPr lang="en-US" dirty="0">
                    <a:latin typeface="Lato" panose="020F0502020204030203" pitchFamily="34" charset="77"/>
                    <a:sym typeface="Wingdings" pitchFamily="2" charset="2"/>
                  </a:rPr>
                  <a:t></a:t>
                </a:r>
                <a:r>
                  <a:rPr lang="en-US" dirty="0" err="1">
                    <a:latin typeface="Lato" panose="020F0502020204030203" pitchFamily="34" charset="77"/>
                  </a:rPr>
                  <a:t>TrajOpt</a:t>
                </a:r>
                <a:r>
                  <a:rPr lang="en-US" dirty="0">
                    <a:latin typeface="Lato" panose="020F0502020204030203" pitchFamily="34" charset="77"/>
                  </a:rPr>
                  <a:t>: </a:t>
                </a:r>
                <a:r>
                  <a:rPr lang="en-US" b="1" dirty="0" err="1">
                    <a:latin typeface="Lato" panose="020F0502020204030203" pitchFamily="34" charset="77"/>
                  </a:rPr>
                  <a:t>iLQR</a:t>
                </a:r>
                <a:r>
                  <a:rPr lang="en-US" dirty="0">
                    <a:latin typeface="Lato" panose="020F0502020204030203" pitchFamily="34" charset="77"/>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Lato" panose="020F0502020204030203" pitchFamily="34" charset="77"/>
                  </a:rPr>
                  <a:t>DDP)</a:t>
                </a:r>
              </a:p>
            </p:txBody>
          </p:sp>
        </mc:Choice>
        <mc:Fallback xmlns="">
          <p:sp>
            <p:nvSpPr>
              <p:cNvPr id="10" name="TextBox 9">
                <a:extLst>
                  <a:ext uri="{FF2B5EF4-FFF2-40B4-BE49-F238E27FC236}">
                    <a16:creationId xmlns:a16="http://schemas.microsoft.com/office/drawing/2014/main" id="{09B9B29B-6E97-13E1-9A36-1D92558E5F73}"/>
                  </a:ext>
                </a:extLst>
              </p:cNvPr>
              <p:cNvSpPr txBox="1">
                <a:spLocks noRot="1" noChangeAspect="1" noMove="1" noResize="1" noEditPoints="1" noAdjustHandles="1" noChangeArrowheads="1" noChangeShapeType="1" noTextEdit="1"/>
              </p:cNvSpPr>
              <p:nvPr/>
            </p:nvSpPr>
            <p:spPr>
              <a:xfrm>
                <a:off x="6526848" y="4462792"/>
                <a:ext cx="2860078" cy="646331"/>
              </a:xfrm>
              <a:prstGeom prst="rect">
                <a:avLst/>
              </a:prstGeom>
              <a:blipFill>
                <a:blip r:embed="rId2"/>
                <a:stretch>
                  <a:fillRect l="-1327" t="-3846" r="-1327" b="-1346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8B6F46C-6E55-D0AE-573B-E6591C28A4DF}"/>
              </a:ext>
            </a:extLst>
          </p:cNvPr>
          <p:cNvSpPr txBox="1"/>
          <p:nvPr/>
        </p:nvSpPr>
        <p:spPr>
          <a:xfrm>
            <a:off x="3261133" y="4416626"/>
            <a:ext cx="1947970" cy="369332"/>
          </a:xfrm>
          <a:prstGeom prst="rect">
            <a:avLst/>
          </a:prstGeom>
          <a:noFill/>
        </p:spPr>
        <p:txBody>
          <a:bodyPr wrap="none" rtlCol="0">
            <a:spAutoFit/>
          </a:bodyPr>
          <a:lstStyle/>
          <a:p>
            <a:pPr algn="ctr"/>
            <a:r>
              <a:rPr lang="en-US" dirty="0">
                <a:latin typeface="Lato" panose="020F0502020204030203" pitchFamily="34" charset="77"/>
              </a:rPr>
              <a:t>Finite differences</a:t>
            </a:r>
          </a:p>
        </p:txBody>
      </p:sp>
    </p:spTree>
    <p:extLst>
      <p:ext uri="{BB962C8B-B14F-4D97-AF65-F5344CB8AC3E}">
        <p14:creationId xmlns:p14="http://schemas.microsoft.com/office/powerpoint/2010/main" val="843505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A098-F799-3DC8-E91C-63637F1B2DF5}"/>
              </a:ext>
            </a:extLst>
          </p:cNvPr>
          <p:cNvSpPr>
            <a:spLocks noGrp="1"/>
          </p:cNvSpPr>
          <p:nvPr>
            <p:ph type="title"/>
          </p:nvPr>
        </p:nvSpPr>
        <p:spPr/>
        <p:txBody>
          <a:bodyPr/>
          <a:lstStyle/>
          <a:p>
            <a:r>
              <a:rPr lang="en-US" dirty="0" err="1"/>
              <a:t>iLQR</a:t>
            </a:r>
            <a:r>
              <a:rPr lang="en-US" dirty="0"/>
              <a:t> </a:t>
            </a:r>
            <a:r>
              <a:rPr lang="en-US" dirty="0">
                <a:sym typeface="Wingdings" pitchFamily="2" charset="2"/>
              </a:rPr>
              <a:t> LQR</a:t>
            </a:r>
            <a:endParaRPr lang="en-US" dirty="0"/>
          </a:p>
        </p:txBody>
      </p:sp>
      <p:sp>
        <p:nvSpPr>
          <p:cNvPr id="3" name="Content Placeholder 2">
            <a:extLst>
              <a:ext uri="{FF2B5EF4-FFF2-40B4-BE49-F238E27FC236}">
                <a16:creationId xmlns:a16="http://schemas.microsoft.com/office/drawing/2014/main" id="{B7576CEF-6F17-20D8-AD39-E8EB26A96A4E}"/>
              </a:ext>
            </a:extLst>
          </p:cNvPr>
          <p:cNvSpPr>
            <a:spLocks noGrp="1"/>
          </p:cNvSpPr>
          <p:nvPr>
            <p:ph idx="1"/>
          </p:nvPr>
        </p:nvSpPr>
        <p:spPr/>
        <p:txBody>
          <a:bodyPr/>
          <a:lstStyle/>
          <a:p>
            <a:pPr marL="0" indent="0">
              <a:buNone/>
            </a:pPr>
            <a:r>
              <a:rPr lang="en-US" dirty="0"/>
              <a:t>If the underlying dynamics are linear and costs are quadratic, then one step of </a:t>
            </a:r>
            <a:r>
              <a:rPr lang="en-US" dirty="0" err="1"/>
              <a:t>iLQR</a:t>
            </a:r>
            <a:r>
              <a:rPr lang="en-US" dirty="0"/>
              <a:t> is enough to get optimal performance</a:t>
            </a:r>
          </a:p>
          <a:p>
            <a:pPr marL="0" indent="0">
              <a:buNone/>
            </a:pPr>
            <a:endParaRPr lang="en-US" dirty="0"/>
          </a:p>
          <a:p>
            <a:pPr marL="0" indent="0">
              <a:buNone/>
            </a:pPr>
            <a:r>
              <a:rPr lang="en-US" dirty="0"/>
              <a:t>Similarly: Newton’s method finds global optimum in 1 step if function is quadratic</a:t>
            </a:r>
          </a:p>
          <a:p>
            <a:pPr marL="0" indent="0">
              <a:buNone/>
            </a:pPr>
            <a:endParaRPr lang="en-US" dirty="0"/>
          </a:p>
          <a:p>
            <a:pPr marL="0" indent="0">
              <a:buNone/>
            </a:pPr>
            <a:r>
              <a:rPr lang="en-US" dirty="0"/>
              <a:t>This is called </a:t>
            </a:r>
            <a:r>
              <a:rPr lang="en-US" b="1" dirty="0"/>
              <a:t>LQR (Linear Quadratic Regulator)</a:t>
            </a:r>
            <a:endParaRPr lang="en-US" dirty="0"/>
          </a:p>
          <a:p>
            <a:pPr marL="0" indent="0">
              <a:buNone/>
            </a:pPr>
            <a:endParaRPr lang="en-US" b="1" dirty="0"/>
          </a:p>
          <a:p>
            <a:pPr marL="0" indent="0">
              <a:buNone/>
            </a:pPr>
            <a:r>
              <a:rPr lang="en-US" dirty="0"/>
              <a:t>Very well-studied system in control theory</a:t>
            </a:r>
          </a:p>
        </p:txBody>
      </p:sp>
      <p:sp>
        <p:nvSpPr>
          <p:cNvPr id="4" name="Footer Placeholder 3">
            <a:extLst>
              <a:ext uri="{FF2B5EF4-FFF2-40B4-BE49-F238E27FC236}">
                <a16:creationId xmlns:a16="http://schemas.microsoft.com/office/drawing/2014/main" id="{BF547FD4-EBFC-E5A4-4362-4A76D57FDE4E}"/>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F952312-8B61-C601-160F-2E01AFC1013B}"/>
              </a:ext>
            </a:extLst>
          </p:cNvPr>
          <p:cNvSpPr>
            <a:spLocks noGrp="1"/>
          </p:cNvSpPr>
          <p:nvPr>
            <p:ph type="sldNum" sz="quarter" idx="12"/>
          </p:nvPr>
        </p:nvSpPr>
        <p:spPr/>
        <p:txBody>
          <a:bodyPr/>
          <a:lstStyle/>
          <a:p>
            <a:fld id="{A2060099-932A-9345-A983-616282D95534}" type="slidenum">
              <a:rPr lang="en-US" smtClean="0"/>
              <a:t>48</a:t>
            </a:fld>
            <a:endParaRPr lang="en-US"/>
          </a:p>
        </p:txBody>
      </p:sp>
      <p:sp>
        <p:nvSpPr>
          <p:cNvPr id="6" name="Rectangular Callout 5">
            <a:extLst>
              <a:ext uri="{FF2B5EF4-FFF2-40B4-BE49-F238E27FC236}">
                <a16:creationId xmlns:a16="http://schemas.microsoft.com/office/drawing/2014/main" id="{0E6DB734-C313-B7B7-14E8-B2D7CCFF3DA0}"/>
              </a:ext>
            </a:extLst>
          </p:cNvPr>
          <p:cNvSpPr/>
          <p:nvPr/>
        </p:nvSpPr>
        <p:spPr>
          <a:xfrm>
            <a:off x="8811125" y="4634881"/>
            <a:ext cx="2542675" cy="1325563"/>
          </a:xfrm>
          <a:prstGeom prst="wedgeRectCallout">
            <a:avLst>
              <a:gd name="adj1" fmla="val -60344"/>
              <a:gd name="adj2" fmla="val -22955"/>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Bonus: adding Gaussian noise doesn’t really change anything (except the name: LQG)</a:t>
            </a:r>
          </a:p>
        </p:txBody>
      </p:sp>
    </p:spTree>
    <p:extLst>
      <p:ext uri="{BB962C8B-B14F-4D97-AF65-F5344CB8AC3E}">
        <p14:creationId xmlns:p14="http://schemas.microsoft.com/office/powerpoint/2010/main" val="115416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1229-9FAB-BE84-EC28-0341BBC1FD4E}"/>
              </a:ext>
            </a:extLst>
          </p:cNvPr>
          <p:cNvSpPr>
            <a:spLocks noGrp="1"/>
          </p:cNvSpPr>
          <p:nvPr>
            <p:ph type="title"/>
          </p:nvPr>
        </p:nvSpPr>
        <p:spPr/>
        <p:txBody>
          <a:bodyPr/>
          <a:lstStyle/>
          <a:p>
            <a:pPr algn="ctr"/>
            <a:r>
              <a:rPr lang="en-US" dirty="0"/>
              <a:t>Beware of Optimizing Iterated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35038B-C490-8B55-B725-BF99F11F2659}"/>
                  </a:ext>
                </a:extLst>
              </p:cNvPr>
              <p:cNvSpPr>
                <a:spLocks noGrp="1"/>
              </p:cNvSpPr>
              <p:nvPr>
                <p:ph idx="1"/>
              </p:nvPr>
            </p:nvSpPr>
            <p:spPr>
              <a:xfrm>
                <a:off x="838200" y="1825625"/>
                <a:ext cx="6486625" cy="4351338"/>
              </a:xfrm>
            </p:spPr>
            <p:txBody>
              <a:bodyPr>
                <a:normAutofit fontScale="92500"/>
              </a:bodyPr>
              <a:lstStyle/>
              <a:p>
                <a:pPr marL="0" indent="0">
                  <a:buNone/>
                </a:pPr>
                <a:r>
                  <a:rPr lang="en-US" dirty="0"/>
                  <a:t>Shooting requires repeatedly composing:</a:t>
                </a:r>
                <a:br>
                  <a:rPr lang="en-US" dirty="0"/>
                </a:br>
                <a:endParaRPr lang="en-US" dirty="0"/>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0"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oMath>
                  </m:oMathPara>
                </a14:m>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0" smtClean="0">
                          <a:latin typeface="Cambria Math" panose="02040503050406030204" pitchFamily="18" charset="0"/>
                        </a:rPr>
                        <m:t>=</m:t>
                      </m:r>
                      <m:r>
                        <a:rPr lang="en-US" b="0" i="1" smtClean="0">
                          <a:latin typeface="Cambria Math" panose="02040503050406030204" pitchFamily="18" charset="0"/>
                        </a:rPr>
                        <m:t>𝐹</m:t>
                      </m:r>
                      <m:r>
                        <a:rPr lang="en-US" b="0" i="0"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marL="0" indent="0">
                  <a:buNone/>
                </a:pPr>
                <a:r>
                  <a:rPr lang="en-US" b="0" dirty="0"/>
                  <a:t>... </a:t>
                </a:r>
              </a:p>
              <a:p>
                <a:pPr marL="0" indent="0">
                  <a:buNone/>
                </a:pPr>
                <a:endParaRPr lang="en-US" dirty="0"/>
              </a:p>
              <a:p>
                <a:pPr marL="0" indent="0">
                  <a:buNone/>
                </a:pPr>
                <a:r>
                  <a:rPr lang="en-US" dirty="0"/>
                  <a:t>This can lead to very difficult optimization landscapes; issues like RNN training</a:t>
                </a:r>
              </a:p>
            </p:txBody>
          </p:sp>
        </mc:Choice>
        <mc:Fallback xmlns="">
          <p:sp>
            <p:nvSpPr>
              <p:cNvPr id="3" name="Content Placeholder 2">
                <a:extLst>
                  <a:ext uri="{FF2B5EF4-FFF2-40B4-BE49-F238E27FC236}">
                    <a16:creationId xmlns:a16="http://schemas.microsoft.com/office/drawing/2014/main" id="{8135038B-C490-8B55-B725-BF99F11F2659}"/>
                  </a:ext>
                </a:extLst>
              </p:cNvPr>
              <p:cNvSpPr>
                <a:spLocks noGrp="1" noRot="1" noChangeAspect="1" noMove="1" noResize="1" noEditPoints="1" noAdjustHandles="1" noChangeArrowheads="1" noChangeShapeType="1" noTextEdit="1"/>
              </p:cNvSpPr>
              <p:nvPr>
                <p:ph idx="1"/>
              </p:nvPr>
            </p:nvSpPr>
            <p:spPr>
              <a:xfrm>
                <a:off x="838200" y="1825625"/>
                <a:ext cx="6486625" cy="4351338"/>
              </a:xfrm>
              <a:blipFill>
                <a:blip r:embed="rId2"/>
                <a:stretch>
                  <a:fillRect l="-1761" t="-203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E058F25-9AC8-35E1-54B0-949D321589FD}"/>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3FB88841-6E73-5808-3283-571AB6B4FE65}"/>
              </a:ext>
            </a:extLst>
          </p:cNvPr>
          <p:cNvSpPr>
            <a:spLocks noGrp="1"/>
          </p:cNvSpPr>
          <p:nvPr>
            <p:ph type="sldNum" sz="quarter" idx="12"/>
          </p:nvPr>
        </p:nvSpPr>
        <p:spPr/>
        <p:txBody>
          <a:bodyPr/>
          <a:lstStyle/>
          <a:p>
            <a:fld id="{A2060099-932A-9345-A983-616282D95534}" type="slidenum">
              <a:rPr lang="en-US" smtClean="0"/>
              <a:t>49</a:t>
            </a:fld>
            <a:endParaRPr lang="en-US"/>
          </a:p>
        </p:txBody>
      </p:sp>
      <p:pic>
        <p:nvPicPr>
          <p:cNvPr id="6" name="Picture 5">
            <a:extLst>
              <a:ext uri="{FF2B5EF4-FFF2-40B4-BE49-F238E27FC236}">
                <a16:creationId xmlns:a16="http://schemas.microsoft.com/office/drawing/2014/main" id="{648905C7-D3FC-EC73-954D-DE329D361542}"/>
              </a:ext>
            </a:extLst>
          </p:cNvPr>
          <p:cNvPicPr>
            <a:picLocks noChangeAspect="1"/>
          </p:cNvPicPr>
          <p:nvPr/>
        </p:nvPicPr>
        <p:blipFill>
          <a:blip r:embed="rId3"/>
          <a:stretch>
            <a:fillRect/>
          </a:stretch>
        </p:blipFill>
        <p:spPr>
          <a:xfrm>
            <a:off x="7306282" y="1825625"/>
            <a:ext cx="4114801" cy="3830005"/>
          </a:xfrm>
          <a:prstGeom prst="rect">
            <a:avLst/>
          </a:prstGeom>
        </p:spPr>
      </p:pic>
      <p:sp>
        <p:nvSpPr>
          <p:cNvPr id="7" name="TextBox 6">
            <a:extLst>
              <a:ext uri="{FF2B5EF4-FFF2-40B4-BE49-F238E27FC236}">
                <a16:creationId xmlns:a16="http://schemas.microsoft.com/office/drawing/2014/main" id="{4E32C97C-04B3-6586-2B17-AD354537DE19}"/>
              </a:ext>
            </a:extLst>
          </p:cNvPr>
          <p:cNvSpPr txBox="1"/>
          <p:nvPr/>
        </p:nvSpPr>
        <p:spPr>
          <a:xfrm>
            <a:off x="8354728" y="5777797"/>
            <a:ext cx="2396810" cy="276999"/>
          </a:xfrm>
          <a:prstGeom prst="rect">
            <a:avLst/>
          </a:prstGeom>
          <a:noFill/>
        </p:spPr>
        <p:txBody>
          <a:bodyPr wrap="none" rtlCol="0">
            <a:spAutoFit/>
          </a:bodyPr>
          <a:lstStyle/>
          <a:p>
            <a:r>
              <a:rPr lang="en-US" sz="1200" dirty="0">
                <a:latin typeface="Lato" panose="020F0502020204030203" pitchFamily="34" charset="77"/>
              </a:rPr>
              <a:t>Figure from Roger Grosse (2017)</a:t>
            </a:r>
          </a:p>
        </p:txBody>
      </p:sp>
    </p:spTree>
    <p:extLst>
      <p:ext uri="{BB962C8B-B14F-4D97-AF65-F5344CB8AC3E}">
        <p14:creationId xmlns:p14="http://schemas.microsoft.com/office/powerpoint/2010/main" val="83081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19CF-A7A5-0E9A-EDB9-659FBFAD75E7}"/>
              </a:ext>
            </a:extLst>
          </p:cNvPr>
          <p:cNvSpPr>
            <a:spLocks noGrp="1"/>
          </p:cNvSpPr>
          <p:nvPr>
            <p:ph type="title"/>
          </p:nvPr>
        </p:nvSpPr>
        <p:spPr/>
        <p:txBody>
          <a:bodyPr/>
          <a:lstStyle/>
          <a:p>
            <a:r>
              <a:rPr lang="en-US" dirty="0"/>
              <a:t>Trajectory Optimization Problems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3705B-0B82-0F7C-9D57-27B8BE5D4F75}"/>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sz="3200" dirty="0"/>
                  <a:t>Our objective is to find a </a:t>
                </a:r>
                <a:r>
                  <a:rPr lang="en-US" sz="3200" b="1" dirty="0"/>
                  <a:t>plan</a:t>
                </a:r>
                <a:br>
                  <a:rPr lang="en-US" sz="3200" i="1" dirty="0"/>
                </a:br>
                <a:endParaRPr lang="en-US" sz="1700" i="1" dirty="0"/>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𝑢</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b="0" i="1" smtClean="0">
                              <a:latin typeface="Cambria Math" panose="02040503050406030204" pitchFamily="18" charset="0"/>
                            </a:rPr>
                            <m:t>1</m:t>
                          </m:r>
                        </m:sub>
                      </m:sSub>
                      <m:r>
                        <a:rPr lang="en-US" sz="3200" i="1">
                          <a:latin typeface="Cambria Math" panose="02040503050406030204" pitchFamily="18" charset="0"/>
                        </a:rPr>
                        <m:t>,</m:t>
                      </m:r>
                      <m:r>
                        <a:rPr lang="en-US" sz="3200" b="0" i="1" smtClean="0">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b="0" i="1" smtClean="0">
                              <a:latin typeface="Cambria Math" panose="02040503050406030204" pitchFamily="18" charset="0"/>
                            </a:rPr>
                            <m:t>𝐻</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oMath>
                  </m:oMathPara>
                </a14:m>
                <a:endParaRPr lang="en-US" sz="3200" b="1" dirty="0"/>
              </a:p>
              <a:p>
                <a:pPr marL="0" indent="0">
                  <a:buNone/>
                </a:pPr>
                <a:br>
                  <a:rPr lang="en-US" sz="1700" dirty="0"/>
                </a:br>
                <a:r>
                  <a:rPr lang="en-US" sz="3200" dirty="0"/>
                  <a:t>with corresponding states</a:t>
                </a:r>
              </a:p>
              <a:p>
                <a:pPr marL="0" indent="0">
                  <a:buNone/>
                </a:pPr>
                <a:br>
                  <a:rPr lang="en-US" sz="17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d>
                        <m:dPr>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1</m:t>
                              </m:r>
                            </m:sub>
                          </m:sSub>
                          <m:r>
                            <a:rPr lang="en-US" sz="3200" i="1">
                              <a:latin typeface="Cambria Math" panose="02040503050406030204" pitchFamily="18" charset="0"/>
                            </a:rPr>
                            <m:t>,</m:t>
                          </m:r>
                          <m:r>
                            <a:rPr lang="en-US" sz="3200" b="0" i="1" smtClean="0">
                              <a:latin typeface="Cambria Math" panose="02040503050406030204" pitchFamily="18" charset="0"/>
                            </a:rPr>
                            <m:t> …,</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𝐻</m:t>
                              </m:r>
                            </m:sub>
                          </m:sSub>
                        </m:e>
                      </m:d>
                    </m:oMath>
                  </m:oMathPara>
                </a14:m>
                <a:endParaRPr lang="en-US" sz="3200" b="0" dirty="0"/>
              </a:p>
              <a:p>
                <a:pPr marL="0" indent="0" algn="ctr">
                  <a:buNone/>
                </a:pPr>
                <a:r>
                  <a:rPr lang="en-US" sz="3200" b="0" dirty="0"/>
                  <a:t>where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𝑡</m:t>
                        </m:r>
                        <m:r>
                          <a:rPr lang="en-US" sz="3200" b="0" i="1" smtClean="0">
                            <a:latin typeface="Cambria Math" panose="02040503050406030204" pitchFamily="18" charset="0"/>
                          </a:rPr>
                          <m:t>+1 </m:t>
                        </m:r>
                      </m:sub>
                    </m:sSub>
                    <m:r>
                      <a:rPr lang="en-US" sz="3200" b="0" i="1" smtClean="0">
                        <a:latin typeface="Cambria Math" panose="02040503050406030204" pitchFamily="18" charset="0"/>
                      </a:rPr>
                      <m:t>=</m:t>
                    </m:r>
                    <m:r>
                      <a:rPr lang="en-US" sz="3200" b="0" i="1" smtClean="0">
                        <a:latin typeface="Cambria Math" panose="02040503050406030204" pitchFamily="18" charset="0"/>
                      </a:rPr>
                      <m:t>𝐹</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𝑢</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oMath>
                </a14:m>
                <a:endParaRPr lang="en-US" sz="3200" dirty="0"/>
              </a:p>
              <a:p>
                <a:pPr marL="0" indent="0">
                  <a:buNone/>
                </a:pPr>
                <a:br>
                  <a:rPr lang="en-US" sz="1700" dirty="0"/>
                </a:br>
                <a:r>
                  <a:rPr lang="en-US" sz="3200" dirty="0"/>
                  <a:t>that </a:t>
                </a:r>
                <a:r>
                  <a:rPr lang="en-US" sz="3200" b="1" dirty="0"/>
                  <a:t>minimizes</a:t>
                </a: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𝐶</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𝑢</m:t>
                          </m:r>
                        </m:e>
                        <m:sub>
                          <m:r>
                            <a:rPr lang="en-US" sz="3200" b="0" i="1" smtClean="0">
                              <a:latin typeface="Cambria Math" panose="02040503050406030204" pitchFamily="18" charset="0"/>
                            </a:rPr>
                            <m:t>0</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b="0" i="1" smtClean="0">
                              <a:latin typeface="Cambria Math" panose="02040503050406030204" pitchFamily="18" charset="0"/>
                            </a:rPr>
                            <m:t>1</m:t>
                          </m:r>
                        </m:sub>
                      </m:sSub>
                      <m:r>
                        <a:rPr lang="en-US" sz="3200" i="1">
                          <a:latin typeface="Cambria Math" panose="02040503050406030204" pitchFamily="18" charset="0"/>
                        </a:rPr>
                        <m:t>,</m:t>
                      </m:r>
                      <m:r>
                        <a:rPr lang="en-US" sz="3200" b="0" i="1" smtClean="0">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𝑢</m:t>
                          </m:r>
                        </m:e>
                        <m:sub>
                          <m:r>
                            <a:rPr lang="en-US" sz="3200" b="0" i="1" smtClean="0">
                              <a:latin typeface="Cambria Math" panose="02040503050406030204" pitchFamily="18" charset="0"/>
                            </a:rPr>
                            <m:t>𝐻</m:t>
                          </m:r>
                          <m:r>
                            <a:rPr lang="en-US" sz="3200" b="0" i="1" smtClean="0">
                              <a:latin typeface="Cambria Math" panose="02040503050406030204" pitchFamily="18" charset="0"/>
                            </a:rPr>
                            <m:t>−1</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𝐻</m:t>
                          </m:r>
                        </m:sub>
                      </m:sSub>
                      <m:r>
                        <a:rPr lang="en-US" sz="3200" b="0" i="1" smtClean="0">
                          <a:latin typeface="Cambria Math" panose="02040503050406030204" pitchFamily="18" charset="0"/>
                        </a:rPr>
                        <m:t>)</m:t>
                      </m:r>
                    </m:oMath>
                  </m:oMathPara>
                </a14:m>
                <a:endParaRPr lang="en-US" sz="3200" b="1" dirty="0"/>
              </a:p>
              <a:p>
                <a:pPr marL="0" indent="0">
                  <a:buNone/>
                </a:pPr>
                <a:endParaRPr lang="en-US" sz="3200" dirty="0"/>
              </a:p>
              <a:p>
                <a:pPr marL="0" indent="0">
                  <a:buNone/>
                </a:pPr>
                <a:endParaRPr lang="en-US" sz="3200" dirty="0"/>
              </a:p>
            </p:txBody>
          </p:sp>
        </mc:Choice>
        <mc:Fallback xmlns="">
          <p:sp>
            <p:nvSpPr>
              <p:cNvPr id="3" name="Content Placeholder 2">
                <a:extLst>
                  <a:ext uri="{FF2B5EF4-FFF2-40B4-BE49-F238E27FC236}">
                    <a16:creationId xmlns:a16="http://schemas.microsoft.com/office/drawing/2014/main" id="{7CB3705B-0B82-0F7C-9D57-27B8BE5D4F75}"/>
                  </a:ext>
                </a:extLst>
              </p:cNvPr>
              <p:cNvSpPr>
                <a:spLocks noGrp="1" noRot="1" noChangeAspect="1" noMove="1" noResize="1" noEditPoints="1" noAdjustHandles="1" noChangeArrowheads="1" noChangeShapeType="1" noTextEdit="1"/>
              </p:cNvSpPr>
              <p:nvPr>
                <p:ph idx="1"/>
              </p:nvPr>
            </p:nvSpPr>
            <p:spPr>
              <a:xfrm>
                <a:off x="838200" y="1690688"/>
                <a:ext cx="10515600" cy="4351338"/>
              </a:xfrm>
              <a:blipFill>
                <a:blip r:embed="rId2"/>
                <a:stretch>
                  <a:fillRect l="-1327" t="-377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78B52D4-28A4-827A-8148-E0315F97CF5C}"/>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B0E9874-C23B-64B8-22DD-7DA3E330A18B}"/>
              </a:ext>
            </a:extLst>
          </p:cNvPr>
          <p:cNvSpPr>
            <a:spLocks noGrp="1"/>
          </p:cNvSpPr>
          <p:nvPr>
            <p:ph type="sldNum" sz="quarter" idx="12"/>
          </p:nvPr>
        </p:nvSpPr>
        <p:spPr/>
        <p:txBody>
          <a:bodyPr/>
          <a:lstStyle/>
          <a:p>
            <a:fld id="{A2060099-932A-9345-A983-616282D95534}" type="slidenum">
              <a:rPr lang="en-US" smtClean="0"/>
              <a:t>5</a:t>
            </a:fld>
            <a:endParaRPr lang="en-US"/>
          </a:p>
        </p:txBody>
      </p:sp>
    </p:spTree>
    <p:extLst>
      <p:ext uri="{BB962C8B-B14F-4D97-AF65-F5344CB8AC3E}">
        <p14:creationId xmlns:p14="http://schemas.microsoft.com/office/powerpoint/2010/main" val="23335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A Different Way….</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50</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extLst>
              <p:ext uri="{D42A27DB-BD31-4B8C-83A1-F6EECF244321}">
                <p14:modId xmlns:p14="http://schemas.microsoft.com/office/powerpoint/2010/main" val="2411680868"/>
              </p:ext>
            </p:extLst>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1516669494"/>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26634725"/>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3512998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A5092-3095-DDDE-9D77-B543D0955DDD}"/>
              </a:ext>
            </a:extLst>
          </p:cNvPr>
          <p:cNvSpPr>
            <a:spLocks noGrp="1"/>
          </p:cNvSpPr>
          <p:nvPr>
            <p:ph type="title"/>
          </p:nvPr>
        </p:nvSpPr>
        <p:spPr/>
        <p:txBody>
          <a:bodyPr/>
          <a:lstStyle/>
          <a:p>
            <a:pPr algn="ctr"/>
            <a:r>
              <a:rPr lang="en-US" dirty="0"/>
              <a:t>Direct Transcription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6E02F1-352D-A1D9-3936-0A8C88253360}"/>
                  </a:ext>
                </a:extLst>
              </p:cNvPr>
              <p:cNvSpPr>
                <a:spLocks noGrp="1"/>
              </p:cNvSpPr>
              <p:nvPr>
                <p:ph idx="1"/>
              </p:nvPr>
            </p:nvSpPr>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func>
                        <m:funcPr>
                          <m:ctrlPr>
                            <a:rPr lang="en-US" i="1" smtClean="0">
                              <a:solidFill>
                                <a:schemeClr val="tx1"/>
                              </a:solidFill>
                              <a:latin typeface="Cambria Math" panose="02040503050406030204" pitchFamily="18" charset="0"/>
                            </a:rPr>
                          </m:ctrlPr>
                        </m:funcPr>
                        <m:fName>
                          <m:limLow>
                            <m:limLowPr>
                              <m:ctrlPr>
                                <a:rPr lang="en-US" i="1" smtClean="0">
                                  <a:solidFill>
                                    <a:schemeClr val="tx1"/>
                                  </a:solidFill>
                                  <a:latin typeface="Cambria Math" panose="02040503050406030204" pitchFamily="18" charset="0"/>
                                </a:rPr>
                              </m:ctrlPr>
                            </m:limLowPr>
                            <m:e>
                              <m:r>
                                <m:rPr>
                                  <m:sty m:val="p"/>
                                </m:rPr>
                                <a:rPr lang="en-US" i="0" smtClean="0">
                                  <a:solidFill>
                                    <a:schemeClr val="tx1"/>
                                  </a:solidFill>
                                  <a:latin typeface="Cambria Math" panose="02040503050406030204" pitchFamily="18" charset="0"/>
                                </a:rPr>
                                <m:t>min</m:t>
                              </m:r>
                            </m:e>
                            <m:lim>
                              <m:r>
                                <a:rPr lang="en-US" b="1" i="1" smtClean="0">
                                  <a:solidFill>
                                    <a:schemeClr val="tx1"/>
                                  </a:solidFill>
                                  <a:latin typeface="Cambria Math" panose="02040503050406030204" pitchFamily="18" charset="0"/>
                                </a:rPr>
                                <m:t>𝒙</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𝒖</m:t>
                              </m:r>
                            </m:lim>
                          </m:limLow>
                          <m:r>
                            <a:rPr lang="en-US" b="1" i="1" smtClean="0">
                              <a:solidFill>
                                <a:schemeClr val="tx1"/>
                              </a:solidFill>
                              <a:latin typeface="Cambria Math" panose="02040503050406030204" pitchFamily="18" charset="0"/>
                            </a:rPr>
                            <m:t>             </m:t>
                          </m:r>
                        </m:fName>
                        <m:e>
                          <m:r>
                            <a:rPr lang="en-US" b="0" i="1" smtClean="0">
                              <a:solidFill>
                                <a:schemeClr val="tx1"/>
                              </a:solidFill>
                              <a:latin typeface="Cambria Math" panose="02040503050406030204" pitchFamily="18" charset="0"/>
                            </a:rPr>
                            <m:t>𝐶</m:t>
                          </m:r>
                          <m:d>
                            <m:dPr>
                              <m:ctrlPr>
                                <a:rPr lang="en-US" b="0" i="1" smtClean="0">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𝒙</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𝒖</m:t>
                              </m:r>
                            </m:e>
                          </m:d>
                          <m:r>
                            <a:rPr lang="en-US" b="0" i="1" smtClean="0">
                              <a:solidFill>
                                <a:schemeClr val="tx1"/>
                              </a:solidFill>
                              <a:latin typeface="Cambria Math" panose="02040503050406030204" pitchFamily="18" charset="0"/>
                            </a:rPr>
                            <m:t>        </m:t>
                          </m:r>
                        </m:e>
                      </m:func>
                    </m:oMath>
                  </m:oMathPara>
                </a14:m>
                <a:endParaRPr lang="en-US" dirty="0">
                  <a:solidFill>
                    <a:schemeClr val="tx1"/>
                  </a:solidFill>
                </a:endParaRPr>
              </a:p>
              <a:p>
                <a:pPr marL="0" indent="0" algn="ctr">
                  <a:buNone/>
                </a:pPr>
                <a:r>
                  <a:rPr lang="en-US" dirty="0">
                    <a:solidFill>
                      <a:schemeClr val="tx1"/>
                    </a:solidFill>
                    <a:latin typeface="Cambria Math" panose="02040503050406030204" pitchFamily="18" charset="0"/>
                    <a:ea typeface="Cambria Math" panose="02040503050406030204" pitchFamily="18" charset="0"/>
                  </a:rPr>
                  <a:t>subject to</a:t>
                </a:r>
                <a:r>
                  <a:rPr lang="en-US" b="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𝑡</m:t>
                        </m:r>
                      </m:sub>
                    </m:sSub>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𝑢</m:t>
                        </m:r>
                      </m:e>
                      <m:sub>
                        <m:r>
                          <a:rPr lang="en-US" b="0" i="1" smtClean="0">
                            <a:solidFill>
                              <a:schemeClr val="tx1"/>
                            </a:solidFill>
                            <a:latin typeface="Cambria Math" panose="02040503050406030204" pitchFamily="18" charset="0"/>
                          </a:rPr>
                          <m:t>𝑡</m:t>
                        </m:r>
                      </m:sub>
                    </m:sSub>
                    <m:r>
                      <a:rPr lang="en-US" b="0" i="1" smtClean="0">
                        <a:solidFill>
                          <a:schemeClr val="tx1"/>
                        </a:solidFill>
                        <a:latin typeface="Cambria Math" panose="02040503050406030204" pitchFamily="18" charset="0"/>
                      </a:rPr>
                      <m:t>)</m:t>
                    </m:r>
                  </m:oMath>
                </a14:m>
                <a:endParaRPr lang="en-US" dirty="0">
                  <a:solidFill>
                    <a:schemeClr val="tx1"/>
                  </a:solidFill>
                </a:endParaRPr>
              </a:p>
              <a:p>
                <a:pPr marL="0" indent="0">
                  <a:buNone/>
                </a:pPr>
                <a:r>
                  <a:rPr lang="en-US" i="1" dirty="0"/>
                  <a:t>At first glance…</a:t>
                </a:r>
              </a:p>
              <a:p>
                <a:r>
                  <a:rPr lang="en-US" dirty="0"/>
                  <a:t>Aren’t we just making the optimization harder?</a:t>
                </a:r>
              </a:p>
              <a:p>
                <a:r>
                  <a:rPr lang="en-US" dirty="0"/>
                  <a:t>Now the optimizer needs to “figure out” the dynamics, too…</a:t>
                </a:r>
              </a:p>
              <a:p>
                <a:endParaRPr lang="en-US" dirty="0"/>
              </a:p>
              <a:p>
                <a:pPr marL="0" indent="0">
                  <a:buNone/>
                </a:pPr>
                <a:r>
                  <a:rPr lang="en-US" i="1" dirty="0"/>
                  <a:t>But maybe…</a:t>
                </a:r>
                <a:endParaRPr lang="en-US" dirty="0"/>
              </a:p>
              <a:p>
                <a:r>
                  <a:rPr lang="en-US" dirty="0"/>
                  <a:t>We are giving the optimizer more freedom</a:t>
                </a:r>
              </a:p>
              <a:p>
                <a:r>
                  <a:rPr lang="en-US" dirty="0"/>
                  <a:t>For example: it could find good future states</a:t>
                </a:r>
                <a:br>
                  <a:rPr lang="en-US" dirty="0"/>
                </a:br>
                <a:r>
                  <a:rPr lang="en-US" dirty="0"/>
                  <a:t>and then “reason backwards” to get actions</a:t>
                </a:r>
              </a:p>
            </p:txBody>
          </p:sp>
        </mc:Choice>
        <mc:Fallback xmlns="">
          <p:sp>
            <p:nvSpPr>
              <p:cNvPr id="3" name="Content Placeholder 2">
                <a:extLst>
                  <a:ext uri="{FF2B5EF4-FFF2-40B4-BE49-F238E27FC236}">
                    <a16:creationId xmlns:a16="http://schemas.microsoft.com/office/drawing/2014/main" id="{6C6E02F1-352D-A1D9-3936-0A8C88253360}"/>
                  </a:ext>
                </a:extLst>
              </p:cNvPr>
              <p:cNvSpPr>
                <a:spLocks noGrp="1" noRot="1" noChangeAspect="1" noMove="1" noResize="1" noEditPoints="1" noAdjustHandles="1" noChangeArrowheads="1" noChangeShapeType="1" noTextEdit="1"/>
              </p:cNvSpPr>
              <p:nvPr>
                <p:ph idx="1"/>
              </p:nvPr>
            </p:nvSpPr>
            <p:spPr>
              <a:blipFill>
                <a:blip r:embed="rId2"/>
                <a:stretch>
                  <a:fillRect l="-1086" t="-29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DDD5090-3587-405D-171A-5E486C63B233}"/>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D9DBB95E-E4EB-5F53-60C2-83A0728CEF03}"/>
              </a:ext>
            </a:extLst>
          </p:cNvPr>
          <p:cNvSpPr>
            <a:spLocks noGrp="1"/>
          </p:cNvSpPr>
          <p:nvPr>
            <p:ph type="sldNum" sz="quarter" idx="12"/>
          </p:nvPr>
        </p:nvSpPr>
        <p:spPr/>
        <p:txBody>
          <a:bodyPr/>
          <a:lstStyle/>
          <a:p>
            <a:fld id="{A2060099-932A-9345-A983-616282D95534}" type="slidenum">
              <a:rPr lang="en-US" smtClean="0"/>
              <a:t>51</a:t>
            </a:fld>
            <a:endParaRPr lang="en-US"/>
          </a:p>
        </p:txBody>
      </p:sp>
      <p:sp>
        <p:nvSpPr>
          <p:cNvPr id="6" name="Rectangular Callout 5">
            <a:extLst>
              <a:ext uri="{FF2B5EF4-FFF2-40B4-BE49-F238E27FC236}">
                <a16:creationId xmlns:a16="http://schemas.microsoft.com/office/drawing/2014/main" id="{0A44431E-3987-B763-A9E7-B9C80FFBAC50}"/>
              </a:ext>
            </a:extLst>
          </p:cNvPr>
          <p:cNvSpPr/>
          <p:nvPr/>
        </p:nvSpPr>
        <p:spPr>
          <a:xfrm>
            <a:off x="8508730" y="2380768"/>
            <a:ext cx="2454446" cy="577514"/>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Equality </a:t>
            </a:r>
            <a:r>
              <a:rPr lang="en-US" b="1" dirty="0">
                <a:latin typeface="Lato" panose="020F0502020204030203" pitchFamily="34" charset="77"/>
              </a:rPr>
              <a:t>constraints</a:t>
            </a:r>
          </a:p>
        </p:txBody>
      </p:sp>
      <p:sp>
        <p:nvSpPr>
          <p:cNvPr id="7" name="Rectangular Callout 6">
            <a:extLst>
              <a:ext uri="{FF2B5EF4-FFF2-40B4-BE49-F238E27FC236}">
                <a16:creationId xmlns:a16="http://schemas.microsoft.com/office/drawing/2014/main" id="{663FE399-02E9-A37F-46F0-C15E7A72F659}"/>
              </a:ext>
            </a:extLst>
          </p:cNvPr>
          <p:cNvSpPr/>
          <p:nvPr/>
        </p:nvSpPr>
        <p:spPr>
          <a:xfrm>
            <a:off x="8508729" y="1689252"/>
            <a:ext cx="2454446" cy="577514"/>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Optimizing states too!</a:t>
            </a:r>
          </a:p>
        </p:txBody>
      </p:sp>
      <p:sp>
        <p:nvSpPr>
          <p:cNvPr id="8" name="Rectangular Callout 7">
            <a:extLst>
              <a:ext uri="{FF2B5EF4-FFF2-40B4-BE49-F238E27FC236}">
                <a16:creationId xmlns:a16="http://schemas.microsoft.com/office/drawing/2014/main" id="{4C4F065E-7EAA-9A24-F406-382FD0BD8DEC}"/>
              </a:ext>
            </a:extLst>
          </p:cNvPr>
          <p:cNvSpPr/>
          <p:nvPr/>
        </p:nvSpPr>
        <p:spPr>
          <a:xfrm>
            <a:off x="8153399" y="4591235"/>
            <a:ext cx="2992656" cy="1405303"/>
          </a:xfrm>
          <a:prstGeom prst="wedgeRectCallout">
            <a:avLst>
              <a:gd name="adj1" fmla="val -55872"/>
              <a:gd name="adj2" fmla="val -35232"/>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Also: since we’re now doing </a:t>
            </a:r>
            <a:r>
              <a:rPr lang="en-US" i="1" dirty="0">
                <a:latin typeface="Lato" panose="020F0502020204030203" pitchFamily="34" charset="77"/>
              </a:rPr>
              <a:t>constrained optimization</a:t>
            </a:r>
            <a:r>
              <a:rPr lang="en-US" dirty="0">
                <a:latin typeface="Lato" panose="020F0502020204030203" pitchFamily="34" charset="77"/>
              </a:rPr>
              <a:t>, we could easily incorporate other constraints</a:t>
            </a:r>
            <a:endParaRPr lang="en-US" i="1" dirty="0">
              <a:latin typeface="Lato" panose="020F0502020204030203" pitchFamily="34" charset="77"/>
            </a:endParaRPr>
          </a:p>
        </p:txBody>
      </p:sp>
    </p:spTree>
    <p:extLst>
      <p:ext uri="{BB962C8B-B14F-4D97-AF65-F5344CB8AC3E}">
        <p14:creationId xmlns:p14="http://schemas.microsoft.com/office/powerpoint/2010/main" val="158182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6F9D-DDD8-A37F-CEC8-AD9FDCEEEB4C}"/>
              </a:ext>
            </a:extLst>
          </p:cNvPr>
          <p:cNvSpPr>
            <a:spLocks noGrp="1"/>
          </p:cNvSpPr>
          <p:nvPr>
            <p:ph type="title"/>
          </p:nvPr>
        </p:nvSpPr>
        <p:spPr/>
        <p:txBody>
          <a:bodyPr/>
          <a:lstStyle/>
          <a:p>
            <a:pPr algn="ctr"/>
            <a:r>
              <a:rPr lang="en-US" dirty="0"/>
              <a:t>Constrained Optimization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ED2FF23-BEB6-B5E3-7E83-C4B20F57CEE4}"/>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func>
                        <m:funcPr>
                          <m:ctrlPr>
                            <a:rPr lang="en-US" i="1" smtClean="0">
                              <a:solidFill>
                                <a:schemeClr val="tx1"/>
                              </a:solidFill>
                              <a:latin typeface="Cambria Math" panose="02040503050406030204" pitchFamily="18" charset="0"/>
                            </a:rPr>
                          </m:ctrlPr>
                        </m:funcPr>
                        <m:fName>
                          <m:limLow>
                            <m:limLowPr>
                              <m:ctrlPr>
                                <a:rPr lang="en-US" i="1" smtClean="0">
                                  <a:solidFill>
                                    <a:schemeClr val="tx1"/>
                                  </a:solidFill>
                                  <a:latin typeface="Cambria Math" panose="02040503050406030204" pitchFamily="18" charset="0"/>
                                </a:rPr>
                              </m:ctrlPr>
                            </m:limLowPr>
                            <m:e>
                              <m:r>
                                <m:rPr>
                                  <m:sty m:val="p"/>
                                </m:rPr>
                                <a:rPr lang="en-US" i="0" smtClean="0">
                                  <a:solidFill>
                                    <a:schemeClr val="tx1"/>
                                  </a:solidFill>
                                  <a:latin typeface="Cambria Math" panose="02040503050406030204" pitchFamily="18" charset="0"/>
                                </a:rPr>
                                <m:t>min</m:t>
                              </m:r>
                            </m:e>
                            <m:lim>
                              <m:r>
                                <a:rPr lang="en-US" b="0" i="1" smtClean="0">
                                  <a:solidFill>
                                    <a:schemeClr val="tx1"/>
                                  </a:solidFill>
                                  <a:latin typeface="Cambria Math" panose="02040503050406030204" pitchFamily="18" charset="0"/>
                                </a:rPr>
                                <m:t>𝑧</m:t>
                              </m:r>
                            </m:lim>
                          </m:limLow>
                          <m:r>
                            <a:rPr lang="en-US" b="1" i="1" smtClean="0">
                              <a:solidFill>
                                <a:schemeClr val="tx1"/>
                              </a:solidFill>
                              <a:latin typeface="Cambria Math" panose="02040503050406030204" pitchFamily="18" charset="0"/>
                            </a:rPr>
                            <m:t>            </m:t>
                          </m:r>
                        </m:fName>
                        <m:e>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𝑧</m:t>
                              </m:r>
                            </m:e>
                          </m:d>
                          <m:r>
                            <a:rPr lang="en-US" b="0" i="1" smtClean="0">
                              <a:solidFill>
                                <a:schemeClr val="tx1"/>
                              </a:solidFill>
                              <a:latin typeface="Cambria Math" panose="02040503050406030204" pitchFamily="18" charset="0"/>
                            </a:rPr>
                            <m:t>   </m:t>
                          </m:r>
                        </m:e>
                      </m:func>
                    </m:oMath>
                  </m:oMathPara>
                </a14:m>
                <a:endParaRPr lang="en-US" dirty="0">
                  <a:solidFill>
                    <a:schemeClr val="tx1"/>
                  </a:solidFill>
                </a:endParaRPr>
              </a:p>
              <a:p>
                <a:pPr marL="0" indent="0" algn="ctr">
                  <a:buNone/>
                </a:pPr>
                <a:r>
                  <a:rPr lang="en-US" dirty="0">
                    <a:solidFill>
                      <a:schemeClr val="tx1"/>
                    </a:solidFill>
                    <a:latin typeface="Cambria Math" panose="02040503050406030204" pitchFamily="18" charset="0"/>
                    <a:ea typeface="Cambria Math" panose="02040503050406030204" pitchFamily="18" charset="0"/>
                  </a:rPr>
                  <a:t>subject to </a:t>
                </a:r>
                <a:r>
                  <a:rPr lang="en-US" b="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𝑔</m:t>
                        </m:r>
                      </m:e>
                      <m:sub>
                        <m:r>
                          <a:rPr lang="en-US" b="0" i="1" smtClean="0">
                            <a:solidFill>
                              <a:schemeClr val="tx1"/>
                            </a:solidFill>
                            <a:latin typeface="Cambria Math" panose="02040503050406030204" pitchFamily="18" charset="0"/>
                          </a:rPr>
                          <m:t>𝑖</m:t>
                        </m:r>
                      </m:sub>
                    </m:sSub>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𝑧</m:t>
                        </m:r>
                      </m:e>
                    </m:d>
                    <m:r>
                      <a:rPr lang="en-US" b="0" i="1" smtClean="0">
                        <a:solidFill>
                          <a:schemeClr val="tx1"/>
                        </a:solidFill>
                        <a:latin typeface="Cambria Math" panose="02040503050406030204" pitchFamily="18" charset="0"/>
                      </a:rPr>
                      <m:t>=0</m:t>
                    </m:r>
                  </m:oMath>
                </a14:m>
                <a:endParaRPr lang="en-US" dirty="0">
                  <a:solidFill>
                    <a:schemeClr val="tx1"/>
                  </a:solidFill>
                </a:endParaRPr>
              </a:p>
              <a:p>
                <a:pPr marL="0" indent="0" algn="ctr">
                  <a:buNone/>
                </a:pPr>
                <a:r>
                  <a:rPr lang="en-US" dirty="0"/>
                  <a:t> </a:t>
                </a:r>
                <a:r>
                  <a:rPr lang="en-US"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US" b="0" i="0"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𝑗</m:t>
                        </m:r>
                      </m:sub>
                    </m:sSub>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𝑧</m:t>
                        </m:r>
                      </m:e>
                    </m:d>
                    <m:r>
                      <a:rPr lang="en-US" b="0" i="1" smtClean="0">
                        <a:solidFill>
                          <a:schemeClr val="tx1"/>
                        </a:solidFill>
                        <a:latin typeface="Cambria Math" panose="02040503050406030204" pitchFamily="18" charset="0"/>
                      </a:rPr>
                      <m:t>≥0</m:t>
                    </m:r>
                  </m:oMath>
                </a14:m>
                <a:br>
                  <a:rPr lang="en-US" dirty="0">
                    <a:solidFill>
                      <a:schemeClr val="tx1"/>
                    </a:solidFill>
                  </a:rPr>
                </a:br>
                <a:endParaRPr lang="en-US" dirty="0"/>
              </a:p>
              <a:p>
                <a:r>
                  <a:rPr lang="en-US" dirty="0"/>
                  <a:t>There are many methods for solving problems of this form</a:t>
                </a:r>
              </a:p>
              <a:p>
                <a:pPr lvl="1"/>
                <a:r>
                  <a:rPr lang="en-US" dirty="0"/>
                  <a:t>As usual, restricting the function classes leads to better methods</a:t>
                </a:r>
                <a:br>
                  <a:rPr lang="en-US" dirty="0"/>
                </a:br>
                <a:endParaRPr lang="en-US" dirty="0"/>
              </a:p>
              <a:p>
                <a:r>
                  <a:rPr lang="en-US" dirty="0"/>
                  <a:t>For now, we will assume access to a black-box solver</a:t>
                </a:r>
              </a:p>
              <a:p>
                <a:pPr lvl="1"/>
                <a:r>
                  <a:rPr lang="en-US" dirty="0"/>
                  <a:t>In practice, we recommend SNOPT (via Drake)</a:t>
                </a:r>
              </a:p>
            </p:txBody>
          </p:sp>
        </mc:Choice>
        <mc:Fallback>
          <p:sp>
            <p:nvSpPr>
              <p:cNvPr id="3" name="Content Placeholder 2">
                <a:extLst>
                  <a:ext uri="{FF2B5EF4-FFF2-40B4-BE49-F238E27FC236}">
                    <a16:creationId xmlns:a16="http://schemas.microsoft.com/office/drawing/2014/main" id="{CED2FF23-BEB6-B5E3-7E83-C4B20F57CEE4}"/>
                  </a:ext>
                </a:extLst>
              </p:cNvPr>
              <p:cNvSpPr>
                <a:spLocks noGrp="1" noRot="1" noChangeAspect="1" noMove="1" noResize="1" noEditPoints="1" noAdjustHandles="1" noChangeArrowheads="1" noChangeShapeType="1" noTextEdit="1"/>
              </p:cNvSpPr>
              <p:nvPr>
                <p:ph idx="1"/>
              </p:nvPr>
            </p:nvSpPr>
            <p:spPr>
              <a:blipFill>
                <a:blip r:embed="rId2"/>
                <a:stretch>
                  <a:fillRect l="-1086" t="-29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BF44065-72C9-B36D-E155-69872F4F8040}"/>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9A866637-D3C4-2BD5-499D-7CCE3F22862F}"/>
              </a:ext>
            </a:extLst>
          </p:cNvPr>
          <p:cNvSpPr>
            <a:spLocks noGrp="1"/>
          </p:cNvSpPr>
          <p:nvPr>
            <p:ph type="sldNum" sz="quarter" idx="12"/>
          </p:nvPr>
        </p:nvSpPr>
        <p:spPr/>
        <p:txBody>
          <a:bodyPr/>
          <a:lstStyle/>
          <a:p>
            <a:fld id="{A2060099-932A-9345-A983-616282D95534}" type="slidenum">
              <a:rPr lang="en-US" smtClean="0"/>
              <a:t>52</a:t>
            </a:fld>
            <a:endParaRPr lang="en-US"/>
          </a:p>
        </p:txBody>
      </p:sp>
      <p:sp>
        <p:nvSpPr>
          <p:cNvPr id="6" name="Rectangular Callout 5">
            <a:extLst>
              <a:ext uri="{FF2B5EF4-FFF2-40B4-BE49-F238E27FC236}">
                <a16:creationId xmlns:a16="http://schemas.microsoft.com/office/drawing/2014/main" id="{567DBF37-6556-E11C-4024-D1973F7F8AF3}"/>
              </a:ext>
            </a:extLst>
          </p:cNvPr>
          <p:cNvSpPr/>
          <p:nvPr/>
        </p:nvSpPr>
        <p:spPr>
          <a:xfrm>
            <a:off x="8056343" y="2342267"/>
            <a:ext cx="2454446" cy="481779"/>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Equality constraints</a:t>
            </a:r>
          </a:p>
        </p:txBody>
      </p:sp>
      <p:sp>
        <p:nvSpPr>
          <p:cNvPr id="7" name="Rectangular Callout 6">
            <a:extLst>
              <a:ext uri="{FF2B5EF4-FFF2-40B4-BE49-F238E27FC236}">
                <a16:creationId xmlns:a16="http://schemas.microsoft.com/office/drawing/2014/main" id="{14235FE2-BAE7-0FEE-D86B-3F6794FD9158}"/>
              </a:ext>
            </a:extLst>
          </p:cNvPr>
          <p:cNvSpPr/>
          <p:nvPr/>
        </p:nvSpPr>
        <p:spPr>
          <a:xfrm>
            <a:off x="8056343" y="2947221"/>
            <a:ext cx="2454446" cy="481779"/>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Inequality constraints</a:t>
            </a:r>
          </a:p>
        </p:txBody>
      </p:sp>
      <p:sp>
        <p:nvSpPr>
          <p:cNvPr id="8" name="Rectangular Callout 7">
            <a:extLst>
              <a:ext uri="{FF2B5EF4-FFF2-40B4-BE49-F238E27FC236}">
                <a16:creationId xmlns:a16="http://schemas.microsoft.com/office/drawing/2014/main" id="{4C2D53EE-EB88-93D6-4FD3-BF543ED5C254}"/>
              </a:ext>
            </a:extLst>
          </p:cNvPr>
          <p:cNvSpPr/>
          <p:nvPr/>
        </p:nvSpPr>
        <p:spPr>
          <a:xfrm>
            <a:off x="8056343" y="1737313"/>
            <a:ext cx="2454446" cy="481779"/>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Objective</a:t>
            </a:r>
          </a:p>
        </p:txBody>
      </p:sp>
    </p:spTree>
    <p:extLst>
      <p:ext uri="{BB962C8B-B14F-4D97-AF65-F5344CB8AC3E}">
        <p14:creationId xmlns:p14="http://schemas.microsoft.com/office/powerpoint/2010/main" val="28778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01F159-4D22-6505-E3A5-5E6211EB088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69104323-1C87-492D-EC04-ABBC07CB5047}"/>
              </a:ext>
            </a:extLst>
          </p:cNvPr>
          <p:cNvSpPr>
            <a:spLocks noGrp="1"/>
          </p:cNvSpPr>
          <p:nvPr>
            <p:ph type="sldNum" sz="quarter" idx="12"/>
          </p:nvPr>
        </p:nvSpPr>
        <p:spPr/>
        <p:txBody>
          <a:bodyPr/>
          <a:lstStyle/>
          <a:p>
            <a:fld id="{A2060099-932A-9345-A983-616282D95534}" type="slidenum">
              <a:rPr lang="en-US" smtClean="0"/>
              <a:t>53</a:t>
            </a:fld>
            <a:endParaRPr lang="en-US"/>
          </a:p>
        </p:txBody>
      </p:sp>
      <p:pic>
        <p:nvPicPr>
          <p:cNvPr id="13" name="Picture 12" descr="A computer screen shot of a program code&#10;&#10;Description automatically generated">
            <a:extLst>
              <a:ext uri="{FF2B5EF4-FFF2-40B4-BE49-F238E27FC236}">
                <a16:creationId xmlns:a16="http://schemas.microsoft.com/office/drawing/2014/main" id="{54BF45BE-73EC-64D1-9508-DEADEFD7C604}"/>
              </a:ext>
            </a:extLst>
          </p:cNvPr>
          <p:cNvPicPr>
            <a:picLocks noChangeAspect="1"/>
          </p:cNvPicPr>
          <p:nvPr/>
        </p:nvPicPr>
        <p:blipFill>
          <a:blip r:embed="rId2"/>
          <a:stretch>
            <a:fillRect/>
          </a:stretch>
        </p:blipFill>
        <p:spPr>
          <a:xfrm>
            <a:off x="2209800" y="279969"/>
            <a:ext cx="7772400" cy="6076381"/>
          </a:xfrm>
          <a:prstGeom prst="rect">
            <a:avLst/>
          </a:prstGeom>
        </p:spPr>
      </p:pic>
    </p:spTree>
    <p:extLst>
      <p:ext uri="{BB962C8B-B14F-4D97-AF65-F5344CB8AC3E}">
        <p14:creationId xmlns:p14="http://schemas.microsoft.com/office/powerpoint/2010/main" val="715349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83CC-E5F6-EDD7-1A95-998C3690E813}"/>
              </a:ext>
            </a:extLst>
          </p:cNvPr>
          <p:cNvSpPr>
            <a:spLocks noGrp="1"/>
          </p:cNvSpPr>
          <p:nvPr>
            <p:ph type="title"/>
          </p:nvPr>
        </p:nvSpPr>
        <p:spPr/>
        <p:txBody>
          <a:bodyPr/>
          <a:lstStyle/>
          <a:p>
            <a:pPr algn="ctr"/>
            <a:r>
              <a:rPr lang="en-US" dirty="0"/>
              <a:t>SNOPT on Pendulum</a:t>
            </a:r>
          </a:p>
        </p:txBody>
      </p:sp>
      <p:sp>
        <p:nvSpPr>
          <p:cNvPr id="3" name="Content Placeholder 2">
            <a:extLst>
              <a:ext uri="{FF2B5EF4-FFF2-40B4-BE49-F238E27FC236}">
                <a16:creationId xmlns:a16="http://schemas.microsoft.com/office/drawing/2014/main" id="{3A0AC2B6-8FAA-D0E9-330B-A89F1BE2FC38}"/>
              </a:ext>
            </a:extLst>
          </p:cNvPr>
          <p:cNvSpPr>
            <a:spLocks noGrp="1"/>
          </p:cNvSpPr>
          <p:nvPr>
            <p:ph idx="1"/>
          </p:nvPr>
        </p:nvSpPr>
        <p:spPr>
          <a:xfrm>
            <a:off x="838200" y="1335372"/>
            <a:ext cx="10515600" cy="1466215"/>
          </a:xfrm>
        </p:spPr>
        <p:txBody>
          <a:bodyPr/>
          <a:lstStyle/>
          <a:p>
            <a:pPr marL="0" indent="0" algn="ctr">
              <a:buNone/>
            </a:pPr>
            <a:r>
              <a:rPr lang="en-US" dirty="0"/>
              <a:t>With final state constraint and torque costs</a:t>
            </a:r>
          </a:p>
        </p:txBody>
      </p:sp>
      <p:sp>
        <p:nvSpPr>
          <p:cNvPr id="4" name="Footer Placeholder 3">
            <a:extLst>
              <a:ext uri="{FF2B5EF4-FFF2-40B4-BE49-F238E27FC236}">
                <a16:creationId xmlns:a16="http://schemas.microsoft.com/office/drawing/2014/main" id="{51FAAD4A-1C61-6600-7AF3-0AF62EF1DE7A}"/>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468CAD84-200D-58E8-364B-78C0D0C60CB3}"/>
              </a:ext>
            </a:extLst>
          </p:cNvPr>
          <p:cNvSpPr>
            <a:spLocks noGrp="1"/>
          </p:cNvSpPr>
          <p:nvPr>
            <p:ph type="sldNum" sz="quarter" idx="12"/>
          </p:nvPr>
        </p:nvSpPr>
        <p:spPr/>
        <p:txBody>
          <a:bodyPr/>
          <a:lstStyle/>
          <a:p>
            <a:fld id="{A2060099-932A-9345-A983-616282D95534}" type="slidenum">
              <a:rPr lang="en-US" smtClean="0"/>
              <a:t>54</a:t>
            </a:fld>
            <a:endParaRPr lang="en-US"/>
          </a:p>
        </p:txBody>
      </p:sp>
      <p:pic>
        <p:nvPicPr>
          <p:cNvPr id="6" name="drake-pendulum">
            <a:hlinkClick r:id="" action="ppaction://media"/>
            <a:extLst>
              <a:ext uri="{FF2B5EF4-FFF2-40B4-BE49-F238E27FC236}">
                <a16:creationId xmlns:a16="http://schemas.microsoft.com/office/drawing/2014/main" id="{7D1DCF11-B008-5B36-EDDB-85BE23831C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38600" y="1956268"/>
            <a:ext cx="4200291" cy="4200291"/>
          </a:xfrm>
          <a:prstGeom prst="rect">
            <a:avLst/>
          </a:prstGeom>
        </p:spPr>
      </p:pic>
      <p:sp>
        <p:nvSpPr>
          <p:cNvPr id="7" name="Rectangular Callout 6">
            <a:extLst>
              <a:ext uri="{FF2B5EF4-FFF2-40B4-BE49-F238E27FC236}">
                <a16:creationId xmlns:a16="http://schemas.microsoft.com/office/drawing/2014/main" id="{1C6DAEEF-07C3-8A6D-9272-90D1773D93A6}"/>
              </a:ext>
            </a:extLst>
          </p:cNvPr>
          <p:cNvSpPr/>
          <p:nvPr/>
        </p:nvSpPr>
        <p:spPr>
          <a:xfrm>
            <a:off x="8970743" y="3612802"/>
            <a:ext cx="2022913" cy="577514"/>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Pretty impressive!</a:t>
            </a:r>
          </a:p>
        </p:txBody>
      </p:sp>
    </p:spTree>
    <p:extLst>
      <p:ext uri="{BB962C8B-B14F-4D97-AF65-F5344CB8AC3E}">
        <p14:creationId xmlns:p14="http://schemas.microsoft.com/office/powerpoint/2010/main" val="20526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E21B-60B6-3E43-7459-8D9004DDDA5F}"/>
              </a:ext>
            </a:extLst>
          </p:cNvPr>
          <p:cNvSpPr>
            <a:spLocks noGrp="1"/>
          </p:cNvSpPr>
          <p:nvPr>
            <p:ph type="title"/>
          </p:nvPr>
        </p:nvSpPr>
        <p:spPr/>
        <p:txBody>
          <a:bodyPr/>
          <a:lstStyle/>
          <a:p>
            <a:pPr algn="ctr"/>
            <a:r>
              <a:rPr lang="en-US" dirty="0"/>
              <a:t>Peek Behind the Scenes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5E5BB4-28B2-F5BC-C259-808F60797900}"/>
                  </a:ext>
                </a:extLst>
              </p:cNvPr>
              <p:cNvSpPr>
                <a:spLocks noGrp="1"/>
              </p:cNvSpPr>
              <p:nvPr>
                <p:ph idx="1"/>
              </p:nvPr>
            </p:nvSpPr>
            <p:spPr/>
            <p:txBody>
              <a:bodyPr/>
              <a:lstStyle/>
              <a:p>
                <a:r>
                  <a:rPr lang="en-US" dirty="0"/>
                  <a:t>SNOPT is a highly optimized version of </a:t>
                </a:r>
                <a:r>
                  <a:rPr lang="en-US" b="1" dirty="0"/>
                  <a:t>sequential quadratic programming</a:t>
                </a:r>
                <a:r>
                  <a:rPr lang="en-US" dirty="0"/>
                  <a:t>, a general method for constrained optimization</a:t>
                </a:r>
                <a:br>
                  <a:rPr lang="en-US" dirty="0"/>
                </a:br>
                <a:endParaRPr lang="en-US" dirty="0"/>
              </a:p>
              <a:p>
                <a:r>
                  <a:rPr lang="en-US" dirty="0"/>
                  <a:t>SQP repeatedly creates a quadratic approximation of the objective around a nominal solution and then takes a Newton-Raphson step (much like we saw in DDP!)</a:t>
                </a:r>
                <a:br>
                  <a:rPr lang="en-US" dirty="0"/>
                </a:br>
                <a:endParaRPr lang="en-US" dirty="0"/>
              </a:p>
              <a:p>
                <a:r>
                  <a:rPr lang="en-US" dirty="0"/>
                  <a:t>To handle constraints, SQP uses the </a:t>
                </a:r>
                <a:r>
                  <a:rPr lang="en-US" b="1" dirty="0"/>
                  <a:t>Lagrange</a:t>
                </a:r>
                <a:r>
                  <a:rPr lang="en-US" dirty="0"/>
                  <a:t>:</a:t>
                </a:r>
              </a:p>
              <a:p>
                <a:pPr marL="0" indent="0">
                  <a:buNone/>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h</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E75E5BB4-28B2-F5BC-C259-808F60797900}"/>
                  </a:ext>
                </a:extLst>
              </p:cNvPr>
              <p:cNvSpPr>
                <a:spLocks noGrp="1" noRot="1" noChangeAspect="1" noMove="1" noResize="1" noEditPoints="1" noAdjustHandles="1" noChangeArrowheads="1" noChangeShapeType="1" noTextEdit="1"/>
              </p:cNvSpPr>
              <p:nvPr>
                <p:ph idx="1"/>
              </p:nvPr>
            </p:nvSpPr>
            <p:spPr>
              <a:blipFill>
                <a:blip r:embed="rId2"/>
                <a:stretch>
                  <a:fillRect l="-1086" t="-2616" b="-1744"/>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81EF4727-D5D5-E9FE-79C1-BECFDDD13D7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87199FB-F600-A4E5-A87E-0B39F1724F12}"/>
              </a:ext>
            </a:extLst>
          </p:cNvPr>
          <p:cNvSpPr>
            <a:spLocks noGrp="1"/>
          </p:cNvSpPr>
          <p:nvPr>
            <p:ph type="sldNum" sz="quarter" idx="12"/>
          </p:nvPr>
        </p:nvSpPr>
        <p:spPr/>
        <p:txBody>
          <a:bodyPr/>
          <a:lstStyle/>
          <a:p>
            <a:fld id="{A2060099-932A-9345-A983-616282D95534}" type="slidenum">
              <a:rPr lang="en-US" smtClean="0"/>
              <a:t>55</a:t>
            </a:fld>
            <a:endParaRPr lang="en-US"/>
          </a:p>
        </p:txBody>
      </p:sp>
      <mc:AlternateContent xmlns:mc="http://schemas.openxmlformats.org/markup-compatibility/2006" xmlns:a14="http://schemas.microsoft.com/office/drawing/2010/main">
        <mc:Choice Requires="a14">
          <p:sp>
            <p:nvSpPr>
              <p:cNvPr id="6" name="Rectangular Callout 5">
                <a:extLst>
                  <a:ext uri="{FF2B5EF4-FFF2-40B4-BE49-F238E27FC236}">
                    <a16:creationId xmlns:a16="http://schemas.microsoft.com/office/drawing/2014/main" id="{639CBE5B-98E3-2B08-28A1-E1603D96485D}"/>
                  </a:ext>
                </a:extLst>
              </p:cNvPr>
              <p:cNvSpPr/>
              <p:nvPr/>
            </p:nvSpPr>
            <p:spPr>
              <a:xfrm>
                <a:off x="8970743" y="5528229"/>
                <a:ext cx="2156061" cy="648734"/>
              </a:xfrm>
              <a:prstGeom prst="wedgeRectCallout">
                <a:avLst>
                  <a:gd name="adj1" fmla="val -56515"/>
                  <a:gd name="adj2" fmla="val 15452"/>
                </a:avLst>
              </a:prstGeom>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r>
                      <a:rPr lang="en-US" b="0" i="1" smtClean="0">
                        <a:latin typeface="Cambria Math" panose="02040503050406030204" pitchFamily="18" charset="0"/>
                        <a:ea typeface="Cambria Math" panose="02040503050406030204" pitchFamily="18" charset="0"/>
                      </a:rPr>
                      <m:t>𝜆</m:t>
                    </m:r>
                  </m:oMath>
                </a14:m>
                <a:r>
                  <a:rPr lang="en-US" dirty="0">
                    <a:latin typeface="Lato" panose="020F0502020204030203" pitchFamily="34" charset="77"/>
                  </a:rPr>
                  <a:t> and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latin typeface="Lato" panose="020F0502020204030203" pitchFamily="34" charset="77"/>
                  </a:rPr>
                  <a:t> are </a:t>
                </a:r>
                <a:r>
                  <a:rPr lang="en-US" i="1" dirty="0">
                    <a:latin typeface="Lato" panose="020F0502020204030203" pitchFamily="34" charset="77"/>
                  </a:rPr>
                  <a:t>Lagrange multipliers</a:t>
                </a:r>
              </a:p>
            </p:txBody>
          </p:sp>
        </mc:Choice>
        <mc:Fallback xmlns="">
          <p:sp>
            <p:nvSpPr>
              <p:cNvPr id="6" name="Rectangular Callout 5">
                <a:extLst>
                  <a:ext uri="{FF2B5EF4-FFF2-40B4-BE49-F238E27FC236}">
                    <a16:creationId xmlns:a16="http://schemas.microsoft.com/office/drawing/2014/main" id="{639CBE5B-98E3-2B08-28A1-E1603D96485D}"/>
                  </a:ext>
                </a:extLst>
              </p:cNvPr>
              <p:cNvSpPr>
                <a:spLocks noRot="1" noChangeAspect="1" noMove="1" noResize="1" noEditPoints="1" noAdjustHandles="1" noChangeArrowheads="1" noChangeShapeType="1" noTextEdit="1"/>
              </p:cNvSpPr>
              <p:nvPr/>
            </p:nvSpPr>
            <p:spPr>
              <a:xfrm>
                <a:off x="8970743" y="5528229"/>
                <a:ext cx="2156061" cy="648734"/>
              </a:xfrm>
              <a:prstGeom prst="wedgeRectCallout">
                <a:avLst>
                  <a:gd name="adj1" fmla="val -56515"/>
                  <a:gd name="adj2" fmla="val 15452"/>
                </a:avLst>
              </a:prstGeom>
              <a:blipFill>
                <a:blip r:embed="rId3"/>
                <a:stretch>
                  <a:fillRect t="-3846" b="-13462"/>
                </a:stretch>
              </a:blipFill>
            </p:spPr>
            <p:txBody>
              <a:bodyPr/>
              <a:lstStyle/>
              <a:p>
                <a:r>
                  <a:rPr lang="en-US">
                    <a:noFill/>
                  </a:rPr>
                  <a:t> </a:t>
                </a:r>
              </a:p>
            </p:txBody>
          </p:sp>
        </mc:Fallback>
      </mc:AlternateContent>
      <p:sp>
        <p:nvSpPr>
          <p:cNvPr id="7" name="Rectangular Callout 6">
            <a:extLst>
              <a:ext uri="{FF2B5EF4-FFF2-40B4-BE49-F238E27FC236}">
                <a16:creationId xmlns:a16="http://schemas.microsoft.com/office/drawing/2014/main" id="{B2C3F106-D1EE-776D-333B-4C5E7656340A}"/>
              </a:ext>
            </a:extLst>
          </p:cNvPr>
          <p:cNvSpPr/>
          <p:nvPr/>
        </p:nvSpPr>
        <p:spPr>
          <a:xfrm>
            <a:off x="8970743" y="4032696"/>
            <a:ext cx="2156061" cy="1150503"/>
          </a:xfrm>
          <a:prstGeom prst="wedgeRectCallout">
            <a:avLst>
              <a:gd name="adj1" fmla="val -63658"/>
              <a:gd name="adj2" fmla="val -40601"/>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a:latin typeface="Lato" panose="020F0502020204030203" pitchFamily="34" charset="77"/>
              </a:rPr>
              <a:t>SNOPT also leverages sparsity of equations for efficiency, like DDP</a:t>
            </a:r>
          </a:p>
        </p:txBody>
      </p:sp>
    </p:spTree>
    <p:extLst>
      <p:ext uri="{BB962C8B-B14F-4D97-AF65-F5344CB8AC3E}">
        <p14:creationId xmlns:p14="http://schemas.microsoft.com/office/powerpoint/2010/main" val="38272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err="1"/>
              <a:t>TrajOpt</a:t>
            </a:r>
            <a:r>
              <a:rPr lang="en-US" dirty="0"/>
              <a:t> with SNOPT</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56</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1820836342"/>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1320422988"/>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2797233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91C2-8157-9308-0967-191010E45441}"/>
              </a:ext>
            </a:extLst>
          </p:cNvPr>
          <p:cNvSpPr>
            <a:spLocks noGrp="1"/>
          </p:cNvSpPr>
          <p:nvPr>
            <p:ph type="title"/>
          </p:nvPr>
        </p:nvSpPr>
        <p:spPr/>
        <p:txBody>
          <a:bodyPr/>
          <a:lstStyle/>
          <a:p>
            <a:pPr algn="ctr"/>
            <a:r>
              <a:rPr lang="en-US" dirty="0"/>
              <a:t>Highest Level Takeaways</a:t>
            </a:r>
          </a:p>
        </p:txBody>
      </p:sp>
      <p:sp>
        <p:nvSpPr>
          <p:cNvPr id="3" name="Content Placeholder 2">
            <a:extLst>
              <a:ext uri="{FF2B5EF4-FFF2-40B4-BE49-F238E27FC236}">
                <a16:creationId xmlns:a16="http://schemas.microsoft.com/office/drawing/2014/main" id="{4C1DD6A8-A58A-A154-DBED-9AF755790DA6}"/>
              </a:ext>
            </a:extLst>
          </p:cNvPr>
          <p:cNvSpPr>
            <a:spLocks noGrp="1"/>
          </p:cNvSpPr>
          <p:nvPr>
            <p:ph idx="1"/>
          </p:nvPr>
        </p:nvSpPr>
        <p:spPr/>
        <p:txBody>
          <a:bodyPr/>
          <a:lstStyle/>
          <a:p>
            <a:r>
              <a:rPr lang="en-US" dirty="0"/>
              <a:t>Cast your trajectory optimization as general optimization</a:t>
            </a:r>
            <a:br>
              <a:rPr lang="en-US" dirty="0"/>
            </a:br>
            <a:endParaRPr lang="en-US" dirty="0"/>
          </a:p>
          <a:p>
            <a:r>
              <a:rPr lang="en-US" dirty="0"/>
              <a:t>But then leverage the trajectory structure to make computation more efficient (forward pass, backward pass, etc.)</a:t>
            </a:r>
            <a:br>
              <a:rPr lang="en-US" dirty="0"/>
            </a:br>
            <a:endParaRPr lang="en-US" dirty="0"/>
          </a:p>
          <a:p>
            <a:r>
              <a:rPr lang="en-US" dirty="0"/>
              <a:t>Use off-the-shelf optimization tools when possible</a:t>
            </a:r>
          </a:p>
        </p:txBody>
      </p:sp>
      <p:sp>
        <p:nvSpPr>
          <p:cNvPr id="4" name="Footer Placeholder 3">
            <a:extLst>
              <a:ext uri="{FF2B5EF4-FFF2-40B4-BE49-F238E27FC236}">
                <a16:creationId xmlns:a16="http://schemas.microsoft.com/office/drawing/2014/main" id="{BCEDB6DE-062E-A69D-8017-9759D72A4542}"/>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1AEC74BF-318A-0448-9EFF-E059352348A3}"/>
              </a:ext>
            </a:extLst>
          </p:cNvPr>
          <p:cNvSpPr>
            <a:spLocks noGrp="1"/>
          </p:cNvSpPr>
          <p:nvPr>
            <p:ph type="sldNum" sz="quarter" idx="12"/>
          </p:nvPr>
        </p:nvSpPr>
        <p:spPr/>
        <p:txBody>
          <a:bodyPr/>
          <a:lstStyle/>
          <a:p>
            <a:fld id="{A2060099-932A-9345-A983-616282D95534}" type="slidenum">
              <a:rPr lang="en-US" smtClean="0"/>
              <a:t>57</a:t>
            </a:fld>
            <a:endParaRPr lang="en-US"/>
          </a:p>
        </p:txBody>
      </p:sp>
    </p:spTree>
    <p:extLst>
      <p:ext uri="{BB962C8B-B14F-4D97-AF65-F5344CB8AC3E}">
        <p14:creationId xmlns:p14="http://schemas.microsoft.com/office/powerpoint/2010/main" val="2885223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A3A3-734A-539E-98FF-1E0717A09DF8}"/>
              </a:ext>
            </a:extLst>
          </p:cNvPr>
          <p:cNvSpPr>
            <a:spLocks noGrp="1"/>
          </p:cNvSpPr>
          <p:nvPr>
            <p:ph type="title"/>
          </p:nvPr>
        </p:nvSpPr>
        <p:spPr/>
        <p:txBody>
          <a:bodyPr/>
          <a:lstStyle/>
          <a:p>
            <a:r>
              <a:rPr lang="en-US" dirty="0"/>
              <a:t>Good References</a:t>
            </a:r>
          </a:p>
        </p:txBody>
      </p:sp>
      <p:sp>
        <p:nvSpPr>
          <p:cNvPr id="3" name="Content Placeholder 2">
            <a:extLst>
              <a:ext uri="{FF2B5EF4-FFF2-40B4-BE49-F238E27FC236}">
                <a16:creationId xmlns:a16="http://schemas.microsoft.com/office/drawing/2014/main" id="{79B4B1CD-CFF2-060C-9081-985CA878E0A0}"/>
              </a:ext>
            </a:extLst>
          </p:cNvPr>
          <p:cNvSpPr>
            <a:spLocks noGrp="1"/>
          </p:cNvSpPr>
          <p:nvPr>
            <p:ph idx="1"/>
          </p:nvPr>
        </p:nvSpPr>
        <p:spPr/>
        <p:txBody>
          <a:bodyPr>
            <a:normAutofit/>
          </a:bodyPr>
          <a:lstStyle/>
          <a:p>
            <a:r>
              <a:rPr lang="en-US" dirty="0"/>
              <a:t>Russ </a:t>
            </a:r>
            <a:r>
              <a:rPr lang="en-US" dirty="0" err="1"/>
              <a:t>Tedrake’s</a:t>
            </a:r>
            <a:r>
              <a:rPr lang="en-US" dirty="0"/>
              <a:t> evolving notes: </a:t>
            </a:r>
            <a:r>
              <a:rPr lang="en-US" dirty="0">
                <a:hlinkClick r:id="rId2"/>
              </a:rPr>
              <a:t>https://underactuated.mit.edu/trajopt.html</a:t>
            </a:r>
            <a:r>
              <a:rPr lang="en-US" dirty="0"/>
              <a:t> </a:t>
            </a:r>
          </a:p>
          <a:p>
            <a:r>
              <a:rPr lang="en-US" dirty="0"/>
              <a:t>Sergey Levine’s lecture slides: </a:t>
            </a:r>
            <a:r>
              <a:rPr lang="en-US" dirty="0">
                <a:hlinkClick r:id="rId3"/>
              </a:rPr>
              <a:t>https://rll.berkeley.edu/deeprlcoursesp17/docs/week_2_lecture_2_optimal_control.pdf</a:t>
            </a:r>
            <a:endParaRPr lang="en-US" dirty="0"/>
          </a:p>
          <a:p>
            <a:r>
              <a:rPr lang="en-US" dirty="0"/>
              <a:t>The </a:t>
            </a:r>
            <a:r>
              <a:rPr lang="en-US" dirty="0" err="1"/>
              <a:t>MuJoCo</a:t>
            </a:r>
            <a:r>
              <a:rPr lang="en-US" dirty="0"/>
              <a:t> MPC (Predictive Sampling) paper: </a:t>
            </a:r>
            <a:r>
              <a:rPr lang="en-US" dirty="0">
                <a:hlinkClick r:id="rId4"/>
              </a:rPr>
              <a:t>https://arxiv.org/pdf/2212.00541</a:t>
            </a:r>
            <a:r>
              <a:rPr lang="en-US" dirty="0"/>
              <a:t> </a:t>
            </a:r>
          </a:p>
          <a:p>
            <a:r>
              <a:rPr lang="en-US" dirty="0"/>
              <a:t>The constrained DDP paper: </a:t>
            </a:r>
            <a:r>
              <a:rPr lang="en-US" dirty="0">
                <a:hlinkClick r:id="rId5"/>
              </a:rPr>
              <a:t>https://homes.cs.washington.edu/~todorov/papers/TassaICRA14.pdf</a:t>
            </a:r>
            <a:r>
              <a:rPr lang="en-US" dirty="0"/>
              <a:t> </a:t>
            </a:r>
          </a:p>
        </p:txBody>
      </p:sp>
      <p:sp>
        <p:nvSpPr>
          <p:cNvPr id="4" name="Footer Placeholder 3">
            <a:extLst>
              <a:ext uri="{FF2B5EF4-FFF2-40B4-BE49-F238E27FC236}">
                <a16:creationId xmlns:a16="http://schemas.microsoft.com/office/drawing/2014/main" id="{2965F1A4-12F2-5330-4BDF-370C3AECB96B}"/>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DA4ED4C5-E819-FB4D-A2ED-E9AD47C37F52}"/>
              </a:ext>
            </a:extLst>
          </p:cNvPr>
          <p:cNvSpPr>
            <a:spLocks noGrp="1"/>
          </p:cNvSpPr>
          <p:nvPr>
            <p:ph type="sldNum" sz="quarter" idx="12"/>
          </p:nvPr>
        </p:nvSpPr>
        <p:spPr/>
        <p:txBody>
          <a:bodyPr/>
          <a:lstStyle/>
          <a:p>
            <a:fld id="{A2060099-932A-9345-A983-616282D95534}" type="slidenum">
              <a:rPr lang="en-US" smtClean="0"/>
              <a:t>58</a:t>
            </a:fld>
            <a:endParaRPr lang="en-US"/>
          </a:p>
        </p:txBody>
      </p:sp>
    </p:spTree>
    <p:extLst>
      <p:ext uri="{BB962C8B-B14F-4D97-AF65-F5344CB8AC3E}">
        <p14:creationId xmlns:p14="http://schemas.microsoft.com/office/powerpoint/2010/main" val="2515566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A88F-1F07-9D4A-6C74-25D98E5199A7}"/>
              </a:ext>
            </a:extLst>
          </p:cNvPr>
          <p:cNvSpPr>
            <a:spLocks noGrp="1"/>
          </p:cNvSpPr>
          <p:nvPr>
            <p:ph type="title"/>
          </p:nvPr>
        </p:nvSpPr>
        <p:spPr/>
        <p:txBody>
          <a:bodyPr/>
          <a:lstStyle/>
          <a:p>
            <a:pPr algn="ctr"/>
            <a:r>
              <a:rPr lang="en-US" dirty="0"/>
              <a:t>Let’s Play a Review Game</a:t>
            </a:r>
          </a:p>
        </p:txBody>
      </p:sp>
      <p:sp>
        <p:nvSpPr>
          <p:cNvPr id="3" name="Content Placeholder 2">
            <a:extLst>
              <a:ext uri="{FF2B5EF4-FFF2-40B4-BE49-F238E27FC236}">
                <a16:creationId xmlns:a16="http://schemas.microsoft.com/office/drawing/2014/main" id="{68D67C8D-1048-ADB7-C6B0-65A6401C6481}"/>
              </a:ext>
            </a:extLst>
          </p:cNvPr>
          <p:cNvSpPr>
            <a:spLocks noGrp="1"/>
          </p:cNvSpPr>
          <p:nvPr>
            <p:ph idx="1"/>
          </p:nvPr>
        </p:nvSpPr>
        <p:spPr/>
        <p:txBody>
          <a:bodyPr/>
          <a:lstStyle/>
          <a:p>
            <a:pPr marL="0" indent="0">
              <a:buNone/>
            </a:pPr>
            <a:r>
              <a:rPr lang="en-US" b="1" dirty="0"/>
              <a:t>Bar trivia rules</a:t>
            </a:r>
            <a:endParaRPr lang="en-US" dirty="0"/>
          </a:p>
          <a:p>
            <a:r>
              <a:rPr lang="en-US" dirty="0"/>
              <a:t>Break up into teams of 3-5</a:t>
            </a:r>
          </a:p>
          <a:p>
            <a:r>
              <a:rPr lang="en-US" dirty="0"/>
              <a:t>Give your team a great name</a:t>
            </a:r>
          </a:p>
          <a:p>
            <a:r>
              <a:rPr lang="en-US" dirty="0"/>
              <a:t>I will ask questions</a:t>
            </a:r>
          </a:p>
          <a:p>
            <a:r>
              <a:rPr lang="en-US" dirty="0"/>
              <a:t>You will discuss quietly with your team</a:t>
            </a:r>
          </a:p>
          <a:p>
            <a:r>
              <a:rPr lang="en-US" dirty="0"/>
              <a:t>Write down your answer</a:t>
            </a:r>
          </a:p>
          <a:p>
            <a:r>
              <a:rPr lang="en-US" dirty="0"/>
              <a:t>Hold it up when I say so</a:t>
            </a:r>
          </a:p>
        </p:txBody>
      </p:sp>
      <p:sp>
        <p:nvSpPr>
          <p:cNvPr id="4" name="Footer Placeholder 3">
            <a:extLst>
              <a:ext uri="{FF2B5EF4-FFF2-40B4-BE49-F238E27FC236}">
                <a16:creationId xmlns:a16="http://schemas.microsoft.com/office/drawing/2014/main" id="{E0113388-CC4D-CE47-5402-7BF66E252FFF}"/>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3F546E1E-962A-FF7F-46B0-53F7774D4EF2}"/>
              </a:ext>
            </a:extLst>
          </p:cNvPr>
          <p:cNvSpPr>
            <a:spLocks noGrp="1"/>
          </p:cNvSpPr>
          <p:nvPr>
            <p:ph type="sldNum" sz="quarter" idx="12"/>
          </p:nvPr>
        </p:nvSpPr>
        <p:spPr/>
        <p:txBody>
          <a:bodyPr/>
          <a:lstStyle/>
          <a:p>
            <a:fld id="{A2060099-932A-9345-A983-616282D95534}" type="slidenum">
              <a:rPr lang="en-US" smtClean="0"/>
              <a:t>59</a:t>
            </a:fld>
            <a:endParaRPr lang="en-US"/>
          </a:p>
        </p:txBody>
      </p:sp>
    </p:spTree>
    <p:extLst>
      <p:ext uri="{BB962C8B-B14F-4D97-AF65-F5344CB8AC3E}">
        <p14:creationId xmlns:p14="http://schemas.microsoft.com/office/powerpoint/2010/main" val="335469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DE58-DDA4-E61A-DB4B-87895045F266}"/>
              </a:ext>
            </a:extLst>
          </p:cNvPr>
          <p:cNvSpPr>
            <a:spLocks noGrp="1"/>
          </p:cNvSpPr>
          <p:nvPr>
            <p:ph type="title"/>
          </p:nvPr>
        </p:nvSpPr>
        <p:spPr/>
        <p:txBody>
          <a:bodyPr/>
          <a:lstStyle/>
          <a:p>
            <a:r>
              <a:rPr lang="en-US" b="1" dirty="0"/>
              <a:t>Example: </a:t>
            </a:r>
            <a:r>
              <a:rPr lang="en-US" dirty="0"/>
              <a:t>Double Integrator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26F57-6BC0-736A-E5D6-EF6179500D87}"/>
                  </a:ext>
                </a:extLst>
              </p:cNvPr>
              <p:cNvSpPr>
                <a:spLocks noGrp="1"/>
              </p:cNvSpPr>
              <p:nvPr>
                <p:ph idx="1"/>
              </p:nvPr>
            </p:nvSpPr>
            <p:spPr>
              <a:xfrm>
                <a:off x="838201" y="1825625"/>
                <a:ext cx="5257800" cy="4351338"/>
              </a:xfrm>
            </p:spPr>
            <p:txBody>
              <a:bodyPr/>
              <a:lstStyle/>
              <a:p>
                <a:pPr marL="0" indent="0">
                  <a:buNone/>
                </a:pPr>
                <a:r>
                  <a:rPr lang="en-US" b="1" dirty="0"/>
                  <a:t>State space: </a:t>
                </a:r>
                <a14:m>
                  <m:oMath xmlns:m="http://schemas.openxmlformats.org/officeDocument/2006/math">
                    <m:r>
                      <a:rPr lang="en-US" i="1" smtClean="0">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endParaRPr lang="en-US" dirty="0"/>
              </a:p>
              <a:p>
                <a:pPr marL="0" indent="0">
                  <a:buNone/>
                </a:pPr>
                <a:r>
                  <a:rPr lang="en-US" b="1" dirty="0"/>
                  <a:t>Action space:</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0" indent="0">
                  <a:buNone/>
                </a:pPr>
                <a:r>
                  <a:rPr lang="en-US" b="1" dirty="0"/>
                  <a:t>Transition function: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𝑧</m:t>
                                        </m:r>
                                      </m:e>
                                      <m:sub>
                                        <m:r>
                                          <m:rPr>
                                            <m:brk m:alnAt="7"/>
                                          </m:rPr>
                                          <a:rPr lang="en-US" b="0" i="1" smtClean="0">
                                            <a:latin typeface="Cambria Math" panose="02040503050406030204" pitchFamily="18" charset="0"/>
                                          </a:rPr>
                                          <m:t>𝑡</m:t>
                                        </m:r>
                                      </m:sub>
                                    </m:sSub>
                                  </m:e>
                                </m:mr>
                                <m:m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acc>
                                  </m:e>
                                </m:mr>
                              </m:m>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i="1">
                                        <a:latin typeface="Cambria Math" panose="02040503050406030204" pitchFamily="18" charset="0"/>
                                      </a:rPr>
                                      <m:t>𝑧</m:t>
                                    </m:r>
                                  </m:e>
                                  <m:sub>
                                    <m:r>
                                      <m:rPr>
                                        <m:brk m:alnAt="7"/>
                                      </m:rPr>
                                      <a:rPr lang="en-US" b="0" i="1" smtClean="0">
                                        <a:latin typeface="Cambria Math" panose="02040503050406030204" pitchFamily="18" charset="0"/>
                                      </a:rPr>
                                      <m:t>𝑡</m:t>
                                    </m:r>
                                  </m:sub>
                                </m:sSub>
                                <m:r>
                                  <m:rPr>
                                    <m:brk m:alnAt="7"/>
                                  </m:rPr>
                                  <a:rPr lang="en-US" b="0" i="1" smtClean="0">
                                    <a:latin typeface="Cambria Math" panose="02040503050406030204" pitchFamily="18" charset="0"/>
                                  </a:rPr>
                                  <m:t>+</m:t>
                                </m:r>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acc>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mr>
                            <m:mr>
                              <m:e>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acc>
                                <m:r>
                                  <m:rPr>
                                    <m:brk m:alnAt="7"/>
                                  </m:rPr>
                                  <a:rPr lang="en-US" i="1">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𝑢</m:t>
                                    </m:r>
                                  </m:e>
                                  <m:sub>
                                    <m:r>
                                      <m:rPr>
                                        <m:brk m:alnAt="7"/>
                                      </m:rPr>
                                      <a:rPr lang="en-US" b="0" i="1" smtClean="0">
                                        <a:latin typeface="Cambria Math" panose="02040503050406030204" pitchFamily="18" charset="0"/>
                                      </a:rPr>
                                      <m:t>𝑡</m:t>
                                    </m:r>
                                  </m:sub>
                                </m:sSub>
                                <m:r>
                                  <a:rPr lang="en-US" i="1">
                                    <a:latin typeface="Cambria Math" panose="02040503050406030204" pitchFamily="18" charset="0"/>
                                  </a:rPr>
                                  <m:t>𝛥</m:t>
                                </m:r>
                                <m:r>
                                  <a:rPr lang="en-US" i="1">
                                    <a:latin typeface="Cambria Math" panose="02040503050406030204" pitchFamily="18" charset="0"/>
                                  </a:rPr>
                                  <m:t>𝑡</m:t>
                                </m:r>
                              </m:e>
                            </m:mr>
                          </m:m>
                        </m:e>
                      </m:d>
                    </m:oMath>
                  </m:oMathPara>
                </a14:m>
                <a:endParaRPr lang="en-US" dirty="0"/>
              </a:p>
              <a:p>
                <a:pPr marL="0" indent="0">
                  <a:buNone/>
                </a:pPr>
                <a:r>
                  <a:rPr lang="en-US" b="1" dirty="0"/>
                  <a:t>Cost function:</a:t>
                </a:r>
              </a:p>
              <a:p>
                <a:pPr marL="0" indent="0">
                  <a:buNone/>
                </a:pPr>
                <a14:m>
                  <m:oMath xmlns:m="http://schemas.openxmlformats.org/officeDocument/2006/math">
                    <m:r>
                      <a:rPr lang="en-US" sz="2800" b="0" i="1" smtClean="0">
                        <a:latin typeface="Cambria Math" panose="02040503050406030204" pitchFamily="18" charset="0"/>
                      </a:rPr>
                      <m:t>𝐶</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𝑡</m:t>
                        </m:r>
                      </m:sub>
                      <m:sup/>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𝑧</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e>
                    </m:nary>
                  </m:oMath>
                </a14:m>
                <a:r>
                  <a:rPr lang="en-US" dirty="0"/>
                  <a:t> </a:t>
                </a:r>
                <a14:m>
                  <m:oMath xmlns:m="http://schemas.openxmlformats.org/officeDocument/2006/math">
                    <m:r>
                      <a:rPr lang="en-US" b="0" i="1" smtClean="0">
                        <a:latin typeface="Cambria Math" panose="02040503050406030204" pitchFamily="18" charset="0"/>
                      </a:rPr>
                      <m:t>0.1</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sSub>
                              <m:sSubPr>
                                <m:ctrlPr>
                                  <a:rPr lang="en-US" b="0" i="1" smtClean="0">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𝑡</m:t>
                                </m:r>
                              </m:sub>
                            </m:sSub>
                          </m:e>
                        </m:acc>
                      </m:e>
                      <m:sup>
                        <m:r>
                          <a:rPr lang="en-US" i="1">
                            <a:latin typeface="Cambria Math" panose="02040503050406030204" pitchFamily="18" charset="0"/>
                          </a:rPr>
                          <m:t>2</m:t>
                        </m:r>
                      </m:sup>
                    </m:sSup>
                    <m:r>
                      <a:rPr lang="en-US" b="0" i="1" smtClean="0">
                        <a:latin typeface="Cambria Math" panose="02040503050406030204" pitchFamily="18" charset="0"/>
                      </a:rPr>
                      <m:t>+</m:t>
                    </m:r>
                    <m:r>
                      <a:rPr lang="en-US" i="1" smtClean="0">
                        <a:latin typeface="Cambria Math" panose="02040503050406030204" pitchFamily="18" charset="0"/>
                      </a:rPr>
                      <m:t>0</m:t>
                    </m:r>
                    <m:r>
                      <a:rPr lang="en-US" b="0" i="1" smtClean="0">
                        <a:latin typeface="Cambria Math" panose="02040503050406030204" pitchFamily="18" charset="0"/>
                      </a:rPr>
                      <m:t>.01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oMath>
                </a14:m>
                <a:endParaRPr lang="en-US" dirty="0"/>
              </a:p>
              <a:p>
                <a:pPr marL="0" indent="0">
                  <a:buNone/>
                </a:pPr>
                <a:r>
                  <a:rPr lang="en-US" b="1" dirty="0"/>
                  <a:t>Initial state:</a:t>
                </a:r>
                <a:r>
                  <a:rPr lang="en-US" b="0" dirty="0"/>
                  <a:t> </a:t>
                </a:r>
                <a14:m>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m:t>
                              </m:r>
                              <m:r>
                                <a:rPr lang="en-US" b="0" i="1" smtClean="0">
                                  <a:latin typeface="Cambria Math" panose="02040503050406030204" pitchFamily="18" charset="0"/>
                                </a:rPr>
                                <m:t>1</m:t>
                              </m:r>
                            </m:e>
                          </m:mr>
                          <m:mr>
                            <m:e>
                              <m:r>
                                <a:rPr lang="en-US" b="0" i="1" smtClean="0">
                                  <a:latin typeface="Cambria Math" panose="02040503050406030204" pitchFamily="18" charset="0"/>
                                </a:rPr>
                                <m:t>0</m:t>
                              </m:r>
                            </m:e>
                          </m:mr>
                        </m:m>
                      </m:e>
                    </m:d>
                  </m:oMath>
                </a14:m>
                <a:r>
                  <a:rPr lang="en-US" b="1" dirty="0"/>
                  <a:t> Horizon: </a:t>
                </a:r>
                <a:r>
                  <a:rPr lang="en-US" dirty="0"/>
                  <a:t>25</a:t>
                </a:r>
                <a:endParaRPr lang="en-US" b="1"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C6126F57-6BC0-736A-E5D6-EF6179500D87}"/>
                  </a:ext>
                </a:extLst>
              </p:cNvPr>
              <p:cNvSpPr>
                <a:spLocks noGrp="1" noRot="1" noChangeAspect="1" noMove="1" noResize="1" noEditPoints="1" noAdjustHandles="1" noChangeArrowheads="1" noChangeShapeType="1" noTextEdit="1"/>
              </p:cNvSpPr>
              <p:nvPr>
                <p:ph idx="1"/>
              </p:nvPr>
            </p:nvSpPr>
            <p:spPr>
              <a:xfrm>
                <a:off x="838201" y="1825625"/>
                <a:ext cx="5257800" cy="4351338"/>
              </a:xfrm>
              <a:blipFill>
                <a:blip r:embed="rId2"/>
                <a:stretch>
                  <a:fillRect l="-2410"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3E08E85C-4D43-6EA7-E1BC-DCFDB70A51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1BF1ADA4-051D-4409-8956-850BDDC5B363}"/>
              </a:ext>
            </a:extLst>
          </p:cNvPr>
          <p:cNvSpPr>
            <a:spLocks noGrp="1"/>
          </p:cNvSpPr>
          <p:nvPr>
            <p:ph type="sldNum" sz="quarter" idx="12"/>
          </p:nvPr>
        </p:nvSpPr>
        <p:spPr/>
        <p:txBody>
          <a:bodyPr/>
          <a:lstStyle/>
          <a:p>
            <a:fld id="{A2060099-932A-9345-A983-616282D95534}" type="slidenum">
              <a:rPr lang="en-US" smtClean="0"/>
              <a:t>6</a:t>
            </a:fld>
            <a:endParaRPr lang="en-US"/>
          </a:p>
        </p:txBody>
      </p:sp>
      <p:cxnSp>
        <p:nvCxnSpPr>
          <p:cNvPr id="7" name="Straight Arrow Connector 6">
            <a:extLst>
              <a:ext uri="{FF2B5EF4-FFF2-40B4-BE49-F238E27FC236}">
                <a16:creationId xmlns:a16="http://schemas.microsoft.com/office/drawing/2014/main" id="{3BC7A2E3-B7DA-29A4-B6E4-5EF4105E0BE7}"/>
              </a:ext>
            </a:extLst>
          </p:cNvPr>
          <p:cNvCxnSpPr/>
          <p:nvPr/>
        </p:nvCxnSpPr>
        <p:spPr>
          <a:xfrm>
            <a:off x="6641432" y="4350619"/>
            <a:ext cx="445248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F1FBCE73-81A3-FE2F-F2B2-C4AA52279BDA}"/>
              </a:ext>
            </a:extLst>
          </p:cNvPr>
          <p:cNvSpPr/>
          <p:nvPr/>
        </p:nvSpPr>
        <p:spPr>
          <a:xfrm>
            <a:off x="7620602" y="3946358"/>
            <a:ext cx="385011" cy="404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540C204-9D93-A024-BD8A-869A89C3D59D}"/>
              </a:ext>
            </a:extLst>
          </p:cNvPr>
          <p:cNvCxnSpPr>
            <a:cxnSpLocks/>
          </p:cNvCxnSpPr>
          <p:nvPr/>
        </p:nvCxnSpPr>
        <p:spPr>
          <a:xfrm>
            <a:off x="8867675" y="4231105"/>
            <a:ext cx="0" cy="239028"/>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A7D4A73-C7AB-978E-81F9-E4058039977F}"/>
              </a:ext>
            </a:extLst>
          </p:cNvPr>
          <p:cNvSpPr txBox="1"/>
          <p:nvPr/>
        </p:nvSpPr>
        <p:spPr>
          <a:xfrm>
            <a:off x="8711222" y="4441258"/>
            <a:ext cx="312906" cy="369332"/>
          </a:xfrm>
          <a:prstGeom prst="rect">
            <a:avLst/>
          </a:prstGeom>
          <a:noFill/>
        </p:spPr>
        <p:txBody>
          <a:bodyPr wrap="none" rtlCol="0">
            <a:spAutoFit/>
          </a:bodyPr>
          <a:lstStyle/>
          <a:p>
            <a:r>
              <a:rPr lang="en-US" dirty="0"/>
              <a:t>0</a:t>
            </a:r>
          </a:p>
        </p:txBody>
      </p:sp>
      <p:sp>
        <p:nvSpPr>
          <p:cNvPr id="14" name="Rectangular Callout 13">
            <a:extLst>
              <a:ext uri="{FF2B5EF4-FFF2-40B4-BE49-F238E27FC236}">
                <a16:creationId xmlns:a16="http://schemas.microsoft.com/office/drawing/2014/main" id="{718AB51B-2D0E-5CBF-4023-2E61411FD613}"/>
              </a:ext>
            </a:extLst>
          </p:cNvPr>
          <p:cNvSpPr/>
          <p:nvPr/>
        </p:nvSpPr>
        <p:spPr>
          <a:xfrm>
            <a:off x="4508827" y="1825625"/>
            <a:ext cx="2421362"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Position and Velocity</a:t>
            </a:r>
          </a:p>
        </p:txBody>
      </p:sp>
      <p:sp>
        <p:nvSpPr>
          <p:cNvPr id="15" name="Rectangular Callout 14">
            <a:extLst>
              <a:ext uri="{FF2B5EF4-FFF2-40B4-BE49-F238E27FC236}">
                <a16:creationId xmlns:a16="http://schemas.microsoft.com/office/drawing/2014/main" id="{F9D7EEEC-45E2-D0E8-85B7-27E6CA98030F}"/>
              </a:ext>
            </a:extLst>
          </p:cNvPr>
          <p:cNvSpPr/>
          <p:nvPr/>
        </p:nvSpPr>
        <p:spPr>
          <a:xfrm>
            <a:off x="4757480" y="2353057"/>
            <a:ext cx="1547067"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Acceleration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70B5FE-E86C-AD91-FC7D-0E4A2362AB0F}"/>
                  </a:ext>
                </a:extLst>
              </p:cNvPr>
              <p:cNvSpPr txBox="1"/>
              <p:nvPr/>
            </p:nvSpPr>
            <p:spPr>
              <a:xfrm>
                <a:off x="6631592" y="4441258"/>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brk m:alnAt="7"/>
                        </m:rPr>
                        <a:rPr lang="en-US" b="0" i="1" smtClean="0">
                          <a:latin typeface="Cambria Math" panose="02040503050406030204" pitchFamily="18" charset="0"/>
                        </a:rPr>
                        <m:t>𝑧</m:t>
                      </m:r>
                    </m:oMath>
                  </m:oMathPara>
                </a14:m>
                <a:endParaRPr lang="en-US" dirty="0"/>
              </a:p>
            </p:txBody>
          </p:sp>
        </mc:Choice>
        <mc:Fallback xmlns="">
          <p:sp>
            <p:nvSpPr>
              <p:cNvPr id="16" name="TextBox 15">
                <a:extLst>
                  <a:ext uri="{FF2B5EF4-FFF2-40B4-BE49-F238E27FC236}">
                    <a16:creationId xmlns:a16="http://schemas.microsoft.com/office/drawing/2014/main" id="{8870B5FE-E86C-AD91-FC7D-0E4A2362AB0F}"/>
                  </a:ext>
                </a:extLst>
              </p:cNvPr>
              <p:cNvSpPr txBox="1">
                <a:spLocks noRot="1" noChangeAspect="1" noMove="1" noResize="1" noEditPoints="1" noAdjustHandles="1" noChangeArrowheads="1" noChangeShapeType="1" noTextEdit="1"/>
              </p:cNvSpPr>
              <p:nvPr/>
            </p:nvSpPr>
            <p:spPr>
              <a:xfrm>
                <a:off x="6631592" y="4441258"/>
                <a:ext cx="36497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ular Callout 18">
                <a:extLst>
                  <a:ext uri="{FF2B5EF4-FFF2-40B4-BE49-F238E27FC236}">
                    <a16:creationId xmlns:a16="http://schemas.microsoft.com/office/drawing/2014/main" id="{1CCDF70F-F54F-E78D-A058-BE29F6702700}"/>
                  </a:ext>
                </a:extLst>
              </p:cNvPr>
              <p:cNvSpPr/>
              <p:nvPr/>
            </p:nvSpPr>
            <p:spPr>
              <a:xfrm>
                <a:off x="5700411" y="3250262"/>
                <a:ext cx="999726"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𝑡</m:t>
                    </m:r>
                  </m:oMath>
                </a14:m>
                <a:r>
                  <a:rPr lang="en-US" dirty="0">
                    <a:latin typeface="Lato" panose="020F0502020204030203" pitchFamily="34" charset="77"/>
                  </a:rPr>
                  <a:t> = 0.1</a:t>
                </a:r>
              </a:p>
            </p:txBody>
          </p:sp>
        </mc:Choice>
        <mc:Fallback xmlns="">
          <p:sp>
            <p:nvSpPr>
              <p:cNvPr id="19" name="Rectangular Callout 18">
                <a:extLst>
                  <a:ext uri="{FF2B5EF4-FFF2-40B4-BE49-F238E27FC236}">
                    <a16:creationId xmlns:a16="http://schemas.microsoft.com/office/drawing/2014/main" id="{1CCDF70F-F54F-E78D-A058-BE29F6702700}"/>
                  </a:ext>
                </a:extLst>
              </p:cNvPr>
              <p:cNvSpPr>
                <a:spLocks noRot="1" noChangeAspect="1" noMove="1" noResize="1" noEditPoints="1" noAdjustHandles="1" noChangeArrowheads="1" noChangeShapeType="1" noTextEdit="1"/>
              </p:cNvSpPr>
              <p:nvPr/>
            </p:nvSpPr>
            <p:spPr>
              <a:xfrm>
                <a:off x="5700411" y="3250262"/>
                <a:ext cx="999726" cy="392495"/>
              </a:xfrm>
              <a:prstGeom prst="wedgeRectCallout">
                <a:avLst>
                  <a:gd name="adj1" fmla="val -55241"/>
                  <a:gd name="adj2" fmla="val 17529"/>
                </a:avLst>
              </a:prstGeom>
              <a:blipFill>
                <a:blip r:embed="rId4"/>
                <a:stretch>
                  <a:fillRect t="-3030" r="-2381" b="-18182"/>
                </a:stretch>
              </a:blipFill>
            </p:spPr>
            <p:txBody>
              <a:bodyPr/>
              <a:lstStyle/>
              <a:p>
                <a:r>
                  <a:rPr lang="en-US">
                    <a:noFill/>
                  </a:rPr>
                  <a:t> </a:t>
                </a:r>
              </a:p>
            </p:txBody>
          </p:sp>
        </mc:Fallback>
      </mc:AlternateContent>
    </p:spTree>
    <p:extLst>
      <p:ext uri="{BB962C8B-B14F-4D97-AF65-F5344CB8AC3E}">
        <p14:creationId xmlns:p14="http://schemas.microsoft.com/office/powerpoint/2010/main" val="39497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1.11111E-6 L 0.08658 -0.00116 " pathEditMode="relative" rAng="0" ptsTypes="AA">
                                      <p:cBhvr>
                                        <p:cTn id="6" dur="1000" fill="hold"/>
                                        <p:tgtEl>
                                          <p:spTgt spid="11"/>
                                        </p:tgtEl>
                                        <p:attrNameLst>
                                          <p:attrName>ppt_x</p:attrName>
                                          <p:attrName>ppt_y</p:attrName>
                                        </p:attrNameLst>
                                      </p:cBhvr>
                                      <p:rCtr x="4323" y="-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1</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lstStyle/>
          <a:p>
            <a:pPr marL="0" indent="0" algn="ctr">
              <a:buNone/>
            </a:pPr>
            <a:r>
              <a:rPr lang="en-US" dirty="0"/>
              <a:t>What are the three kinds of MDP time horizons?</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60</a:t>
            </a:fld>
            <a:endParaRPr lang="en-US"/>
          </a:p>
        </p:txBody>
      </p:sp>
    </p:spTree>
    <p:extLst>
      <p:ext uri="{BB962C8B-B14F-4D97-AF65-F5344CB8AC3E}">
        <p14:creationId xmlns:p14="http://schemas.microsoft.com/office/powerpoint/2010/main" val="200075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2</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lstStyle/>
          <a:p>
            <a:pPr marL="0" indent="0" algn="ctr">
              <a:buNone/>
            </a:pPr>
            <a:r>
              <a:rPr lang="en-US" dirty="0"/>
              <a:t>Suppose an MDP has N states, M actions, and for each state and action, there are at most K next states with nonzero probability.</a:t>
            </a:r>
            <a:br>
              <a:rPr lang="en-US" dirty="0"/>
            </a:br>
            <a:r>
              <a:rPr lang="en-US" dirty="0"/>
              <a:t> </a:t>
            </a:r>
          </a:p>
          <a:p>
            <a:pPr marL="0" indent="0" algn="ctr">
              <a:buNone/>
            </a:pPr>
            <a:r>
              <a:rPr lang="en-US" dirty="0"/>
              <a:t>What is the time complexity of one iteration of value iteration, assuming a good implementation?</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61</a:t>
            </a:fld>
            <a:endParaRPr lang="en-US"/>
          </a:p>
        </p:txBody>
      </p:sp>
    </p:spTree>
    <p:extLst>
      <p:ext uri="{BB962C8B-B14F-4D97-AF65-F5344CB8AC3E}">
        <p14:creationId xmlns:p14="http://schemas.microsoft.com/office/powerpoint/2010/main" val="1507299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3</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lnSpcReduction="10000"/>
          </a:bodyPr>
          <a:lstStyle/>
          <a:p>
            <a:pPr marL="0" indent="0">
              <a:buNone/>
            </a:pPr>
            <a:r>
              <a:rPr lang="en-US" dirty="0"/>
              <a:t>Consider the following “code”:</a:t>
            </a:r>
          </a:p>
          <a:p>
            <a:pPr marL="0" indent="0">
              <a:buNone/>
            </a:pPr>
            <a:endParaRPr lang="en-US" dirty="0"/>
          </a:p>
          <a:p>
            <a:pPr marL="0" indent="0">
              <a:buNone/>
            </a:pPr>
            <a:r>
              <a:rPr lang="en-US" sz="2400" dirty="0">
                <a:latin typeface="Consolas" panose="020B0609020204030204" pitchFamily="49" charset="0"/>
                <a:cs typeface="Consolas" panose="020B0609020204030204" pitchFamily="49" charset="0"/>
              </a:rPr>
              <a:t>def </a:t>
            </a:r>
            <a:r>
              <a:rPr lang="en-US" sz="2400" dirty="0" err="1">
                <a:latin typeface="Consolas" panose="020B0609020204030204" pitchFamily="49" charset="0"/>
                <a:cs typeface="Consolas" panose="020B0609020204030204" pitchFamily="49" charset="0"/>
              </a:rPr>
              <a:t>solve_infinite_horizon_mdp</a:t>
            </a:r>
            <a:r>
              <a:rPr lang="en-US" sz="2400" dirty="0">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mdp</a:t>
            </a:r>
            <a:r>
              <a:rPr lang="en-US" sz="2400" dirty="0">
                <a:latin typeface="Consolas" panose="020B0609020204030204" pitchFamily="49" charset="0"/>
                <a:cs typeface="Consolas" panose="020B0609020204030204" pitchFamily="49" charset="0"/>
              </a:rPr>
              <a:t>):</a:t>
            </a:r>
          </a:p>
          <a:p>
            <a:pPr marL="0" indent="0">
              <a:buNone/>
            </a:pPr>
            <a:r>
              <a:rPr lang="en-US" sz="2400" dirty="0">
                <a:latin typeface="Consolas" panose="020B0609020204030204" pitchFamily="49" charset="0"/>
                <a:cs typeface="Consolas" panose="020B0609020204030204" pitchFamily="49" charset="0"/>
              </a:rPr>
              <a:t>	</a:t>
            </a:r>
            <a:r>
              <a:rPr lang="en-US" sz="2400" dirty="0" err="1">
                <a:latin typeface="Consolas" panose="020B0609020204030204" pitchFamily="49" charset="0"/>
                <a:cs typeface="Consolas" panose="020B0609020204030204" pitchFamily="49" charset="0"/>
              </a:rPr>
              <a:t>finite_horizon_mdp</a:t>
            </a:r>
            <a:r>
              <a:rPr lang="en-US" sz="2400" dirty="0">
                <a:latin typeface="Consolas" panose="020B0609020204030204" pitchFamily="49" charset="0"/>
                <a:cs typeface="Consolas" panose="020B0609020204030204" pitchFamily="49" charset="0"/>
              </a:rPr>
              <a:t> = </a:t>
            </a:r>
            <a:r>
              <a:rPr lang="en-US" sz="2400" dirty="0" err="1">
                <a:latin typeface="Consolas" panose="020B0609020204030204" pitchFamily="49" charset="0"/>
                <a:cs typeface="Consolas" panose="020B0609020204030204" pitchFamily="49" charset="0"/>
              </a:rPr>
              <a:t>convert_to_finite_horizon</a:t>
            </a:r>
            <a:r>
              <a:rPr lang="en-US" sz="2400" dirty="0">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mdp</a:t>
            </a:r>
            <a:r>
              <a:rPr lang="en-US" sz="2400" dirty="0">
                <a:latin typeface="Consolas" panose="020B0609020204030204" pitchFamily="49" charset="0"/>
                <a:cs typeface="Consolas" panose="020B0609020204030204" pitchFamily="49" charset="0"/>
              </a:rPr>
              <a:t>)</a:t>
            </a:r>
          </a:p>
          <a:p>
            <a:pPr marL="0" indent="0">
              <a:buNone/>
            </a:pPr>
            <a:r>
              <a:rPr lang="en-US" sz="2400" dirty="0">
                <a:latin typeface="Consolas" panose="020B0609020204030204" pitchFamily="49" charset="0"/>
                <a:cs typeface="Consolas" panose="020B0609020204030204" pitchFamily="49" charset="0"/>
              </a:rPr>
              <a:t>	policy = </a:t>
            </a:r>
            <a:r>
              <a:rPr lang="en-US" sz="2400" dirty="0" err="1">
                <a:latin typeface="Consolas" panose="020B0609020204030204" pitchFamily="49" charset="0"/>
                <a:cs typeface="Consolas" panose="020B0609020204030204" pitchFamily="49" charset="0"/>
              </a:rPr>
              <a:t>solve_finite_horizon_mdp</a:t>
            </a:r>
            <a:r>
              <a:rPr lang="en-US" sz="2400" dirty="0">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finite_horizon_mdp</a:t>
            </a:r>
            <a:r>
              <a:rPr lang="en-US" sz="2400" dirty="0">
                <a:latin typeface="Consolas" panose="020B0609020204030204" pitchFamily="49" charset="0"/>
                <a:cs typeface="Consolas" panose="020B0609020204030204" pitchFamily="49" charset="0"/>
              </a:rPr>
              <a:t>)</a:t>
            </a:r>
          </a:p>
          <a:p>
            <a:pPr marL="0" indent="0">
              <a:buNone/>
            </a:pPr>
            <a:r>
              <a:rPr lang="en-US" sz="2400" dirty="0">
                <a:latin typeface="Consolas" panose="020B0609020204030204" pitchFamily="49" charset="0"/>
                <a:cs typeface="Consolas" panose="020B0609020204030204" pitchFamily="49" charset="0"/>
              </a:rPr>
              <a:t>	# Guaranteed optimal policy for original </a:t>
            </a:r>
            <a:r>
              <a:rPr lang="en-US" sz="2400" dirty="0" err="1">
                <a:latin typeface="Consolas" panose="020B0609020204030204" pitchFamily="49" charset="0"/>
                <a:cs typeface="Consolas" panose="020B0609020204030204" pitchFamily="49" charset="0"/>
              </a:rPr>
              <a:t>mdp</a:t>
            </a:r>
            <a:endParaRPr lang="en-US" sz="2400" dirty="0">
              <a:latin typeface="Consolas" panose="020B0609020204030204" pitchFamily="49" charset="0"/>
              <a:cs typeface="Consolas" panose="020B0609020204030204" pitchFamily="49" charset="0"/>
            </a:endParaRPr>
          </a:p>
          <a:p>
            <a:pPr marL="0" indent="0">
              <a:buNone/>
            </a:pPr>
            <a:r>
              <a:rPr lang="en-US" sz="2400" dirty="0">
                <a:latin typeface="Consolas" panose="020B0609020204030204" pitchFamily="49" charset="0"/>
                <a:cs typeface="Consolas" panose="020B0609020204030204" pitchFamily="49" charset="0"/>
              </a:rPr>
              <a:t>	return policy</a:t>
            </a:r>
          </a:p>
          <a:p>
            <a:pPr marL="0" indent="0">
              <a:buNone/>
            </a:pPr>
            <a:endParaRPr lang="en-US" sz="2400" dirty="0">
              <a:latin typeface="Consolas" panose="020B0609020204030204" pitchFamily="49" charset="0"/>
              <a:cs typeface="Consolas" panose="020B0609020204030204" pitchFamily="49" charset="0"/>
            </a:endParaRPr>
          </a:p>
          <a:p>
            <a:pPr marL="0" indent="0">
              <a:buNone/>
            </a:pPr>
            <a:r>
              <a:rPr lang="en-US" dirty="0"/>
              <a:t>Is there some implementation of </a:t>
            </a:r>
            <a:r>
              <a:rPr lang="en-US" dirty="0" err="1">
                <a:latin typeface="Consolas" panose="020B0609020204030204" pitchFamily="49" charset="0"/>
                <a:cs typeface="Consolas" panose="020B0609020204030204" pitchFamily="49" charset="0"/>
              </a:rPr>
              <a:t>convert_to_finite_horizon</a:t>
            </a:r>
            <a:r>
              <a:rPr lang="en-US" dirty="0">
                <a:cs typeface="Consolas" panose="020B0609020204030204" pitchFamily="49" charset="0"/>
              </a:rPr>
              <a:t> that would make this code correct?</a:t>
            </a:r>
            <a:endParaRPr lang="en-US" dirty="0"/>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62</a:t>
            </a:fld>
            <a:endParaRPr lang="en-US"/>
          </a:p>
        </p:txBody>
      </p:sp>
    </p:spTree>
    <p:extLst>
      <p:ext uri="{BB962C8B-B14F-4D97-AF65-F5344CB8AC3E}">
        <p14:creationId xmlns:p14="http://schemas.microsoft.com/office/powerpoint/2010/main" val="2269274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4</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lstStyle/>
          <a:p>
            <a:pPr marL="0" indent="0">
              <a:buNone/>
            </a:pPr>
            <a:r>
              <a:rPr lang="en-US" dirty="0"/>
              <a:t>Consider </a:t>
            </a:r>
            <a:r>
              <a:rPr lang="en-US" dirty="0" err="1"/>
              <a:t>expectimax</a:t>
            </a:r>
            <a:r>
              <a:rPr lang="en-US" dirty="0"/>
              <a:t> search in an MDP with 2 actions and 3 possible next states for each (state, action) pair.</a:t>
            </a:r>
            <a:br>
              <a:rPr lang="en-US" dirty="0"/>
            </a:br>
            <a:br>
              <a:rPr lang="en-US" dirty="0"/>
            </a:br>
            <a:r>
              <a:rPr lang="en-US" dirty="0"/>
              <a:t>Suppose we run </a:t>
            </a:r>
            <a:r>
              <a:rPr lang="en-US" dirty="0" err="1"/>
              <a:t>expectimax</a:t>
            </a:r>
            <a:r>
              <a:rPr lang="en-US" dirty="0"/>
              <a:t> search to a horizon of H=5.</a:t>
            </a:r>
            <a:br>
              <a:rPr lang="en-US" dirty="0"/>
            </a:br>
            <a:br>
              <a:rPr lang="en-US" dirty="0"/>
            </a:br>
            <a:r>
              <a:rPr lang="en-US" dirty="0"/>
              <a:t>Assuming that there are no redundant states, so trees == AODAGs, how many Bellman backups would we perform in total?</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63</a:t>
            </a:fld>
            <a:endParaRPr lang="en-US"/>
          </a:p>
        </p:txBody>
      </p:sp>
    </p:spTree>
    <p:extLst>
      <p:ext uri="{BB962C8B-B14F-4D97-AF65-F5344CB8AC3E}">
        <p14:creationId xmlns:p14="http://schemas.microsoft.com/office/powerpoint/2010/main" val="1717891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5</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lnSpcReduction="10000"/>
          </a:bodyPr>
          <a:lstStyle/>
          <a:p>
            <a:pPr marL="0" indent="0">
              <a:buNone/>
            </a:pPr>
            <a:r>
              <a:rPr lang="en-US" dirty="0"/>
              <a:t>Which of the following bandit exploration strategies are guaranteed to try all arms infinitely often in the limit?</a:t>
            </a:r>
          </a:p>
          <a:p>
            <a:pPr marL="0" indent="0">
              <a:buNone/>
            </a:pPr>
            <a:endParaRPr lang="en-US" dirty="0"/>
          </a:p>
          <a:p>
            <a:pPr marL="514350" indent="-514350">
              <a:buAutoNum type="arabicPeriod"/>
            </a:pPr>
            <a:r>
              <a:rPr lang="en-US" dirty="0"/>
              <a:t>Uniform random</a:t>
            </a:r>
          </a:p>
          <a:p>
            <a:pPr marL="514350" indent="-514350">
              <a:buAutoNum type="arabicPeriod"/>
            </a:pPr>
            <a:r>
              <a:rPr lang="en-US" dirty="0"/>
              <a:t>Exploit only</a:t>
            </a:r>
          </a:p>
          <a:p>
            <a:pPr marL="514350" indent="-514350">
              <a:buAutoNum type="arabicPeriod"/>
            </a:pPr>
            <a:r>
              <a:rPr lang="en-US" dirty="0"/>
              <a:t>Epsilon-greedy (for nontrivial epsilon)</a:t>
            </a:r>
          </a:p>
          <a:p>
            <a:pPr marL="514350" indent="-514350">
              <a:buAutoNum type="arabicPeriod"/>
            </a:pPr>
            <a:r>
              <a:rPr lang="en-US" dirty="0"/>
              <a:t>UCB</a:t>
            </a:r>
          </a:p>
          <a:p>
            <a:pPr marL="514350" indent="-514350">
              <a:buAutoNum type="arabicPeriod"/>
            </a:pPr>
            <a:endParaRPr lang="en-US" dirty="0"/>
          </a:p>
          <a:p>
            <a:pPr marL="0" indent="0">
              <a:buNone/>
            </a:pPr>
            <a:r>
              <a:rPr lang="en-US" dirty="0"/>
              <a:t>You may select multiple.</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64</a:t>
            </a:fld>
            <a:endParaRPr lang="en-US"/>
          </a:p>
        </p:txBody>
      </p:sp>
    </p:spTree>
    <p:extLst>
      <p:ext uri="{BB962C8B-B14F-4D97-AF65-F5344CB8AC3E}">
        <p14:creationId xmlns:p14="http://schemas.microsoft.com/office/powerpoint/2010/main" val="2789562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6</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fontScale="92500" lnSpcReduction="10000"/>
          </a:bodyPr>
          <a:lstStyle/>
          <a:p>
            <a:pPr marL="0" indent="0">
              <a:buNone/>
            </a:pPr>
            <a:r>
              <a:rPr lang="en-US" dirty="0"/>
              <a:t>Which of the following is true about MCTS, but not about RTDP?</a:t>
            </a:r>
          </a:p>
          <a:p>
            <a:pPr marL="0" indent="0">
              <a:buNone/>
            </a:pPr>
            <a:endParaRPr lang="en-US" dirty="0"/>
          </a:p>
          <a:p>
            <a:pPr marL="514350" indent="-514350">
              <a:buAutoNum type="arabicPeriod"/>
            </a:pPr>
            <a:r>
              <a:rPr lang="en-US" dirty="0"/>
              <a:t>Requires only simulator access to MDP</a:t>
            </a:r>
          </a:p>
          <a:p>
            <a:pPr marL="514350" indent="-514350">
              <a:buAutoNum type="arabicPeriod"/>
            </a:pPr>
            <a:r>
              <a:rPr lang="en-US" dirty="0"/>
              <a:t>Focuses on “promising” parts of AODAG</a:t>
            </a:r>
          </a:p>
          <a:p>
            <a:pPr marL="514350" indent="-514350">
              <a:buAutoNum type="arabicPeriod"/>
            </a:pPr>
            <a:r>
              <a:rPr lang="en-US" dirty="0"/>
              <a:t>Adds one new state node at each iteration</a:t>
            </a:r>
          </a:p>
          <a:p>
            <a:pPr marL="514350" indent="-514350">
              <a:buAutoNum type="arabicPeriod"/>
            </a:pPr>
            <a:r>
              <a:rPr lang="en-US" dirty="0"/>
              <a:t>Backpropagates values after each iteration</a:t>
            </a:r>
          </a:p>
          <a:p>
            <a:pPr marL="514350" indent="-514350">
              <a:buAutoNum type="arabicPeriod"/>
            </a:pPr>
            <a:r>
              <a:rPr lang="en-US" dirty="0"/>
              <a:t>Uses rollout heuristic to estimate leaf node values</a:t>
            </a:r>
          </a:p>
          <a:p>
            <a:pPr marL="514350" indent="-514350">
              <a:buAutoNum type="arabicPeriod"/>
            </a:pPr>
            <a:r>
              <a:rPr lang="en-US" dirty="0"/>
              <a:t>Uses greedy policy to select nodes to expand </a:t>
            </a:r>
          </a:p>
          <a:p>
            <a:pPr marL="0" indent="0">
              <a:buNone/>
            </a:pPr>
            <a:br>
              <a:rPr lang="en-US" dirty="0"/>
            </a:br>
            <a:r>
              <a:rPr lang="en-US" dirty="0"/>
              <a:t>You may select multiple.</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65</a:t>
            </a:fld>
            <a:endParaRPr lang="en-US"/>
          </a:p>
        </p:txBody>
      </p:sp>
    </p:spTree>
    <p:extLst>
      <p:ext uri="{BB962C8B-B14F-4D97-AF65-F5344CB8AC3E}">
        <p14:creationId xmlns:p14="http://schemas.microsoft.com/office/powerpoint/2010/main" val="3400638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7</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a:bodyPr>
          <a:lstStyle/>
          <a:p>
            <a:pPr marL="0" indent="0">
              <a:buNone/>
            </a:pPr>
            <a:r>
              <a:rPr lang="en-US" dirty="0"/>
              <a:t>What is the time complexity of one step of state estimation for POMDPs?</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66</a:t>
            </a:fld>
            <a:endParaRPr lang="en-US"/>
          </a:p>
        </p:txBody>
      </p:sp>
    </p:spTree>
    <p:extLst>
      <p:ext uri="{BB962C8B-B14F-4D97-AF65-F5344CB8AC3E}">
        <p14:creationId xmlns:p14="http://schemas.microsoft.com/office/powerpoint/2010/main" val="725442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8</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a:bodyPr>
          <a:lstStyle/>
          <a:p>
            <a:pPr marL="0" indent="0">
              <a:buNone/>
            </a:pPr>
            <a:r>
              <a:rPr lang="en-US" dirty="0"/>
              <a:t>Describe a POMDP with 2 states and 2 observations where the corresponding Belief MDP has an infinite number of reachable states given any initial observation. Or explain why this is impossible.</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67</a:t>
            </a:fld>
            <a:endParaRPr lang="en-US"/>
          </a:p>
        </p:txBody>
      </p:sp>
    </p:spTree>
    <p:extLst>
      <p:ext uri="{BB962C8B-B14F-4D97-AF65-F5344CB8AC3E}">
        <p14:creationId xmlns:p14="http://schemas.microsoft.com/office/powerpoint/2010/main" val="571179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9</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a:bodyPr>
          <a:lstStyle/>
          <a:p>
            <a:pPr marL="0" indent="0">
              <a:buNone/>
            </a:pPr>
            <a:r>
              <a:rPr lang="en-US" dirty="0"/>
              <a:t>True or false: in classical planning, given an </a:t>
            </a:r>
            <a:r>
              <a:rPr lang="en-US" i="1" dirty="0"/>
              <a:t>optimal</a:t>
            </a:r>
            <a:r>
              <a:rPr lang="en-US" dirty="0"/>
              <a:t> heuristic, the number of nodes </a:t>
            </a:r>
            <a:r>
              <a:rPr lang="en-US" i="1" dirty="0"/>
              <a:t>expanded</a:t>
            </a:r>
            <a:r>
              <a:rPr lang="en-US" dirty="0"/>
              <a:t> by A* is equal to the number of actions in the output plan.</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68</a:t>
            </a:fld>
            <a:endParaRPr lang="en-US"/>
          </a:p>
        </p:txBody>
      </p:sp>
    </p:spTree>
    <p:extLst>
      <p:ext uri="{BB962C8B-B14F-4D97-AF65-F5344CB8AC3E}">
        <p14:creationId xmlns:p14="http://schemas.microsoft.com/office/powerpoint/2010/main" val="1030398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A79-6188-8A2B-6996-403089A17184}"/>
              </a:ext>
            </a:extLst>
          </p:cNvPr>
          <p:cNvSpPr>
            <a:spLocks noGrp="1"/>
          </p:cNvSpPr>
          <p:nvPr>
            <p:ph type="title"/>
          </p:nvPr>
        </p:nvSpPr>
        <p:spPr/>
        <p:txBody>
          <a:bodyPr/>
          <a:lstStyle/>
          <a:p>
            <a:pPr algn="ctr"/>
            <a:r>
              <a:rPr lang="en-US" dirty="0"/>
              <a:t>Question 10</a:t>
            </a:r>
          </a:p>
        </p:txBody>
      </p:sp>
      <p:sp>
        <p:nvSpPr>
          <p:cNvPr id="3" name="Content Placeholder 2">
            <a:extLst>
              <a:ext uri="{FF2B5EF4-FFF2-40B4-BE49-F238E27FC236}">
                <a16:creationId xmlns:a16="http://schemas.microsoft.com/office/drawing/2014/main" id="{E9E420F9-EEDB-5E4E-DB35-5CC173D85E61}"/>
              </a:ext>
            </a:extLst>
          </p:cNvPr>
          <p:cNvSpPr>
            <a:spLocks noGrp="1"/>
          </p:cNvSpPr>
          <p:nvPr>
            <p:ph idx="1"/>
          </p:nvPr>
        </p:nvSpPr>
        <p:spPr/>
        <p:txBody>
          <a:bodyPr>
            <a:normAutofit/>
          </a:bodyPr>
          <a:lstStyle/>
          <a:p>
            <a:pPr marL="0" indent="0">
              <a:buNone/>
            </a:pPr>
            <a:r>
              <a:rPr lang="en-US" dirty="0"/>
              <a:t>Describe how one might use some of the trajectory optimization techniques we saw today to solve the motion planning problems that we saw last class. Write down key bullet point ideas, including </a:t>
            </a:r>
            <a:r>
              <a:rPr lang="en-US" i="1" dirty="0"/>
              <a:t>how</a:t>
            </a:r>
            <a:r>
              <a:rPr lang="en-US" dirty="0"/>
              <a:t> we would do this and </a:t>
            </a:r>
            <a:r>
              <a:rPr lang="en-US" i="1" dirty="0"/>
              <a:t>why/when</a:t>
            </a:r>
            <a:r>
              <a:rPr lang="en-US" dirty="0"/>
              <a:t> it would work well or not.</a:t>
            </a:r>
          </a:p>
          <a:p>
            <a:pPr marL="0" indent="0">
              <a:buNone/>
            </a:pPr>
            <a:r>
              <a:rPr lang="en-US" dirty="0"/>
              <a:t>We’ll use the “best” answer to break any ties!</a:t>
            </a:r>
          </a:p>
        </p:txBody>
      </p:sp>
      <p:sp>
        <p:nvSpPr>
          <p:cNvPr id="4" name="Footer Placeholder 3">
            <a:extLst>
              <a:ext uri="{FF2B5EF4-FFF2-40B4-BE49-F238E27FC236}">
                <a16:creationId xmlns:a16="http://schemas.microsoft.com/office/drawing/2014/main" id="{801EF1B7-2B60-57AE-7A67-37C9DD0D4866}"/>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5D7ED7DF-C86E-7A65-8159-BDE390417801}"/>
              </a:ext>
            </a:extLst>
          </p:cNvPr>
          <p:cNvSpPr>
            <a:spLocks noGrp="1"/>
          </p:cNvSpPr>
          <p:nvPr>
            <p:ph type="sldNum" sz="quarter" idx="12"/>
          </p:nvPr>
        </p:nvSpPr>
        <p:spPr/>
        <p:txBody>
          <a:bodyPr/>
          <a:lstStyle/>
          <a:p>
            <a:fld id="{A2060099-932A-9345-A983-616282D95534}" type="slidenum">
              <a:rPr lang="en-US" smtClean="0"/>
              <a:t>69</a:t>
            </a:fld>
            <a:endParaRPr lang="en-US"/>
          </a:p>
        </p:txBody>
      </p:sp>
    </p:spTree>
    <p:extLst>
      <p:ext uri="{BB962C8B-B14F-4D97-AF65-F5344CB8AC3E}">
        <p14:creationId xmlns:p14="http://schemas.microsoft.com/office/powerpoint/2010/main" val="1755178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B7FE-48BD-9CAB-7B24-E694BDDAD2F6}"/>
              </a:ext>
            </a:extLst>
          </p:cNvPr>
          <p:cNvSpPr>
            <a:spLocks noGrp="1"/>
          </p:cNvSpPr>
          <p:nvPr>
            <p:ph type="title"/>
          </p:nvPr>
        </p:nvSpPr>
        <p:spPr/>
        <p:txBody>
          <a:bodyPr/>
          <a:lstStyle/>
          <a:p>
            <a:r>
              <a:rPr lang="en-US" b="1" dirty="0"/>
              <a:t>Example: </a:t>
            </a:r>
            <a:r>
              <a:rPr lang="en-US" dirty="0"/>
              <a:t>Inverted Pendulum</a:t>
            </a:r>
          </a:p>
        </p:txBody>
      </p:sp>
      <p:sp>
        <p:nvSpPr>
          <p:cNvPr id="4" name="Footer Placeholder 3">
            <a:extLst>
              <a:ext uri="{FF2B5EF4-FFF2-40B4-BE49-F238E27FC236}">
                <a16:creationId xmlns:a16="http://schemas.microsoft.com/office/drawing/2014/main" id="{FB838764-E00B-54AC-5BD4-238C9B374C88}"/>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87EA54A9-6D3B-1639-D670-F6FB976CE4D0}"/>
              </a:ext>
            </a:extLst>
          </p:cNvPr>
          <p:cNvSpPr>
            <a:spLocks noGrp="1"/>
          </p:cNvSpPr>
          <p:nvPr>
            <p:ph type="sldNum" sz="quarter" idx="12"/>
          </p:nvPr>
        </p:nvSpPr>
        <p:spPr/>
        <p:txBody>
          <a:bodyPr/>
          <a:lstStyle/>
          <a:p>
            <a:fld id="{A2060099-932A-9345-A983-616282D95534}" type="slidenum">
              <a:rPr lang="en-US" smtClean="0"/>
              <a:t>7</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750C48EE-A373-39AE-3E80-092CD93F55AD}"/>
                  </a:ext>
                </a:extLst>
              </p:cNvPr>
              <p:cNvSpPr>
                <a:spLocks noGrp="1"/>
              </p:cNvSpPr>
              <p:nvPr>
                <p:ph idx="1"/>
              </p:nvPr>
            </p:nvSpPr>
            <p:spPr>
              <a:xfrm>
                <a:off x="838201" y="1825625"/>
                <a:ext cx="6361496" cy="4351338"/>
              </a:xfrm>
            </p:spPr>
            <p:txBody>
              <a:bodyPr>
                <a:normAutofit fontScale="92500"/>
              </a:bodyPr>
              <a:lstStyle/>
              <a:p>
                <a:pPr marL="0" indent="0">
                  <a:buNone/>
                </a:pPr>
                <a:r>
                  <a:rPr lang="en-US" b="1" dirty="0"/>
                  <a:t>State space: </a:t>
                </a:r>
                <a14:m>
                  <m:oMath xmlns:m="http://schemas.openxmlformats.org/officeDocument/2006/math">
                    <m:r>
                      <a:rPr lang="en-US" i="1" smtClean="0">
                        <a:latin typeface="Cambria Math" panose="02040503050406030204" pitchFamily="18" charset="0"/>
                        <a:ea typeface="Cambria Math" panose="02040503050406030204" pitchFamily="18" charset="0"/>
                      </a:rPr>
                      <m:t>𝒳</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a14:m>
                <a:endParaRPr lang="en-US" dirty="0"/>
              </a:p>
              <a:p>
                <a:pPr marL="0" indent="0">
                  <a:buNone/>
                </a:pPr>
                <a:r>
                  <a:rPr lang="en-US" b="1" dirty="0"/>
                  <a:t>Action space:</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𝒰</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0" indent="0">
                  <a:buNone/>
                </a:pPr>
                <a:r>
                  <a:rPr lang="en-US" b="1" dirty="0"/>
                  <a:t>Transition function: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sub>
                                    </m:sSub>
                                  </m:e>
                                </m:mr>
                                <m:m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𝜃</m:t>
                                            </m:r>
                                          </m:e>
                                        </m:acc>
                                      </m:e>
                                      <m:sub>
                                        <m:r>
                                          <a:rPr lang="en-US" b="0" i="1" smtClean="0">
                                            <a:latin typeface="Cambria Math" panose="02040503050406030204" pitchFamily="18" charset="0"/>
                                          </a:rPr>
                                          <m:t>𝑡</m:t>
                                        </m:r>
                                      </m:sub>
                                    </m:sSub>
                                  </m:e>
                                </m:mr>
                              </m:m>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r>
                                  <m:rPr>
                                    <m:brk m:alnAt="7"/>
                                  </m:rP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𝑡</m:t>
                                    </m:r>
                                    <m:r>
                                      <a:rPr lang="en-US" b="0" i="1" smtClean="0">
                                        <a:latin typeface="Cambria Math" panose="02040503050406030204" pitchFamily="18" charset="0"/>
                                      </a:rPr>
                                      <m:t>+1</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𝑡</m:t>
                                    </m:r>
                                  </m:sub>
                                </m:sSub>
                                <m:r>
                                  <m:rPr>
                                    <m:brk m:alnAt="7"/>
                                  </m:rP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𝑘</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𝑡</m:t>
                                        </m:r>
                                      </m:sub>
                                    </m:sSub>
                                  </m:e>
                                </m:func>
                                <m:r>
                                  <a:rPr lang="en-US" b="0" i="1" smtClean="0">
                                    <a:latin typeface="Cambria Math" panose="02040503050406030204" pitchFamily="18" charset="0"/>
                                  </a:rPr>
                                  <m:t>)</m:t>
                                </m:r>
                                <m:r>
                                  <a:rPr lang="en-US" i="1">
                                    <a:latin typeface="Cambria Math" panose="02040503050406030204" pitchFamily="18" charset="0"/>
                                  </a:rPr>
                                  <m:t>𝛥</m:t>
                                </m:r>
                                <m:r>
                                  <a:rPr lang="en-US" i="1">
                                    <a:latin typeface="Cambria Math" panose="02040503050406030204" pitchFamily="18" charset="0"/>
                                  </a:rPr>
                                  <m:t>𝑡</m:t>
                                </m:r>
                              </m:e>
                            </m:mr>
                          </m:m>
                        </m:e>
                      </m:d>
                    </m:oMath>
                  </m:oMathPara>
                </a14:m>
                <a:endParaRPr lang="en-US" dirty="0"/>
              </a:p>
              <a:p>
                <a:pPr marL="0" indent="0">
                  <a:buNone/>
                </a:pPr>
                <a:r>
                  <a:rPr lang="en-US" b="1" dirty="0"/>
                  <a:t>Cost function:</a:t>
                </a:r>
              </a:p>
              <a:p>
                <a:pPr marL="0" indent="0">
                  <a:buNone/>
                </a:pPr>
                <a14:m>
                  <m:oMath xmlns:m="http://schemas.openxmlformats.org/officeDocument/2006/math">
                    <m:r>
                      <a:rPr lang="en-US" sz="2800" b="0" i="1" smtClean="0">
                        <a:latin typeface="Cambria Math" panose="02040503050406030204" pitchFamily="18" charset="0"/>
                      </a:rPr>
                      <m:t>𝐶</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𝑡</m:t>
                        </m:r>
                      </m:sub>
                      <m:sup/>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𝜃</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 </m:t>
                        </m:r>
                      </m:e>
                    </m:nary>
                  </m:oMath>
                </a14:m>
                <a:r>
                  <a:rPr lang="en-US" dirty="0"/>
                  <a:t> </a:t>
                </a:r>
                <a14:m>
                  <m:oMath xmlns:m="http://schemas.openxmlformats.org/officeDocument/2006/math">
                    <m:r>
                      <a:rPr lang="en-US" b="0" i="1" smtClean="0">
                        <a:latin typeface="Cambria Math" panose="02040503050406030204" pitchFamily="18" charset="0"/>
                      </a:rPr>
                      <m:t>0.1</m:t>
                    </m:r>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i="1">
                                <a:latin typeface="Cambria Math" panose="02040503050406030204" pitchFamily="18" charset="0"/>
                              </a:rPr>
                              <m:t>𝜃</m:t>
                            </m:r>
                          </m:e>
                        </m:acc>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i="1" smtClean="0">
                        <a:latin typeface="Cambria Math" panose="02040503050406030204" pitchFamily="18" charset="0"/>
                      </a:rPr>
                      <m:t>0</m:t>
                    </m:r>
                    <m:r>
                      <a:rPr lang="en-US" b="0" i="1" smtClean="0">
                        <a:latin typeface="Cambria Math" panose="02040503050406030204" pitchFamily="18" charset="0"/>
                      </a:rPr>
                      <m:t>.01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oMath>
                </a14:m>
                <a:endParaRPr lang="en-US" dirty="0"/>
              </a:p>
              <a:p>
                <a:pPr marL="0" indent="0">
                  <a:buNone/>
                </a:pPr>
                <a:r>
                  <a:rPr lang="en-US" b="1" dirty="0"/>
                  <a:t>Initial state:</a:t>
                </a:r>
                <a:r>
                  <a:rPr lang="en-US" b="0" dirty="0"/>
                  <a:t> </a:t>
                </a:r>
                <a14:m>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𝜋</m:t>
                              </m:r>
                            </m:e>
                          </m:mr>
                          <m:mr>
                            <m:e>
                              <m:r>
                                <a:rPr lang="en-US" b="0" i="1" smtClean="0">
                                  <a:latin typeface="Cambria Math" panose="02040503050406030204" pitchFamily="18" charset="0"/>
                                </a:rPr>
                                <m:t>1</m:t>
                              </m:r>
                            </m:e>
                          </m:mr>
                        </m:m>
                      </m:e>
                    </m:d>
                  </m:oMath>
                </a14:m>
                <a:r>
                  <a:rPr lang="en-US" b="1" dirty="0"/>
                  <a:t> Horizon: </a:t>
                </a:r>
                <a:r>
                  <a:rPr lang="en-US" dirty="0"/>
                  <a:t>200</a:t>
                </a:r>
                <a:endParaRPr lang="en-US" b="1" dirty="0"/>
              </a:p>
            </p:txBody>
          </p:sp>
        </mc:Choice>
        <mc:Fallback xmlns="">
          <p:sp>
            <p:nvSpPr>
              <p:cNvPr id="6" name="Content Placeholder 2">
                <a:extLst>
                  <a:ext uri="{FF2B5EF4-FFF2-40B4-BE49-F238E27FC236}">
                    <a16:creationId xmlns:a16="http://schemas.microsoft.com/office/drawing/2014/main" id="{750C48EE-A373-39AE-3E80-092CD93F55AD}"/>
                  </a:ext>
                </a:extLst>
              </p:cNvPr>
              <p:cNvSpPr>
                <a:spLocks noGrp="1" noRot="1" noChangeAspect="1" noMove="1" noResize="1" noEditPoints="1" noAdjustHandles="1" noChangeArrowheads="1" noChangeShapeType="1" noTextEdit="1"/>
              </p:cNvSpPr>
              <p:nvPr>
                <p:ph idx="1"/>
              </p:nvPr>
            </p:nvSpPr>
            <p:spPr>
              <a:xfrm>
                <a:off x="838201" y="1825625"/>
                <a:ext cx="6361496" cy="4351338"/>
              </a:xfrm>
              <a:blipFill>
                <a:blip r:embed="rId4"/>
                <a:stretch>
                  <a:fillRect l="-1796" t="-2326"/>
                </a:stretch>
              </a:blipFill>
            </p:spPr>
            <p:txBody>
              <a:bodyPr/>
              <a:lstStyle/>
              <a:p>
                <a:r>
                  <a:rPr lang="en-US">
                    <a:noFill/>
                  </a:rPr>
                  <a:t> </a:t>
                </a:r>
              </a:p>
            </p:txBody>
          </p:sp>
        </mc:Fallback>
      </mc:AlternateContent>
      <p:pic>
        <p:nvPicPr>
          <p:cNvPr id="7" name="pendulum">
            <a:hlinkClick r:id="" action="ppaction://media"/>
            <a:extLst>
              <a:ext uri="{FF2B5EF4-FFF2-40B4-BE49-F238E27FC236}">
                <a16:creationId xmlns:a16="http://schemas.microsoft.com/office/drawing/2014/main" id="{B0B71E3C-F4C3-2F06-814D-34F76390A7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9697" y="1825625"/>
            <a:ext cx="4014322" cy="4014322"/>
          </a:xfrm>
          <a:prstGeom prst="rect">
            <a:avLst/>
          </a:prstGeom>
        </p:spPr>
      </p:pic>
      <p:sp>
        <p:nvSpPr>
          <p:cNvPr id="8" name="Rectangular Callout 7">
            <a:extLst>
              <a:ext uri="{FF2B5EF4-FFF2-40B4-BE49-F238E27FC236}">
                <a16:creationId xmlns:a16="http://schemas.microsoft.com/office/drawing/2014/main" id="{22A58283-33CD-2699-6A27-E387BD473FF6}"/>
              </a:ext>
            </a:extLst>
          </p:cNvPr>
          <p:cNvSpPr/>
          <p:nvPr/>
        </p:nvSpPr>
        <p:spPr>
          <a:xfrm>
            <a:off x="4255696" y="1825625"/>
            <a:ext cx="2178155"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Angle and Velocity</a:t>
            </a:r>
          </a:p>
        </p:txBody>
      </p:sp>
      <p:sp>
        <p:nvSpPr>
          <p:cNvPr id="9" name="Rectangular Callout 8">
            <a:extLst>
              <a:ext uri="{FF2B5EF4-FFF2-40B4-BE49-F238E27FC236}">
                <a16:creationId xmlns:a16="http://schemas.microsoft.com/office/drawing/2014/main" id="{680BBCC3-93B9-640D-2D82-0EEE9C913794}"/>
              </a:ext>
            </a:extLst>
          </p:cNvPr>
          <p:cNvSpPr/>
          <p:nvPr/>
        </p:nvSpPr>
        <p:spPr>
          <a:xfrm>
            <a:off x="4311986" y="2370538"/>
            <a:ext cx="1328650" cy="392495"/>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Torque</a:t>
            </a:r>
          </a:p>
        </p:txBody>
      </p:sp>
    </p:spTree>
    <p:extLst>
      <p:ext uri="{BB962C8B-B14F-4D97-AF65-F5344CB8AC3E}">
        <p14:creationId xmlns:p14="http://schemas.microsoft.com/office/powerpoint/2010/main" val="10814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19CF-A7A5-0E9A-EDB9-659FBFAD75E7}"/>
              </a:ext>
            </a:extLst>
          </p:cNvPr>
          <p:cNvSpPr>
            <a:spLocks noGrp="1"/>
          </p:cNvSpPr>
          <p:nvPr>
            <p:ph type="title"/>
          </p:nvPr>
        </p:nvSpPr>
        <p:spPr/>
        <p:txBody>
          <a:bodyPr/>
          <a:lstStyle/>
          <a:p>
            <a:r>
              <a:rPr lang="en-US" dirty="0"/>
              <a:t>Stupidest Possible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3705B-0B82-0F7C-9D57-27B8BE5D4F75}"/>
                  </a:ext>
                </a:extLst>
              </p:cNvPr>
              <p:cNvSpPr>
                <a:spLocks noGrp="1"/>
              </p:cNvSpPr>
              <p:nvPr>
                <p:ph idx="1"/>
              </p:nvPr>
            </p:nvSpPr>
            <p:spPr/>
            <p:txBody>
              <a:bodyPr/>
              <a:lstStyle/>
              <a:p>
                <a:pPr marL="0" indent="0">
                  <a:buNone/>
                </a:pPr>
                <a:r>
                  <a:rPr lang="en-US" dirty="0"/>
                  <a:t>Repeat until impatient:</a:t>
                </a:r>
              </a:p>
              <a:p>
                <a:pPr marL="514350" indent="-514350">
                  <a:buFont typeface="+mj-lt"/>
                  <a:buAutoNum type="arabicPeriod"/>
                </a:pPr>
                <a:r>
                  <a:rPr lang="en-US" dirty="0"/>
                  <a:t>Sample a plan </a:t>
                </a:r>
                <a14:m>
                  <m:oMath xmlns:m="http://schemas.openxmlformats.org/officeDocument/2006/math">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𝑢</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b="0" i="1" smtClean="0">
                                <a:latin typeface="Cambria Math" panose="02040503050406030204" pitchFamily="18" charset="0"/>
                              </a:rPr>
                              <m:t>𝐻</m:t>
                            </m:r>
                            <m:r>
                              <a:rPr lang="en-US" sz="2800" b="0" i="1" smtClean="0">
                                <a:latin typeface="Cambria Math" panose="02040503050406030204" pitchFamily="18" charset="0"/>
                              </a:rPr>
                              <m:t>−1</m:t>
                            </m:r>
                          </m:sub>
                        </m:sSub>
                      </m:e>
                    </m:d>
                    <m:r>
                      <a:rPr lang="en-US" i="1">
                        <a:latin typeface="Cambria Math" panose="02040503050406030204" pitchFamily="18" charset="0"/>
                      </a:rPr>
                      <m:t>~</m:t>
                    </m:r>
                    <m:r>
                      <a:rPr lang="en-US" b="1" i="1">
                        <a:latin typeface="Cambria Math" panose="02040503050406030204" pitchFamily="18" charset="0"/>
                      </a:rPr>
                      <m:t> </m:t>
                    </m:r>
                    <m:r>
                      <a:rPr lang="en-US" b="1" i="1">
                        <a:latin typeface="Cambria Math" panose="02040503050406030204" pitchFamily="18" charset="0"/>
                      </a:rPr>
                      <m:t>𝑼</m:t>
                    </m:r>
                  </m:oMath>
                </a14:m>
                <a:endParaRPr lang="en-US" dirty="0"/>
              </a:p>
              <a:p>
                <a:pPr marL="514350" indent="-514350">
                  <a:buFont typeface="+mj-lt"/>
                  <a:buAutoNum type="arabicPeriod"/>
                </a:pPr>
                <a:r>
                  <a:rPr lang="en-US" dirty="0"/>
                  <a:t>Run through </a:t>
                </a:r>
                <a14:m>
                  <m:oMath xmlns:m="http://schemas.openxmlformats.org/officeDocument/2006/math">
                    <m:r>
                      <a:rPr lang="en-US" sz="2800" b="0" i="1" smtClean="0">
                        <a:latin typeface="Cambria Math" panose="02040503050406030204" pitchFamily="18" charset="0"/>
                      </a:rPr>
                      <m:t>𝐹</m:t>
                    </m:r>
                  </m:oMath>
                </a14:m>
                <a:r>
                  <a:rPr lang="en-US" dirty="0"/>
                  <a:t> to get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𝐻</m:t>
                            </m:r>
                          </m:sub>
                        </m:sSub>
                      </m:e>
                    </m:d>
                  </m:oMath>
                </a14:m>
                <a:endParaRPr lang="en-US" dirty="0"/>
              </a:p>
              <a:p>
                <a:pPr marL="514350" indent="-514350">
                  <a:buFont typeface="+mj-lt"/>
                  <a:buAutoNum type="arabicPeriod"/>
                </a:pPr>
                <a:r>
                  <a:rPr lang="en-US" dirty="0"/>
                  <a:t>Evaluate </a:t>
                </a:r>
                <a14:m>
                  <m:oMath xmlns:m="http://schemas.openxmlformats.org/officeDocument/2006/math">
                    <m:r>
                      <a:rPr lang="en-US" sz="2800" b="0" i="1" smtClean="0">
                        <a:latin typeface="Cambria Math" panose="02040503050406030204" pitchFamily="18" charset="0"/>
                      </a:rPr>
                      <m:t>𝐶</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𝑢</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b="0" i="1" smtClean="0">
                            <a:latin typeface="Cambria Math" panose="02040503050406030204" pitchFamily="18" charset="0"/>
                          </a:rPr>
                          <m:t>1</m:t>
                        </m:r>
                      </m:sub>
                    </m:sSub>
                    <m:r>
                      <a:rPr lang="en-US" sz="2800" i="1">
                        <a:latin typeface="Cambria Math" panose="02040503050406030204" pitchFamily="18" charset="0"/>
                      </a:rPr>
                      <m:t>,</m:t>
                    </m:r>
                    <m:r>
                      <a:rPr lang="en-US" sz="2800" b="0" i="1" smtClean="0">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b="0" i="1" smtClean="0">
                            <a:latin typeface="Cambria Math" panose="02040503050406030204" pitchFamily="18" charset="0"/>
                          </a:rPr>
                          <m:t>𝐻</m:t>
                        </m:r>
                        <m:r>
                          <a:rPr lang="en-US" sz="2800" b="0" i="1" smtClean="0">
                            <a:latin typeface="Cambria Math" panose="02040503050406030204" pitchFamily="18" charset="0"/>
                          </a:rPr>
                          <m:t>−1</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𝐻</m:t>
                        </m:r>
                      </m:sub>
                    </m:sSub>
                    <m:r>
                      <a:rPr lang="en-US" sz="2800" b="0" i="1" smtClean="0">
                        <a:latin typeface="Cambria Math" panose="02040503050406030204" pitchFamily="18" charset="0"/>
                      </a:rPr>
                      <m:t>)</m:t>
                    </m:r>
                  </m:oMath>
                </a14:m>
                <a:endParaRPr lang="en-US" dirty="0"/>
              </a:p>
              <a:p>
                <a:pPr marL="0" indent="0">
                  <a:buNone/>
                </a:pPr>
                <a:br>
                  <a:rPr lang="en-US" dirty="0"/>
                </a:br>
                <a:r>
                  <a:rPr lang="en-US" dirty="0"/>
                  <a:t>Return the best seen plan</a:t>
                </a:r>
              </a:p>
            </p:txBody>
          </p:sp>
        </mc:Choice>
        <mc:Fallback xmlns="">
          <p:sp>
            <p:nvSpPr>
              <p:cNvPr id="3" name="Content Placeholder 2">
                <a:extLst>
                  <a:ext uri="{FF2B5EF4-FFF2-40B4-BE49-F238E27FC236}">
                    <a16:creationId xmlns:a16="http://schemas.microsoft.com/office/drawing/2014/main" id="{7CB3705B-0B82-0F7C-9D57-27B8BE5D4F75}"/>
                  </a:ext>
                </a:extLst>
              </p:cNvPr>
              <p:cNvSpPr>
                <a:spLocks noGrp="1" noRot="1" noChangeAspect="1" noMove="1" noResize="1" noEditPoints="1" noAdjustHandles="1" noChangeArrowheads="1" noChangeShapeType="1" noTextEdit="1"/>
              </p:cNvSpPr>
              <p:nvPr>
                <p:ph idx="1"/>
              </p:nvPr>
            </p:nvSpPr>
            <p:spPr>
              <a:blipFill>
                <a:blip r:embed="rId2"/>
                <a:stretch>
                  <a:fillRect l="-1206" t="-261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78B52D4-28A4-827A-8148-E0315F97CF5C}"/>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0B0E9874-C23B-64B8-22DD-7DA3E330A18B}"/>
              </a:ext>
            </a:extLst>
          </p:cNvPr>
          <p:cNvSpPr>
            <a:spLocks noGrp="1"/>
          </p:cNvSpPr>
          <p:nvPr>
            <p:ph type="sldNum" sz="quarter" idx="12"/>
          </p:nvPr>
        </p:nvSpPr>
        <p:spPr/>
        <p:txBody>
          <a:bodyPr/>
          <a:lstStyle/>
          <a:p>
            <a:fld id="{A2060099-932A-9345-A983-616282D95534}" type="slidenum">
              <a:rPr lang="en-US" smtClean="0"/>
              <a:t>8</a:t>
            </a:fld>
            <a:endParaRPr lang="en-US"/>
          </a:p>
        </p:txBody>
      </p:sp>
      <p:sp>
        <p:nvSpPr>
          <p:cNvPr id="6" name="Rectangular Callout 5">
            <a:extLst>
              <a:ext uri="{FF2B5EF4-FFF2-40B4-BE49-F238E27FC236}">
                <a16:creationId xmlns:a16="http://schemas.microsoft.com/office/drawing/2014/main" id="{38E6BA3F-90FA-BCA4-FCEE-8187865D8A49}"/>
              </a:ext>
            </a:extLst>
          </p:cNvPr>
          <p:cNvSpPr/>
          <p:nvPr/>
        </p:nvSpPr>
        <p:spPr>
          <a:xfrm>
            <a:off x="7103403" y="2056980"/>
            <a:ext cx="3235774" cy="774356"/>
          </a:xfrm>
          <a:prstGeom prst="wedgeRectCallout">
            <a:avLst>
              <a:gd name="adj1" fmla="val -55241"/>
              <a:gd name="adj2" fmla="val 1752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Lato" panose="020F0502020204030203" pitchFamily="34" charset="77"/>
              </a:rPr>
              <a:t>For example, from some Gaussian distribution</a:t>
            </a:r>
          </a:p>
        </p:txBody>
      </p:sp>
    </p:spTree>
    <p:extLst>
      <p:ext uri="{BB962C8B-B14F-4D97-AF65-F5344CB8AC3E}">
        <p14:creationId xmlns:p14="http://schemas.microsoft.com/office/powerpoint/2010/main" val="40742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3C37-9966-09AE-BAFD-F3346C8C2B7B}"/>
              </a:ext>
            </a:extLst>
          </p:cNvPr>
          <p:cNvSpPr>
            <a:spLocks noGrp="1"/>
          </p:cNvSpPr>
          <p:nvPr>
            <p:ph type="title"/>
          </p:nvPr>
        </p:nvSpPr>
        <p:spPr/>
        <p:txBody>
          <a:bodyPr/>
          <a:lstStyle/>
          <a:p>
            <a:pPr algn="ctr"/>
            <a:r>
              <a:rPr lang="en-US" dirty="0"/>
              <a:t>Trajectory Optimization Taxonomy</a:t>
            </a:r>
          </a:p>
        </p:txBody>
      </p:sp>
      <p:sp>
        <p:nvSpPr>
          <p:cNvPr id="4" name="Footer Placeholder 3">
            <a:extLst>
              <a:ext uri="{FF2B5EF4-FFF2-40B4-BE49-F238E27FC236}">
                <a16:creationId xmlns:a16="http://schemas.microsoft.com/office/drawing/2014/main" id="{E673ED71-CCBD-EEAA-F997-6A7F594342C1}"/>
              </a:ext>
            </a:extLst>
          </p:cNvPr>
          <p:cNvSpPr>
            <a:spLocks noGrp="1"/>
          </p:cNvSpPr>
          <p:nvPr>
            <p:ph type="ftr" sz="quarter" idx="11"/>
          </p:nvPr>
        </p:nvSpPr>
        <p:spPr/>
        <p:txBody>
          <a:bodyPr/>
          <a:lstStyle/>
          <a:p>
            <a:r>
              <a:rPr lang="en-US"/>
              <a:t>Tom Silver - Princeton University - Fall 2025</a:t>
            </a:r>
          </a:p>
        </p:txBody>
      </p:sp>
      <p:sp>
        <p:nvSpPr>
          <p:cNvPr id="5" name="Slide Number Placeholder 4">
            <a:extLst>
              <a:ext uri="{FF2B5EF4-FFF2-40B4-BE49-F238E27FC236}">
                <a16:creationId xmlns:a16="http://schemas.microsoft.com/office/drawing/2014/main" id="{B634267A-6207-E4DB-9EF7-402D32158007}"/>
              </a:ext>
            </a:extLst>
          </p:cNvPr>
          <p:cNvSpPr>
            <a:spLocks noGrp="1"/>
          </p:cNvSpPr>
          <p:nvPr>
            <p:ph type="sldNum" sz="quarter" idx="12"/>
          </p:nvPr>
        </p:nvSpPr>
        <p:spPr/>
        <p:txBody>
          <a:bodyPr/>
          <a:lstStyle/>
          <a:p>
            <a:fld id="{A2060099-932A-9345-A983-616282D95534}" type="slidenum">
              <a:rPr lang="en-US" smtClean="0"/>
              <a:t>9</a:t>
            </a:fld>
            <a:endParaRPr lang="en-US"/>
          </a:p>
        </p:txBody>
      </p:sp>
      <p:graphicFrame>
        <p:nvGraphicFramePr>
          <p:cNvPr id="9" name="Table 9">
            <a:extLst>
              <a:ext uri="{FF2B5EF4-FFF2-40B4-BE49-F238E27FC236}">
                <a16:creationId xmlns:a16="http://schemas.microsoft.com/office/drawing/2014/main" id="{7AF25EAA-089F-F040-9D3A-C240B324340A}"/>
              </a:ext>
            </a:extLst>
          </p:cNvPr>
          <p:cNvGraphicFramePr>
            <a:graphicFrameLocks noGrp="1"/>
          </p:cNvGraphicFramePr>
          <p:nvPr>
            <p:extLst>
              <p:ext uri="{D42A27DB-BD31-4B8C-83A1-F6EECF244321}">
                <p14:modId xmlns:p14="http://schemas.microsoft.com/office/powerpoint/2010/main" val="1913760668"/>
              </p:ext>
            </p:extLst>
          </p:nvPr>
        </p:nvGraphicFramePr>
        <p:xfrm>
          <a:off x="2031999" y="1806192"/>
          <a:ext cx="8127998" cy="98044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20576123"/>
                    </a:ext>
                  </a:extLst>
                </a:gridCol>
                <a:gridCol w="4063999">
                  <a:extLst>
                    <a:ext uri="{9D8B030D-6E8A-4147-A177-3AD203B41FA5}">
                      <a16:colId xmlns:a16="http://schemas.microsoft.com/office/drawing/2014/main" val="1887400343"/>
                    </a:ext>
                  </a:extLst>
                </a:gridCol>
              </a:tblGrid>
              <a:tr h="370840">
                <a:tc gridSpan="2">
                  <a:txBody>
                    <a:bodyPr/>
                    <a:lstStyle/>
                    <a:p>
                      <a:pPr algn="ctr"/>
                      <a:r>
                        <a:rPr lang="en-US" dirty="0">
                          <a:solidFill>
                            <a:schemeClr val="tx1"/>
                          </a:solidFill>
                          <a:latin typeface="Lato" panose="020F0502020204030203" pitchFamily="34" charset="77"/>
                        </a:rPr>
                        <a:t>What is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extLst>
                  <a:ext uri="{0D108BD9-81ED-4DB2-BD59-A6C34878D82A}">
                    <a16:rowId xmlns:a16="http://schemas.microsoft.com/office/drawing/2014/main" val="1958093196"/>
                  </a:ext>
                </a:extLst>
              </a:tr>
              <a:tr h="370840">
                <a:tc>
                  <a:txBody>
                    <a:bodyPr/>
                    <a:lstStyle/>
                    <a:p>
                      <a:pPr algn="ctr"/>
                      <a:r>
                        <a:rPr lang="en-US" u="sng" dirty="0">
                          <a:latin typeface="Lato" panose="020F0502020204030203" pitchFamily="34" charset="77"/>
                        </a:rPr>
                        <a:t>Actions</a:t>
                      </a:r>
                      <a:br>
                        <a:rPr lang="en-US" dirty="0">
                          <a:latin typeface="Lato" panose="020F0502020204030203" pitchFamily="34" charset="77"/>
                        </a:rPr>
                      </a:br>
                      <a:r>
                        <a:rPr lang="en-US" sz="1600" i="1" dirty="0">
                          <a:latin typeface="Lato" panose="020F0502020204030203" pitchFamily="34" charset="77"/>
                        </a:rPr>
                        <a:t>a.k.a. indirect or shooting</a:t>
                      </a:r>
                      <a:endParaRPr lang="en-US" i="1" dirty="0">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u="sng" dirty="0">
                          <a:latin typeface="Lato" panose="020F0502020204030203" pitchFamily="34" charset="77"/>
                        </a:rPr>
                        <a:t>States and Actions</a:t>
                      </a:r>
                    </a:p>
                    <a:p>
                      <a:pPr algn="ctr"/>
                      <a:r>
                        <a:rPr lang="en-US" sz="1600" i="1" dirty="0">
                          <a:latin typeface="Lato" panose="020F0502020204030203" pitchFamily="34" charset="77"/>
                        </a:rPr>
                        <a:t>a.k.a. direct transcription or collocation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1" name="Table 9">
            <a:extLst>
              <a:ext uri="{FF2B5EF4-FFF2-40B4-BE49-F238E27FC236}">
                <a16:creationId xmlns:a16="http://schemas.microsoft.com/office/drawing/2014/main" id="{E306FDC6-1AA7-B9DB-3BE5-2E17DF201DB5}"/>
              </a:ext>
            </a:extLst>
          </p:cNvPr>
          <p:cNvGraphicFramePr>
            <a:graphicFrameLocks noGrp="1"/>
          </p:cNvGraphicFramePr>
          <p:nvPr>
            <p:extLst>
              <p:ext uri="{D42A27DB-BD31-4B8C-83A1-F6EECF244321}">
                <p14:modId xmlns:p14="http://schemas.microsoft.com/office/powerpoint/2010/main" val="427115204"/>
              </p:ext>
            </p:extLst>
          </p:nvPr>
        </p:nvGraphicFramePr>
        <p:xfrm>
          <a:off x="2032000" y="322489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What derivatives (of dynamics and costs) are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Zero-order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First-order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Second-order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graphicFrame>
        <p:nvGraphicFramePr>
          <p:cNvPr id="12" name="Table 9">
            <a:extLst>
              <a:ext uri="{FF2B5EF4-FFF2-40B4-BE49-F238E27FC236}">
                <a16:creationId xmlns:a16="http://schemas.microsoft.com/office/drawing/2014/main" id="{F2F28328-827D-33DE-740C-C664E0D14D34}"/>
              </a:ext>
            </a:extLst>
          </p:cNvPr>
          <p:cNvGraphicFramePr>
            <a:graphicFrameLocks noGrp="1"/>
          </p:cNvGraphicFramePr>
          <p:nvPr>
            <p:extLst>
              <p:ext uri="{D42A27DB-BD31-4B8C-83A1-F6EECF244321}">
                <p14:modId xmlns:p14="http://schemas.microsoft.com/office/powerpoint/2010/main" val="1287657520"/>
              </p:ext>
            </p:extLst>
          </p:nvPr>
        </p:nvGraphicFramePr>
        <p:xfrm>
          <a:off x="2032001" y="4434722"/>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20576123"/>
                    </a:ext>
                  </a:extLst>
                </a:gridCol>
                <a:gridCol w="2709333">
                  <a:extLst>
                    <a:ext uri="{9D8B030D-6E8A-4147-A177-3AD203B41FA5}">
                      <a16:colId xmlns:a16="http://schemas.microsoft.com/office/drawing/2014/main" val="1887400343"/>
                    </a:ext>
                  </a:extLst>
                </a:gridCol>
                <a:gridCol w="2709333">
                  <a:extLst>
                    <a:ext uri="{9D8B030D-6E8A-4147-A177-3AD203B41FA5}">
                      <a16:colId xmlns:a16="http://schemas.microsoft.com/office/drawing/2014/main" val="2765550771"/>
                    </a:ext>
                  </a:extLst>
                </a:gridCol>
              </a:tblGrid>
              <a:tr h="370840">
                <a:tc gridSpan="3">
                  <a:txBody>
                    <a:bodyPr/>
                    <a:lstStyle/>
                    <a:p>
                      <a:pPr algn="ctr"/>
                      <a:r>
                        <a:rPr lang="en-US" dirty="0">
                          <a:solidFill>
                            <a:schemeClr val="tx1"/>
                          </a:solidFill>
                          <a:latin typeface="Lato" panose="020F0502020204030203" pitchFamily="34" charset="77"/>
                        </a:rPr>
                        <a:t>To what extent is the approach specific to </a:t>
                      </a:r>
                      <a:r>
                        <a:rPr lang="en-US" i="1" dirty="0">
                          <a:solidFill>
                            <a:schemeClr val="tx1"/>
                          </a:solidFill>
                          <a:latin typeface="Lato" panose="020F0502020204030203" pitchFamily="34" charset="77"/>
                        </a:rPr>
                        <a:t>trajectory</a:t>
                      </a:r>
                      <a:r>
                        <a:rPr lang="en-US" i="0" dirty="0">
                          <a:solidFill>
                            <a:schemeClr val="tx1"/>
                          </a:solidFill>
                          <a:latin typeface="Lato" panose="020F0502020204030203" pitchFamily="34" charset="77"/>
                        </a:rPr>
                        <a:t> optimization?</a:t>
                      </a: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dirty="0">
                          <a:latin typeface="Lato" panose="020F0502020204030203" pitchFamily="34" charset="77"/>
                        </a:rPr>
                        <a:t>Derivatives</a:t>
                      </a:r>
                    </a:p>
                  </a:txBody>
                  <a:tcPr/>
                </a:tc>
                <a:tc hMerge="1">
                  <a:txBody>
                    <a:bodyPr/>
                    <a:lstStyle/>
                    <a:p>
                      <a:pPr algn="ctr"/>
                      <a:endParaRPr lang="en-US" dirty="0">
                        <a:solidFill>
                          <a:schemeClr val="tx1"/>
                        </a:solidFill>
                        <a:latin typeface="Lato" panose="020F0502020204030203"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58093196"/>
                  </a:ext>
                </a:extLst>
              </a:tr>
              <a:tr h="370840">
                <a:tc>
                  <a:txBody>
                    <a:bodyPr/>
                    <a:lstStyle/>
                    <a:p>
                      <a:pPr algn="ctr"/>
                      <a:r>
                        <a:rPr lang="en-US" dirty="0">
                          <a:latin typeface="Lato" panose="020F0502020204030203" pitchFamily="34" charset="77"/>
                        </a:rPr>
                        <a:t>Not really at 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Lato" panose="020F0502020204030203" pitchFamily="34" charset="77"/>
                        </a:rPr>
                        <a:t>A lot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8242446"/>
                  </a:ext>
                </a:extLst>
              </a:tr>
            </a:tbl>
          </a:graphicData>
        </a:graphic>
      </p:graphicFrame>
    </p:spTree>
    <p:extLst>
      <p:ext uri="{BB962C8B-B14F-4D97-AF65-F5344CB8AC3E}">
        <p14:creationId xmlns:p14="http://schemas.microsoft.com/office/powerpoint/2010/main" val="24299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12723</TotalTime>
  <Words>3949</Words>
  <Application>Microsoft Macintosh PowerPoint</Application>
  <PresentationFormat>Widescreen</PresentationFormat>
  <Paragraphs>656</Paragraphs>
  <Slides>69</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Cambria Math</vt:lpstr>
      <vt:lpstr>Century Schoolbook</vt:lpstr>
      <vt:lpstr>Consolas</vt:lpstr>
      <vt:lpstr>Lato</vt:lpstr>
      <vt:lpstr>Office Theme</vt:lpstr>
      <vt:lpstr>Planning in Continuous Spaces: Trajectory Optimization</vt:lpstr>
      <vt:lpstr>Recap</vt:lpstr>
      <vt:lpstr>PowerPoint Presentation</vt:lpstr>
      <vt:lpstr>Trajectory Optimization Problems</vt:lpstr>
      <vt:lpstr>Trajectory Optimization Problems</vt:lpstr>
      <vt:lpstr>Example: Double Integrator</vt:lpstr>
      <vt:lpstr>Example: Inverted Pendulum</vt:lpstr>
      <vt:lpstr>Stupidest Possible Algorithm</vt:lpstr>
      <vt:lpstr>Trajectory Optimization Taxonomy</vt:lpstr>
      <vt:lpstr>Stupidest Possible Algorithm</vt:lpstr>
      <vt:lpstr>Can We Do Better in this Category?</vt:lpstr>
      <vt:lpstr>Shooting as Unconstrained Optimization</vt:lpstr>
      <vt:lpstr>Zero-Order Continuous Optimization</vt:lpstr>
      <vt:lpstr>Random Search</vt:lpstr>
      <vt:lpstr>Cross-Entropy Method</vt:lpstr>
      <vt:lpstr>Illustration of CEM</vt:lpstr>
      <vt:lpstr>General Trick 1: Model-Predictive Control</vt:lpstr>
      <vt:lpstr>General Trick 2: Optimize Splines Instead</vt:lpstr>
      <vt:lpstr>General Trick 3: Initialize Well</vt:lpstr>
      <vt:lpstr>Predictive Sampling</vt:lpstr>
      <vt:lpstr>Predictive Sampling in Pendulum Env</vt:lpstr>
      <vt:lpstr>Predictive Sampling</vt:lpstr>
      <vt:lpstr>Gradient-Based Shooting Methods</vt:lpstr>
      <vt:lpstr>Gradient Descent</vt:lpstr>
      <vt:lpstr>Calculate a Gradient? Myself?</vt:lpstr>
      <vt:lpstr>Example: Double Integrator</vt:lpstr>
      <vt:lpstr>PowerPoint Presentation</vt:lpstr>
      <vt:lpstr>PowerPoint Presentation</vt:lpstr>
      <vt:lpstr>Gradient Descent with JAX in Double Integrator</vt:lpstr>
      <vt:lpstr>Behind the Scenes</vt:lpstr>
      <vt:lpstr>Behind the Scenes</vt:lpstr>
      <vt:lpstr>Behind the Scenes</vt:lpstr>
      <vt:lpstr>Differentiating through Splines</vt:lpstr>
      <vt:lpstr># control points = 5</vt:lpstr>
      <vt:lpstr>Trading Off Speed and Cost</vt:lpstr>
      <vt:lpstr>Gradient Descent in Pendulum</vt:lpstr>
      <vt:lpstr>Differentiable Physics Engines</vt:lpstr>
      <vt:lpstr>Second-Order Shooting Methods</vt:lpstr>
      <vt:lpstr>Newton’s Method (a.k.a. Newton–Raphson)</vt:lpstr>
      <vt:lpstr>Differential Dynamic Programming</vt:lpstr>
      <vt:lpstr>Differential Dynamic Programming (DDP)</vt:lpstr>
      <vt:lpstr>Differential Dynamic Programming (DDP)</vt:lpstr>
      <vt:lpstr>Differential Dynamic Programming (DDP)</vt:lpstr>
      <vt:lpstr>Differential Dynamic Programming (DDP)</vt:lpstr>
      <vt:lpstr>Differential Dynamic Programming (DDP)</vt:lpstr>
      <vt:lpstr>DDP Summary</vt:lpstr>
      <vt:lpstr>DDP → iLQR</vt:lpstr>
      <vt:lpstr>iLQR  LQR</vt:lpstr>
      <vt:lpstr>Beware of Optimizing Iterated Functions</vt:lpstr>
      <vt:lpstr>A Different Way….</vt:lpstr>
      <vt:lpstr>Direct Transcription</vt:lpstr>
      <vt:lpstr>Constrained Optimization</vt:lpstr>
      <vt:lpstr>PowerPoint Presentation</vt:lpstr>
      <vt:lpstr>SNOPT on Pendulum</vt:lpstr>
      <vt:lpstr>Peek Behind the Scenes</vt:lpstr>
      <vt:lpstr>TrajOpt with SNOPT</vt:lpstr>
      <vt:lpstr>Highest Level Takeaways</vt:lpstr>
      <vt:lpstr>Good References</vt:lpstr>
      <vt:lpstr>Let’s Play a Review Game</vt:lpstr>
      <vt:lpstr>Question 1</vt:lpstr>
      <vt:lpstr>Question 2</vt:lpstr>
      <vt:lpstr>Question 3</vt:lpstr>
      <vt:lpstr>Question 4</vt:lpstr>
      <vt:lpstr>Question 5</vt:lpstr>
      <vt:lpstr>Question 6</vt:lpstr>
      <vt:lpstr>Question 7</vt:lpstr>
      <vt:lpstr>Question 8</vt:lpstr>
      <vt:lpstr>Question 9</vt:lpstr>
      <vt:lpstr>Question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Scott Silver</dc:creator>
  <cp:lastModifiedBy>Thomas Scott Silver</cp:lastModifiedBy>
  <cp:revision>775</cp:revision>
  <dcterms:created xsi:type="dcterms:W3CDTF">2021-09-25T14:32:34Z</dcterms:created>
  <dcterms:modified xsi:type="dcterms:W3CDTF">2025-10-01T15:55:42Z</dcterms:modified>
</cp:coreProperties>
</file>