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60"/>
  </p:notesMasterIdLst>
  <p:sldIdLst>
    <p:sldId id="980" r:id="rId4"/>
    <p:sldId id="531" r:id="rId5"/>
    <p:sldId id="282" r:id="rId6"/>
    <p:sldId id="971" r:id="rId7"/>
    <p:sldId id="972" r:id="rId8"/>
    <p:sldId id="973" r:id="rId9"/>
    <p:sldId id="974" r:id="rId10"/>
    <p:sldId id="975" r:id="rId11"/>
    <p:sldId id="976" r:id="rId12"/>
    <p:sldId id="977" r:id="rId13"/>
    <p:sldId id="978" r:id="rId14"/>
    <p:sldId id="979" r:id="rId15"/>
    <p:sldId id="256" r:id="rId16"/>
    <p:sldId id="257" r:id="rId17"/>
    <p:sldId id="962" r:id="rId18"/>
    <p:sldId id="963" r:id="rId19"/>
    <p:sldId id="964" r:id="rId20"/>
    <p:sldId id="264" r:id="rId21"/>
    <p:sldId id="931" r:id="rId22"/>
    <p:sldId id="935" r:id="rId23"/>
    <p:sldId id="934" r:id="rId24"/>
    <p:sldId id="933" r:id="rId25"/>
    <p:sldId id="932" r:id="rId26"/>
    <p:sldId id="966" r:id="rId27"/>
    <p:sldId id="925" r:id="rId28"/>
    <p:sldId id="891" r:id="rId29"/>
    <p:sldId id="893" r:id="rId30"/>
    <p:sldId id="828" r:id="rId31"/>
    <p:sldId id="930" r:id="rId32"/>
    <p:sldId id="928" r:id="rId33"/>
    <p:sldId id="624" r:id="rId34"/>
    <p:sldId id="844" r:id="rId35"/>
    <p:sldId id="839" r:id="rId36"/>
    <p:sldId id="693" r:id="rId37"/>
    <p:sldId id="558" r:id="rId38"/>
    <p:sldId id="969" r:id="rId39"/>
    <p:sldId id="848" r:id="rId40"/>
    <p:sldId id="849" r:id="rId41"/>
    <p:sldId id="688" r:id="rId42"/>
    <p:sldId id="842" r:id="rId43"/>
    <p:sldId id="953" r:id="rId44"/>
    <p:sldId id="954" r:id="rId45"/>
    <p:sldId id="956" r:id="rId46"/>
    <p:sldId id="272" r:id="rId47"/>
    <p:sldId id="850" r:id="rId48"/>
    <p:sldId id="851" r:id="rId49"/>
    <p:sldId id="852" r:id="rId50"/>
    <p:sldId id="957" r:id="rId51"/>
    <p:sldId id="593" r:id="rId52"/>
    <p:sldId id="594" r:id="rId53"/>
    <p:sldId id="595" r:id="rId54"/>
    <p:sldId id="596" r:id="rId55"/>
    <p:sldId id="959" r:id="rId56"/>
    <p:sldId id="958" r:id="rId57"/>
    <p:sldId id="960" r:id="rId58"/>
    <p:sldId id="97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5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76"/>
    <p:restoredTop sz="94942"/>
  </p:normalViewPr>
  <p:slideViewPr>
    <p:cSldViewPr snapToGrid="0" snapToObjects="1">
      <p:cViewPr varScale="1">
        <p:scale>
          <a:sx n="125" d="100"/>
          <a:sy n="125" d="100"/>
        </p:scale>
        <p:origin x="1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1B052-F350-6C49-8540-DBABB9517F3C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7592C-5757-414F-837F-C7B2A1277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2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7592C-5757-414F-837F-C7B2A1277D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32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07841-E7B7-7E4B-8A1E-B3A1D8819A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1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07841-E7B7-7E4B-8A1E-B3A1D8819A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01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07841-E7B7-7E4B-8A1E-B3A1D8819A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2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B8541-33F1-3B43-97A9-16C94C39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8A761-097B-E341-8B36-B14B3F4FA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15E97-5409-CD48-9965-2116F007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0C778-9AA3-A743-99B8-1D518C37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1A43-8629-1246-9EE4-D603AD38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6C65-DDDA-0E4D-A6DC-AE7AB59E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1B49E-E508-9B4B-BDEE-6D50697C0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49EEA-EA1C-7646-99AC-3A022392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03179-E549-204A-AA81-EEF7C93A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69AD9-97CE-3D48-9E51-A2E4C86A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7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411BB3-78FF-FC48-914D-4E0987A13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6EC77-646E-214A-BF29-5460744BF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0E24-D0B6-504D-BFEC-786D6092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3EB5B-1168-A84B-888B-508EA9A3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BEA7-3C35-E842-A920-13A099C42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92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A0A2-BA3C-2C98-CAA9-D5E88CD28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C1372-D965-0C5B-7A42-CEA48F023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0AB2-624F-5092-42E3-5DEA0D51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FA543-C951-D249-B081-43C6B4E84E3E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BA459-89EF-1519-90CC-0F0AC4BC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5623D96-4FC3-6C37-7809-A90ABF79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3459" y="6356350"/>
            <a:ext cx="4805082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Tom Silver - Princeton University - 2025</a:t>
            </a:r>
          </a:p>
        </p:txBody>
      </p:sp>
    </p:spTree>
    <p:extLst>
      <p:ext uri="{BB962C8B-B14F-4D97-AF65-F5344CB8AC3E}">
        <p14:creationId xmlns:p14="http://schemas.microsoft.com/office/powerpoint/2010/main" val="4140605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2FBEE-3661-B58B-BAC1-CFA0070D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63A9-6CD5-27B4-01DA-E83374873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447EA-1041-F097-C39D-F27F12E1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C4C1-A88D-FC46-894E-76B4F7B8D560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DAF38-2D29-34B5-59EF-5C3E0F8E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3459" y="6356350"/>
            <a:ext cx="4805082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Tom Silver - Princeton University - 2025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5F340-021E-7330-8921-B498028BF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fld id="{D581C4F0-9E2B-9949-A56B-788F25DC23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6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436F-894C-FC49-D315-DBCBB064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B0286-7C7C-A2D9-699B-015FDA59F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FF257-F866-B4E3-4D91-333EE4BB5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8168-89BD-0045-9CD3-B4EF03DAAE65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96F5-3EDD-A38B-D32E-D7525297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25C87-6F2D-B5B5-FAA4-C146BECD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39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6D91B-61CC-440C-2ADE-07B494294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536C-36C4-28F9-1FAC-87175D0A4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31893-40EC-E6F3-5B34-C1C4F6908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1CF45-BE6D-3069-C013-F3E855D0B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B872-5153-E449-B118-2FC723C0C6F8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C7F64-378E-9FD7-87DE-6EC6DC24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CDC07-FC7D-3CD2-53D1-64BFD0AB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20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796C-195C-E4F3-D0FE-1F4953FD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7E02-ADC4-D8E0-F479-B71B2E2C1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1699A-7268-29ED-8E10-CE9B44A51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1FEF0-3506-D324-4DA4-C29C8C750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8F23B-B892-EB8F-5551-F1FFE3ABA8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1FCE20-8DF3-6AE5-F978-B187D464C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35C8B-6931-084D-A4B9-4B07570A091D}" type="datetime1">
              <a:rPr lang="en-US" smtClean="0"/>
              <a:t>10/7/25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05B483-4438-A976-62E3-88278070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1EA87E-1134-5148-C714-7347F5E9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22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3156-9183-10A2-C1C3-BD33206F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01194-F5C8-D3D0-A08A-9446FF7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A22A-BCF7-4343-B570-1FC7F5D161F5}" type="datetime1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F35AD-E52F-1E21-AF90-945B7CCB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B8C3B-0F36-EC3A-71D0-AE5A148B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5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792E3-C611-A2D5-CE35-7282C151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89B73-ECF8-FB4E-AD4E-FADEBE7EFEAB}" type="datetime1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FE64A-7897-F3C2-8562-3E351EDD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C804D-632D-5C0F-AD42-ADCAFC7A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5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F87D-3151-BC7B-CC09-0DD59BD6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1ABFB-D297-0E18-9FC3-5C9BC0AC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24E7B-4610-A57B-B9A4-99A0B6810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D8F53-047C-3597-DA39-3D34BED5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3484-D33F-234D-AFBD-D7CA35A4FF47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18FE-631A-85FB-36A0-42153E08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EC541-D1FD-C2C9-D20C-B01175BB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1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5705-A638-F34C-A8CC-D32770BF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45A4F-A27A-4240-9F19-63D52567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3C196-ADC3-714A-8EE6-F8DDB0AF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EBFC4-2634-8645-98CC-B1F37E9D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98A1C-B0B0-364E-B25F-E9304D84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4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9FF7-4FB4-C4BC-CC05-07554B17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EC84C-6C13-46FF-0C71-60F1EA922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A0AA3-0991-FA5A-08C6-229C64FC4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62AF5-32F7-D52D-87E7-D91F4262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386F-0EF1-1043-B655-61A1695591C3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BB65E-C042-29F5-9A2F-147E7247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379ED-6621-A78F-989A-A6FD2545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01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2C1FA-5ADE-383F-D5E2-D380DFD9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DE60F0-A049-F6A4-72F6-29B8E223C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64680-11D0-482E-A7BD-895CCD06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57579-EEA4-A447-B7D7-F101EEFD402A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0377E-3F6A-3DBC-2566-60974235F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C1EA8-6216-D5EF-6BB4-4B7436A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19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C5274-989E-BCDE-068F-E65E261F6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DF931-8037-69D9-C113-4AB36B786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279CC-665D-3EDF-747C-4802CF351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FC6B5-34B6-C34B-9D40-1C1696E1E11E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8FB5F-0F23-EE64-686F-6B11753D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9FD5A-8EFB-731D-FB36-EDA75999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57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A0A2-BA3C-2C98-CAA9-D5E88CD28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C1372-D965-0C5B-7A42-CEA48F023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0AB2-624F-5092-42E3-5DEA0D51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DADB-6760-6244-9128-2F3C217A26A5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BA459-89EF-1519-90CC-0F0AC4BC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5623D96-4FC3-6C37-7809-A90ABF79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3459" y="6356350"/>
            <a:ext cx="4805082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Tom Silver  |  Princeton  |  2025</a:t>
            </a:r>
          </a:p>
        </p:txBody>
      </p:sp>
    </p:spTree>
    <p:extLst>
      <p:ext uri="{BB962C8B-B14F-4D97-AF65-F5344CB8AC3E}">
        <p14:creationId xmlns:p14="http://schemas.microsoft.com/office/powerpoint/2010/main" val="2578910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2FBEE-3661-B58B-BAC1-CFA0070D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63A9-6CD5-27B4-01DA-E83374873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447EA-1041-F097-C39D-F27F12E1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0D047-C864-E04F-B1A0-09B6015ACDA3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DAF38-2D29-34B5-59EF-5C3E0F8E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3459" y="6356350"/>
            <a:ext cx="4805082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Tom Silver  |  Princeton  | 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5F340-021E-7330-8921-B498028BF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fld id="{D581C4F0-9E2B-9949-A56B-788F25DC23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62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436F-894C-FC49-D315-DBCBB064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B0286-7C7C-A2D9-699B-015FDA59F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FF257-F866-B4E3-4D91-333EE4BB5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E7DE-5EE5-394F-9EA2-73493EB29AFD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96F5-3EDD-A38B-D32E-D7525297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25C87-6F2D-B5B5-FAA4-C146BECD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07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6D91B-61CC-440C-2ADE-07B494294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F536C-36C4-28F9-1FAC-87175D0A4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31893-40EC-E6F3-5B34-C1C4F6908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1CF45-BE6D-3069-C013-F3E855D0B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C359F-B8BE-BD4A-8233-813213A19DC6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C7F64-378E-9FD7-87DE-6EC6DC24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CDC07-FC7D-3CD2-53D1-64BFD0AB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796C-195C-E4F3-D0FE-1F4953FD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7E02-ADC4-D8E0-F479-B71B2E2C1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1699A-7268-29ED-8E10-CE9B44A51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1FEF0-3506-D324-4DA4-C29C8C750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8F23B-B892-EB8F-5551-F1FFE3ABA8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1FCE20-8DF3-6AE5-F978-B187D464C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C31A-DB96-3F44-9EA6-8ACDBFA76C26}" type="datetime1">
              <a:rPr lang="en-US" smtClean="0"/>
              <a:t>10/7/25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05B483-4438-A976-62E3-88278070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1EA87E-1134-5148-C714-7347F5E9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05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3156-9183-10A2-C1C3-BD33206F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01194-F5C8-D3D0-A08A-9446FF7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CF7B0-68B2-E84B-AE0F-0F9DFA651C7D}" type="datetime1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F35AD-E52F-1E21-AF90-945B7CCB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B8C3B-0F36-EC3A-71D0-AE5A148B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89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792E3-C611-A2D5-CE35-7282C151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D7E-E747-9440-A27E-66F9034541A4}" type="datetime1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FE64A-7897-F3C2-8562-3E351EDD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C804D-632D-5C0F-AD42-ADCAFC7A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6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A50F-4324-5C4E-B01B-97021792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7E194-D78F-AB4D-84E1-DF0C41F03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3B318-2D8A-CD4D-9A10-1B6DAADD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57D9-8B3C-1945-9B15-BDE1EACEC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AA415-26CC-7449-A8C5-670C3E2D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2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F87D-3151-BC7B-CC09-0DD59BD6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1ABFB-D297-0E18-9FC3-5C9BC0AC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24E7B-4610-A57B-B9A4-99A0B6810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D8F53-047C-3597-DA39-3D34BED5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B153-140D-9540-8F10-EF6D213A81CB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18FE-631A-85FB-36A0-42153E08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EC541-D1FD-C2C9-D20C-B01175BB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15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9FF7-4FB4-C4BC-CC05-07554B17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EC84C-6C13-46FF-0C71-60F1EA922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A0AA3-0991-FA5A-08C6-229C64FC4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62AF5-32F7-D52D-87E7-D91F4262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6CDF-B3FD-D34F-BF1E-48784326C5F4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BB65E-C042-29F5-9A2F-147E7247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379ED-6621-A78F-989A-A6FD2545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85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2C1FA-5ADE-383F-D5E2-D380DFD9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DE60F0-A049-F6A4-72F6-29B8E223C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64680-11D0-482E-A7BD-895CCD06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D92A-322F-CE43-9826-0531E57D4D6E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0377E-3F6A-3DBC-2566-60974235F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C1EA8-6216-D5EF-6BB4-4B7436A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24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C5274-989E-BCDE-068F-E65E261F6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DF931-8037-69D9-C113-4AB36B786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279CC-665D-3EDF-747C-4802CF351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F800-AA07-544F-ACFF-153176115425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8FB5F-0F23-EE64-686F-6B11753D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9FD5A-8EFB-731D-FB36-EDA75999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4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65588-E7DE-8749-874E-4CBE93AF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729E8-84DA-8642-AC0E-46E821448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14C91-5FB0-514F-A5CE-B70E272D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DF8BB-3242-FB44-B5FA-ED92CB4A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C2143-F8CB-9148-8117-188EA7D60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42A7B-B655-7543-A3D9-BB0662AE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7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62902-3371-6B41-928A-89D082EB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9BF00-7D13-7E44-8484-E16DCF660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05B1E-F4E3-8A49-A76D-56EF85F06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6F031-FF27-5C4E-B3BE-857218696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A15255-E64F-B544-8223-503C17ECD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1B177-F03E-FB4E-8CBB-5A2FD3547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99ED0-35B7-C644-8936-E1E6E4BC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D9463A-8C96-644D-8C20-E07CA5F6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2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1D63-45D9-724C-88CB-5A43279F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16509-221A-A241-9BA0-9D8E24A1C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46868-B2F3-9043-8E58-3BEFACC7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CDBF-BDED-E04F-9D10-4E224048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5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1E256-0F26-6649-BC1C-B5EB8552E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535BB-423B-F440-AEA2-84108E65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40168-BBEF-AA49-BD04-7FDFA84A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401F-6C4A-1B4F-82FC-20E41990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F7B3C-EBD8-6940-8EBE-2B285B35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908F0-3B92-5848-82FE-FA513F27E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B407-FF9C-6F42-90A7-0E4BC81D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9ADAF-68F7-D54C-87EF-4232FF46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07F8A-F17F-9E44-84CF-720EABAB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0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6D791-61E9-024B-9DAF-CAA2686DC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D3001-8FF0-C748-8125-A87698C06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45994-0675-0441-AD4A-57E6C815B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D4F86-981B-E34F-80F1-22076E3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C0FBC-1190-0F44-8791-AFD8B5CB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D80A9-E691-8F42-9BC2-B971AF15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8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0B1CFC-4019-7A4E-B899-316461D5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DB14D-7FD0-4A40-8EB8-6E06B06A4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19CE6-0C8F-9842-A391-6243578D6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E2A4E-F8A6-8C47-AD5D-E8246414A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97B10-9E66-2F46-881A-E78CF41F9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A2060099-932A-9345-A983-616282D955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1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7F4DE-FE44-41D2-4C33-1018B162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28E89-64AC-6B39-202B-FFAA77784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6D2BB-7C51-C948-D47D-8677150D9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23B-4B34-8E47-B71B-CFB88554C6F8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DD96-BE4A-B12C-7184-FD44B9C5B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4494" y="6356350"/>
            <a:ext cx="4823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Tom Silver - Princeton University - 2025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631D7-B30E-69D2-0AC4-A0F4C9E9F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D581C4F0-9E2B-9949-A56B-788F25DC23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7F4DE-FE44-41D2-4C33-1018B162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28E89-64AC-6B39-202B-FFAA77784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6D2BB-7C51-C948-D47D-8677150D9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33AD0-D915-CB48-8596-F1F44B8C427D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DD96-BE4A-B12C-7184-FD44B9C5B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4494" y="6356350"/>
            <a:ext cx="4823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Tom Silver  |  Princeton  | 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631D7-B30E-69D2-0AC4-A0F4C9E9F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D581C4F0-9E2B-9949-A56B-788F25DC23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5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slideLayout" Target="../slideLayouts/slideLayout13.xml"/><Relationship Id="rId12" Type="http://schemas.openxmlformats.org/officeDocument/2006/relationships/hyperlink" Target="https://github.com/tomsilver/pddlgym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hyperlink" Target="https://www.fast-downward.org/" TargetMode="External"/><Relationship Id="rId5" Type="http://schemas.microsoft.com/office/2007/relationships/media" Target="../media/media3.mp4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p4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-L4tCIGXKBE?feature=oembed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31EF-614D-7C44-A332-3B6DC63E1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409" y="1122363"/>
            <a:ext cx="9899182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Planning with </a:t>
            </a:r>
            <a:br>
              <a:rPr lang="en-US" dirty="0">
                <a:latin typeface="Lato" panose="020F0502020204030203" pitchFamily="34" charset="77"/>
                <a:ea typeface="Palatino" pitchFamily="2" charset="77"/>
              </a:rPr>
            </a:br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Hierarchy and Abstraction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6F84F-8776-DB4C-9A17-87C813F07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Tom Silver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Robot Planning Meets Machine Learning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Princeton University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Fall 2025</a:t>
            </a:r>
          </a:p>
        </p:txBody>
      </p:sp>
    </p:spTree>
    <p:extLst>
      <p:ext uri="{BB962C8B-B14F-4D97-AF65-F5344CB8AC3E}">
        <p14:creationId xmlns:p14="http://schemas.microsoft.com/office/powerpoint/2010/main" val="2192041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5743E-8FDF-4038-DAAC-94732EB5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5DA34-CC8B-95B1-8499-7BBC81333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20713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Is there any bug in this code, and if so, which line?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67F08-56E8-6491-A407-1A4C9255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376BD-F209-D1F5-C781-59B635E7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02408E59-7794-8F80-3732-2356B88C7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73"/>
          <a:stretch/>
        </p:blipFill>
        <p:spPr>
          <a:xfrm>
            <a:off x="5303519" y="0"/>
            <a:ext cx="6888481" cy="676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78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90EF-1299-215D-BDBA-D7892C05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BC445-051F-A210-6A5F-AB06B2355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are the three kinds of MDP time horizons?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F141E-1493-9AB2-EEBC-7B07FCFD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B586F-450B-7C14-1FC5-07C93F77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3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90EF-1299-215D-BDBA-D7892C05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10 (Tiebreak)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BC445-051F-A210-6A5F-AB06B2355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List any algorithms we have covered in this course. The most recalled wins.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F141E-1493-9AB2-EEBC-7B07FCFD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B586F-450B-7C14-1FC5-07C93F77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1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31EF-614D-7C44-A332-3B6DC63E1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409" y="1122363"/>
            <a:ext cx="9899182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Planning with </a:t>
            </a:r>
            <a:br>
              <a:rPr lang="en-US" dirty="0">
                <a:latin typeface="Lato" panose="020F0502020204030203" pitchFamily="34" charset="77"/>
                <a:ea typeface="Palatino" pitchFamily="2" charset="77"/>
              </a:rPr>
            </a:br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Hierarchy and Abstraction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6F84F-8776-DB4C-9A17-87C813F07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Tom Silver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Robot Planning Meets Machine Learning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Princeton University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Fall 2025</a:t>
            </a:r>
          </a:p>
        </p:txBody>
      </p:sp>
    </p:spTree>
    <p:extLst>
      <p:ext uri="{BB962C8B-B14F-4D97-AF65-F5344CB8AC3E}">
        <p14:creationId xmlns:p14="http://schemas.microsoft.com/office/powerpoint/2010/main" val="407108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AD302-8200-D1DE-32FA-29CFF4BEF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and Preview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58671-89B9-8E12-6914-C2DC53A4B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Last time:</a:t>
            </a:r>
            <a:r>
              <a:rPr lang="en-US" dirty="0"/>
              <a:t> planning in continuous state and action spaces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This time:</a:t>
            </a:r>
            <a:r>
              <a:rPr lang="en-US" dirty="0"/>
              <a:t> same problem setting, new tools: abstractions!</a:t>
            </a:r>
            <a:endParaRPr lang="en-US" u="sn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BCF2BA-AC96-9938-B6EC-AF173B43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A0877-6C67-D516-91D4-9AFBFB71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15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mo GIF">
            <a:extLst>
              <a:ext uri="{FF2B5EF4-FFF2-40B4-BE49-F238E27FC236}">
                <a16:creationId xmlns:a16="http://schemas.microsoft.com/office/drawing/2014/main" id="{1F42AA17-6D45-3796-B559-20AC23C8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" y="134374"/>
            <a:ext cx="102616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92910-ED9B-72EF-DA56-169CB573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B5738-3625-1C1C-7B73-C3AF0AD8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381FE-E748-355F-2CA2-4BB53E74BEFE}"/>
              </a:ext>
            </a:extLst>
          </p:cNvPr>
          <p:cNvSpPr txBox="1"/>
          <p:nvPr/>
        </p:nvSpPr>
        <p:spPr>
          <a:xfrm>
            <a:off x="5057092" y="373626"/>
            <a:ext cx="20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Human Demo</a:t>
            </a:r>
          </a:p>
        </p:txBody>
      </p:sp>
    </p:spTree>
    <p:extLst>
      <p:ext uri="{BB962C8B-B14F-4D97-AF65-F5344CB8AC3E}">
        <p14:creationId xmlns:p14="http://schemas.microsoft.com/office/powerpoint/2010/main" val="82315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ndom action GIF">
            <a:extLst>
              <a:ext uri="{FF2B5EF4-FFF2-40B4-BE49-F238E27FC236}">
                <a16:creationId xmlns:a16="http://schemas.microsoft.com/office/drawing/2014/main" id="{4E47D93F-1772-20F2-EF37-40BB66C6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" y="254000"/>
            <a:ext cx="102616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92910-ED9B-72EF-DA56-169CB573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B5738-3625-1C1C-7B73-C3AF0AD8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381FE-E748-355F-2CA2-4BB53E74BEFE}"/>
              </a:ext>
            </a:extLst>
          </p:cNvPr>
          <p:cNvSpPr txBox="1"/>
          <p:nvPr/>
        </p:nvSpPr>
        <p:spPr>
          <a:xfrm>
            <a:off x="4874350" y="373626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Random Actions</a:t>
            </a:r>
          </a:p>
        </p:txBody>
      </p:sp>
    </p:spTree>
    <p:extLst>
      <p:ext uri="{BB962C8B-B14F-4D97-AF65-F5344CB8AC3E}">
        <p14:creationId xmlns:p14="http://schemas.microsoft.com/office/powerpoint/2010/main" val="3981992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itial state GIF">
            <a:extLst>
              <a:ext uri="{FF2B5EF4-FFF2-40B4-BE49-F238E27FC236}">
                <a16:creationId xmlns:a16="http://schemas.microsoft.com/office/drawing/2014/main" id="{267AFB72-2F69-3035-C1CD-F800FC71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4000"/>
            <a:ext cx="102616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92910-ED9B-72EF-DA56-169CB573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B5738-3625-1C1C-7B73-C3AF0AD8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381FE-E748-355F-2CA2-4BB53E74BEFE}"/>
              </a:ext>
            </a:extLst>
          </p:cNvPr>
          <p:cNvSpPr txBox="1"/>
          <p:nvPr/>
        </p:nvSpPr>
        <p:spPr>
          <a:xfrm>
            <a:off x="4811040" y="373626"/>
            <a:ext cx="2569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Task Distribution</a:t>
            </a:r>
          </a:p>
        </p:txBody>
      </p:sp>
    </p:spTree>
    <p:extLst>
      <p:ext uri="{BB962C8B-B14F-4D97-AF65-F5344CB8AC3E}">
        <p14:creationId xmlns:p14="http://schemas.microsoft.com/office/powerpoint/2010/main" val="1763882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3DE58-DDA4-E61A-DB4B-87895045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26F57-6BC0-736A-E5D6-EF6179500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331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State space: </a:t>
            </a:r>
            <a:r>
              <a:rPr lang="en-US" dirty="0"/>
              <a:t>Robot config, block pose (8D)</a:t>
            </a:r>
          </a:p>
          <a:p>
            <a:pPr marL="0" indent="0">
              <a:buNone/>
            </a:pPr>
            <a:br>
              <a:rPr lang="en-US" b="1" dirty="0"/>
            </a:br>
            <a:r>
              <a:rPr lang="en-US" b="1" dirty="0"/>
              <a:t>Action space: </a:t>
            </a:r>
            <a:r>
              <a:rPr lang="en-US" dirty="0"/>
              <a:t>Pose change, vacuum (5D)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r>
              <a:rPr lang="en-US" b="1" dirty="0"/>
              <a:t>Transition function:</a:t>
            </a:r>
            <a:r>
              <a:rPr lang="en-US" dirty="0"/>
              <a:t> Apply action but disallow collisions (no change)</a:t>
            </a:r>
          </a:p>
          <a:p>
            <a:pPr marL="0" indent="0">
              <a:buNone/>
            </a:pPr>
            <a:br>
              <a:rPr lang="en-US" b="1" dirty="0"/>
            </a:br>
            <a:r>
              <a:rPr lang="en-US" b="1" dirty="0"/>
              <a:t>Cost function: </a:t>
            </a:r>
            <a:r>
              <a:rPr lang="en-US" dirty="0"/>
              <a:t>-1 until block on target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8E85C-4D43-6EA7-E1BC-DCFDB70A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1ADA4-051D-4409-8956-850BDDC5B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60099-932A-9345-A983-616282D95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6" name="Picture 2" descr="random action GIF">
            <a:extLst>
              <a:ext uri="{FF2B5EF4-FFF2-40B4-BE49-F238E27FC236}">
                <a16:creationId xmlns:a16="http://schemas.microsoft.com/office/drawing/2014/main" id="{74359123-EF8A-88A4-2E27-6609F0CAC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863" y="2136578"/>
            <a:ext cx="4233697" cy="26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DF2A3E55-795A-7BE0-240D-EE4BC1AC7145}"/>
              </a:ext>
            </a:extLst>
          </p:cNvPr>
          <p:cNvSpPr/>
          <p:nvPr/>
        </p:nvSpPr>
        <p:spPr>
          <a:xfrm>
            <a:off x="7763577" y="536668"/>
            <a:ext cx="3590223" cy="1049338"/>
          </a:xfrm>
          <a:prstGeom prst="wedgeRectCallout">
            <a:avLst>
              <a:gd name="adj1" fmla="val -61469"/>
              <a:gd name="adj2" fmla="val 1503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77"/>
              </a:rPr>
              <a:t>Which planners could we try? Would they work?</a:t>
            </a:r>
          </a:p>
        </p:txBody>
      </p:sp>
    </p:spTree>
    <p:extLst>
      <p:ext uri="{BB962C8B-B14F-4D97-AF65-F5344CB8AC3E}">
        <p14:creationId xmlns:p14="http://schemas.microsoft.com/office/powerpoint/2010/main" val="394970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0F7C34FE-0729-43CF-3967-BFD95B88AE8D}"/>
              </a:ext>
            </a:extLst>
          </p:cNvPr>
          <p:cNvSpPr/>
          <p:nvPr/>
        </p:nvSpPr>
        <p:spPr>
          <a:xfrm>
            <a:off x="3428665" y="4919481"/>
            <a:ext cx="592342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56B277E-1CB4-42EC-F8A8-84E69667DD68}"/>
              </a:ext>
            </a:extLst>
          </p:cNvPr>
          <p:cNvSpPr/>
          <p:nvPr/>
        </p:nvSpPr>
        <p:spPr>
          <a:xfrm>
            <a:off x="8018258" y="4920551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829376-31A7-262D-7683-6A9D5FC53471}"/>
              </a:ext>
            </a:extLst>
          </p:cNvPr>
          <p:cNvSpPr/>
          <p:nvPr/>
        </p:nvSpPr>
        <p:spPr>
          <a:xfrm>
            <a:off x="6129298" y="4919482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F7F99A-B68B-D23D-E6C7-A9243456D69C}"/>
              </a:ext>
            </a:extLst>
          </p:cNvPr>
          <p:cNvSpPr/>
          <p:nvPr/>
        </p:nvSpPr>
        <p:spPr>
          <a:xfrm>
            <a:off x="4249764" y="4920399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5232-F11C-460A-3F69-0E781A0A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A Two-Level Hierarchy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988AD-E79B-4200-E8A4-42466313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BEA79-3F4E-247E-146B-EE8AE4AA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/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blipFill>
                <a:blip r:embed="rId2"/>
                <a:stretch>
                  <a:fillRect l="-22727" r="-1818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/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blipFill>
                <a:blip r:embed="rId3"/>
                <a:stretch>
                  <a:fillRect l="-20000" r="-1555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/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blipFill>
                <a:blip r:embed="rId4"/>
                <a:stretch>
                  <a:fillRect l="-31818" r="-11364" b="-36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/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blipFill>
                <a:blip r:embed="rId5"/>
                <a:stretch>
                  <a:fillRect l="-20000" r="-15556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3A1C26-0DD8-3081-4AE7-1E9A04795BDE}"/>
              </a:ext>
            </a:extLst>
          </p:cNvPr>
          <p:cNvCxnSpPr>
            <a:cxnSpLocks/>
            <a:stCxn id="42" idx="3"/>
            <a:endCxn id="52" idx="1"/>
          </p:cNvCxnSpPr>
          <p:nvPr/>
        </p:nvCxnSpPr>
        <p:spPr>
          <a:xfrm flipV="1">
            <a:off x="4842106" y="5227259"/>
            <a:ext cx="1287192" cy="9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4721B7-99E1-22F7-7D37-E1253DF43DC0}"/>
              </a:ext>
            </a:extLst>
          </p:cNvPr>
          <p:cNvCxnSpPr>
            <a:cxnSpLocks/>
            <a:stCxn id="52" idx="3"/>
            <a:endCxn id="57" idx="1"/>
          </p:cNvCxnSpPr>
          <p:nvPr/>
        </p:nvCxnSpPr>
        <p:spPr>
          <a:xfrm>
            <a:off x="6721640" y="5227259"/>
            <a:ext cx="1296618" cy="10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0365BF8-F33A-44F7-2DB0-C8FDF5E34C99}"/>
              </a:ext>
            </a:extLst>
          </p:cNvPr>
          <p:cNvSpPr/>
          <p:nvPr/>
        </p:nvSpPr>
        <p:spPr>
          <a:xfrm>
            <a:off x="5166239" y="4933418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D51CF7-39EA-78FC-C6D5-5EF0BE935874}"/>
              </a:ext>
            </a:extLst>
          </p:cNvPr>
          <p:cNvSpPr/>
          <p:nvPr/>
        </p:nvSpPr>
        <p:spPr>
          <a:xfrm>
            <a:off x="7055199" y="4919482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/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blipFill>
                <a:blip r:embed="rId6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/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blipFill>
                <a:blip r:embed="rId6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7F73CEBC-DC34-C002-3130-DE0C6CD6C933}"/>
              </a:ext>
            </a:extLst>
          </p:cNvPr>
          <p:cNvSpPr/>
          <p:nvPr/>
        </p:nvSpPr>
        <p:spPr>
          <a:xfrm>
            <a:off x="9059022" y="4178305"/>
            <a:ext cx="2623976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Low-level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state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space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1FCF67-79CB-3E33-7598-BA69B708E232}"/>
              </a:ext>
            </a:extLst>
          </p:cNvPr>
          <p:cNvSpPr/>
          <p:nvPr/>
        </p:nvSpPr>
        <p:spPr>
          <a:xfrm>
            <a:off x="9059022" y="3429000"/>
            <a:ext cx="2623976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Low-level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space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2CECA1-4F7D-3197-E64C-D84E39E7D450}"/>
              </a:ext>
            </a:extLst>
          </p:cNvPr>
          <p:cNvSpPr/>
          <p:nvPr/>
        </p:nvSpPr>
        <p:spPr>
          <a:xfrm>
            <a:off x="9059022" y="2664569"/>
            <a:ext cx="2623976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Low-level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transition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07318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8A88F-1F07-9D4A-6C74-25D98E51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Play a Review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67C8D-1048-ADB7-C6B0-65A6401C6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Bar trivia rules</a:t>
            </a:r>
            <a:endParaRPr lang="en-US" dirty="0"/>
          </a:p>
          <a:p>
            <a:r>
              <a:rPr lang="en-US" dirty="0"/>
              <a:t>Break up into teams of 3-5</a:t>
            </a:r>
          </a:p>
          <a:p>
            <a:r>
              <a:rPr lang="en-US" dirty="0"/>
              <a:t>Give your team a great name</a:t>
            </a:r>
          </a:p>
          <a:p>
            <a:r>
              <a:rPr lang="en-US" dirty="0"/>
              <a:t>I will ask questions</a:t>
            </a:r>
          </a:p>
          <a:p>
            <a:r>
              <a:rPr lang="en-US" dirty="0"/>
              <a:t>You will discuss quietly with your team</a:t>
            </a:r>
          </a:p>
          <a:p>
            <a:r>
              <a:rPr lang="en-US" dirty="0"/>
              <a:t>Write down your answer</a:t>
            </a:r>
          </a:p>
          <a:p>
            <a:r>
              <a:rPr lang="en-US" dirty="0"/>
              <a:t>Hold it up when I say so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113388-CC4D-CE47-5402-7BF66E252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46E1E-962A-FF7F-46B0-53F7774D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60099-932A-9345-A983-616282D95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696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0F7C34FE-0729-43CF-3967-BFD95B88AE8D}"/>
              </a:ext>
            </a:extLst>
          </p:cNvPr>
          <p:cNvSpPr/>
          <p:nvPr/>
        </p:nvSpPr>
        <p:spPr>
          <a:xfrm>
            <a:off x="3428665" y="4919481"/>
            <a:ext cx="592342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56B277E-1CB4-42EC-F8A8-84E69667DD68}"/>
              </a:ext>
            </a:extLst>
          </p:cNvPr>
          <p:cNvSpPr/>
          <p:nvPr/>
        </p:nvSpPr>
        <p:spPr>
          <a:xfrm>
            <a:off x="8018258" y="4920551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829376-31A7-262D-7683-6A9D5FC53471}"/>
              </a:ext>
            </a:extLst>
          </p:cNvPr>
          <p:cNvSpPr/>
          <p:nvPr/>
        </p:nvSpPr>
        <p:spPr>
          <a:xfrm>
            <a:off x="6129298" y="4919482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F7F99A-B68B-D23D-E6C7-A9243456D69C}"/>
              </a:ext>
            </a:extLst>
          </p:cNvPr>
          <p:cNvSpPr/>
          <p:nvPr/>
        </p:nvSpPr>
        <p:spPr>
          <a:xfrm>
            <a:off x="4249764" y="4920399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6D2DB1-7F5F-B6FA-5EBC-D5D3761737BA}"/>
              </a:ext>
            </a:extLst>
          </p:cNvPr>
          <p:cNvSpPr/>
          <p:nvPr/>
        </p:nvSpPr>
        <p:spPr>
          <a:xfrm>
            <a:off x="8018258" y="1726211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A74627-88B0-B8FD-F7D6-11CE11D1D648}"/>
              </a:ext>
            </a:extLst>
          </p:cNvPr>
          <p:cNvSpPr/>
          <p:nvPr/>
        </p:nvSpPr>
        <p:spPr>
          <a:xfrm>
            <a:off x="4249764" y="1709543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5232-F11C-460A-3F69-0E781A0A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A Two-Level Hierarchy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988AD-E79B-4200-E8A4-42466313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BEA79-3F4E-247E-146B-EE8AE4AA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/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blipFill>
                <a:blip r:embed="rId2"/>
                <a:stretch>
                  <a:fillRect l="-22727" r="-1818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/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blipFill>
                <a:blip r:embed="rId3"/>
                <a:stretch>
                  <a:fillRect l="-20000" r="-1555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/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blipFill>
                <a:blip r:embed="rId4"/>
                <a:stretch>
                  <a:fillRect l="-31818" r="-11364" b="-36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/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blipFill>
                <a:blip r:embed="rId5"/>
                <a:stretch>
                  <a:fillRect l="-20000" r="-15556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3A1C26-0DD8-3081-4AE7-1E9A04795BDE}"/>
              </a:ext>
            </a:extLst>
          </p:cNvPr>
          <p:cNvCxnSpPr>
            <a:cxnSpLocks/>
            <a:stCxn id="42" idx="3"/>
            <a:endCxn id="52" idx="1"/>
          </p:cNvCxnSpPr>
          <p:nvPr/>
        </p:nvCxnSpPr>
        <p:spPr>
          <a:xfrm flipV="1">
            <a:off x="4842106" y="5227259"/>
            <a:ext cx="1287192" cy="9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4721B7-99E1-22F7-7D37-E1253DF43DC0}"/>
              </a:ext>
            </a:extLst>
          </p:cNvPr>
          <p:cNvCxnSpPr>
            <a:cxnSpLocks/>
            <a:stCxn id="52" idx="3"/>
            <a:endCxn id="57" idx="1"/>
          </p:cNvCxnSpPr>
          <p:nvPr/>
        </p:nvCxnSpPr>
        <p:spPr>
          <a:xfrm>
            <a:off x="6721640" y="5227259"/>
            <a:ext cx="1296618" cy="10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6B97EE-D58C-BF7C-6BB9-31AB993DC17F}"/>
                  </a:ext>
                </a:extLst>
              </p:cNvPr>
              <p:cNvSpPr txBox="1"/>
              <p:nvPr/>
            </p:nvSpPr>
            <p:spPr>
              <a:xfrm>
                <a:off x="4330839" y="1690688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6B97EE-D58C-BF7C-6BB9-31AB993DC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39" y="1690688"/>
                <a:ext cx="430439" cy="615553"/>
              </a:xfrm>
              <a:prstGeom prst="rect">
                <a:avLst/>
              </a:prstGeom>
              <a:blipFill>
                <a:blip r:embed="rId6"/>
                <a:stretch>
                  <a:fillRect l="-22857" r="-2285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807700-1BDC-AC6F-E36A-D43E25D561FF}"/>
                  </a:ext>
                </a:extLst>
              </p:cNvPr>
              <p:cNvSpPr txBox="1"/>
              <p:nvPr/>
            </p:nvSpPr>
            <p:spPr>
              <a:xfrm>
                <a:off x="8108140" y="1690688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807700-1BDC-AC6F-E36A-D43E25D56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140" y="1690688"/>
                <a:ext cx="430439" cy="615553"/>
              </a:xfrm>
              <a:prstGeom prst="rect">
                <a:avLst/>
              </a:prstGeom>
              <a:blipFill>
                <a:blip r:embed="rId7"/>
                <a:stretch>
                  <a:fillRect l="-25714" r="-20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F7DB05-5B48-392A-9207-388553EA7874}"/>
              </a:ext>
            </a:extLst>
          </p:cNvPr>
          <p:cNvCxnSpPr>
            <a:cxnSpLocks/>
            <a:stCxn id="42" idx="0"/>
            <a:endCxn id="29" idx="2"/>
          </p:cNvCxnSpPr>
          <p:nvPr/>
        </p:nvCxnSpPr>
        <p:spPr>
          <a:xfrm flipV="1">
            <a:off x="4545935" y="2325096"/>
            <a:ext cx="0" cy="25953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DEE216-986A-5E1B-5A5B-B9CECC781685}"/>
              </a:ext>
            </a:extLst>
          </p:cNvPr>
          <p:cNvCxnSpPr>
            <a:cxnSpLocks/>
            <a:stCxn id="57" idx="0"/>
            <a:endCxn id="34" idx="2"/>
          </p:cNvCxnSpPr>
          <p:nvPr/>
        </p:nvCxnSpPr>
        <p:spPr>
          <a:xfrm flipV="1">
            <a:off x="8314429" y="2341764"/>
            <a:ext cx="0" cy="25787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0365BF8-F33A-44F7-2DB0-C8FDF5E34C99}"/>
              </a:ext>
            </a:extLst>
          </p:cNvPr>
          <p:cNvSpPr/>
          <p:nvPr/>
        </p:nvSpPr>
        <p:spPr>
          <a:xfrm>
            <a:off x="5166239" y="4933418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D51CF7-39EA-78FC-C6D5-5EF0BE935874}"/>
              </a:ext>
            </a:extLst>
          </p:cNvPr>
          <p:cNvSpPr/>
          <p:nvPr/>
        </p:nvSpPr>
        <p:spPr>
          <a:xfrm>
            <a:off x="7055199" y="4919482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/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blipFill>
                <a:blip r:embed="rId8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/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blipFill>
                <a:blip r:embed="rId8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2A589D35-5415-F86B-7776-7394A8042179}"/>
              </a:ext>
            </a:extLst>
          </p:cNvPr>
          <p:cNvSpPr/>
          <p:nvPr/>
        </p:nvSpPr>
        <p:spPr>
          <a:xfrm>
            <a:off x="4218905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857FDA-4967-DB68-57F0-7375F5CA96D2}"/>
                  </a:ext>
                </a:extLst>
              </p:cNvPr>
              <p:cNvSpPr txBox="1"/>
              <p:nvPr/>
            </p:nvSpPr>
            <p:spPr>
              <a:xfrm>
                <a:off x="4267520" y="3341653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857FDA-4967-DB68-57F0-7375F5CA9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3341653"/>
                <a:ext cx="516167" cy="615553"/>
              </a:xfrm>
              <a:prstGeom prst="rect">
                <a:avLst/>
              </a:prstGeom>
              <a:blipFill>
                <a:blip r:embed="rId9"/>
                <a:stretch>
                  <a:fillRect l="-24390" r="-2195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E12A0F1D-C4D8-40E3-BF7E-0E1DF06E87C4}"/>
              </a:ext>
            </a:extLst>
          </p:cNvPr>
          <p:cNvSpPr/>
          <p:nvPr/>
        </p:nvSpPr>
        <p:spPr>
          <a:xfrm>
            <a:off x="7988480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235BA5-2EDF-5AC8-4CAC-D0B0788128CF}"/>
                  </a:ext>
                </a:extLst>
              </p:cNvPr>
              <p:cNvSpPr txBox="1"/>
              <p:nvPr/>
            </p:nvSpPr>
            <p:spPr>
              <a:xfrm>
                <a:off x="8037095" y="3341653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235BA5-2EDF-5AC8-4CAC-D0B07881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095" y="3341653"/>
                <a:ext cx="516167" cy="615553"/>
              </a:xfrm>
              <a:prstGeom prst="rect">
                <a:avLst/>
              </a:prstGeom>
              <a:blipFill>
                <a:blip r:embed="rId10"/>
                <a:stretch>
                  <a:fillRect l="-19048" r="-21429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FFB92398-524E-00BE-8DBB-A74E35C16AAD}"/>
              </a:ext>
            </a:extLst>
          </p:cNvPr>
          <p:cNvSpPr/>
          <p:nvPr/>
        </p:nvSpPr>
        <p:spPr>
          <a:xfrm>
            <a:off x="9105444" y="4909107"/>
            <a:ext cx="2458428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Low-level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state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space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59DE14-F1E2-9049-A82D-408A5050F78E}"/>
              </a:ext>
            </a:extLst>
          </p:cNvPr>
          <p:cNvSpPr/>
          <p:nvPr/>
        </p:nvSpPr>
        <p:spPr>
          <a:xfrm>
            <a:off x="9105443" y="3340706"/>
            <a:ext cx="2458428" cy="61555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State abstraction models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2B8CC1-79FE-BB87-1E8E-DB5125F02BCA}"/>
              </a:ext>
            </a:extLst>
          </p:cNvPr>
          <p:cNvSpPr/>
          <p:nvPr/>
        </p:nvSpPr>
        <p:spPr>
          <a:xfrm>
            <a:off x="9105442" y="1709543"/>
            <a:ext cx="2458428" cy="61555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Abstract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state space</a:t>
            </a:r>
          </a:p>
        </p:txBody>
      </p:sp>
    </p:spTree>
    <p:extLst>
      <p:ext uri="{BB962C8B-B14F-4D97-AF65-F5344CB8AC3E}">
        <p14:creationId xmlns:p14="http://schemas.microsoft.com/office/powerpoint/2010/main" val="871724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0F7C34FE-0729-43CF-3967-BFD95B88AE8D}"/>
              </a:ext>
            </a:extLst>
          </p:cNvPr>
          <p:cNvSpPr/>
          <p:nvPr/>
        </p:nvSpPr>
        <p:spPr>
          <a:xfrm>
            <a:off x="3428665" y="4919481"/>
            <a:ext cx="592342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56B277E-1CB4-42EC-F8A8-84E69667DD68}"/>
              </a:ext>
            </a:extLst>
          </p:cNvPr>
          <p:cNvSpPr/>
          <p:nvPr/>
        </p:nvSpPr>
        <p:spPr>
          <a:xfrm>
            <a:off x="8018258" y="4920551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829376-31A7-262D-7683-6A9D5FC53471}"/>
              </a:ext>
            </a:extLst>
          </p:cNvPr>
          <p:cNvSpPr/>
          <p:nvPr/>
        </p:nvSpPr>
        <p:spPr>
          <a:xfrm>
            <a:off x="6129298" y="4919482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F7F99A-B68B-D23D-E6C7-A9243456D69C}"/>
              </a:ext>
            </a:extLst>
          </p:cNvPr>
          <p:cNvSpPr/>
          <p:nvPr/>
        </p:nvSpPr>
        <p:spPr>
          <a:xfrm>
            <a:off x="4249764" y="4920399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6D2DB1-7F5F-B6FA-5EBC-D5D3761737BA}"/>
              </a:ext>
            </a:extLst>
          </p:cNvPr>
          <p:cNvSpPr/>
          <p:nvPr/>
        </p:nvSpPr>
        <p:spPr>
          <a:xfrm>
            <a:off x="8018258" y="1726211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A74627-88B0-B8FD-F7D6-11CE11D1D648}"/>
              </a:ext>
            </a:extLst>
          </p:cNvPr>
          <p:cNvSpPr/>
          <p:nvPr/>
        </p:nvSpPr>
        <p:spPr>
          <a:xfrm>
            <a:off x="4249764" y="1709543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5232-F11C-460A-3F69-0E781A0A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A Two-Level Hierarchy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988AD-E79B-4200-E8A4-42466313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BEA79-3F4E-247E-146B-EE8AE4AA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/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blipFill>
                <a:blip r:embed="rId2"/>
                <a:stretch>
                  <a:fillRect l="-22727" r="-1818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/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blipFill>
                <a:blip r:embed="rId3"/>
                <a:stretch>
                  <a:fillRect l="-20000" r="-1555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/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blipFill>
                <a:blip r:embed="rId4"/>
                <a:stretch>
                  <a:fillRect l="-31818" r="-11364" b="-36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/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blipFill>
                <a:blip r:embed="rId5"/>
                <a:stretch>
                  <a:fillRect l="-20000" r="-15556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3A1C26-0DD8-3081-4AE7-1E9A04795BDE}"/>
              </a:ext>
            </a:extLst>
          </p:cNvPr>
          <p:cNvCxnSpPr>
            <a:cxnSpLocks/>
            <a:stCxn id="42" idx="3"/>
            <a:endCxn id="52" idx="1"/>
          </p:cNvCxnSpPr>
          <p:nvPr/>
        </p:nvCxnSpPr>
        <p:spPr>
          <a:xfrm flipV="1">
            <a:off x="4842106" y="5227259"/>
            <a:ext cx="1287192" cy="9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4721B7-99E1-22F7-7D37-E1253DF43DC0}"/>
              </a:ext>
            </a:extLst>
          </p:cNvPr>
          <p:cNvCxnSpPr>
            <a:cxnSpLocks/>
            <a:stCxn id="52" idx="3"/>
            <a:endCxn id="57" idx="1"/>
          </p:cNvCxnSpPr>
          <p:nvPr/>
        </p:nvCxnSpPr>
        <p:spPr>
          <a:xfrm>
            <a:off x="6721640" y="5227259"/>
            <a:ext cx="1296618" cy="10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6B97EE-D58C-BF7C-6BB9-31AB993DC17F}"/>
                  </a:ext>
                </a:extLst>
              </p:cNvPr>
              <p:cNvSpPr txBox="1"/>
              <p:nvPr/>
            </p:nvSpPr>
            <p:spPr>
              <a:xfrm>
                <a:off x="4330839" y="1690688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6B97EE-D58C-BF7C-6BB9-31AB993DC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39" y="1690688"/>
                <a:ext cx="430439" cy="615553"/>
              </a:xfrm>
              <a:prstGeom prst="rect">
                <a:avLst/>
              </a:prstGeom>
              <a:blipFill>
                <a:blip r:embed="rId6"/>
                <a:stretch>
                  <a:fillRect l="-22857" r="-2285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807700-1BDC-AC6F-E36A-D43E25D561FF}"/>
                  </a:ext>
                </a:extLst>
              </p:cNvPr>
              <p:cNvSpPr txBox="1"/>
              <p:nvPr/>
            </p:nvSpPr>
            <p:spPr>
              <a:xfrm>
                <a:off x="8108140" y="1690688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807700-1BDC-AC6F-E36A-D43E25D56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140" y="1690688"/>
                <a:ext cx="430439" cy="615553"/>
              </a:xfrm>
              <a:prstGeom prst="rect">
                <a:avLst/>
              </a:prstGeom>
              <a:blipFill>
                <a:blip r:embed="rId7"/>
                <a:stretch>
                  <a:fillRect l="-25714" r="-20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F7DB05-5B48-392A-9207-388553EA7874}"/>
              </a:ext>
            </a:extLst>
          </p:cNvPr>
          <p:cNvCxnSpPr>
            <a:cxnSpLocks/>
            <a:stCxn id="42" idx="0"/>
            <a:endCxn id="29" idx="2"/>
          </p:cNvCxnSpPr>
          <p:nvPr/>
        </p:nvCxnSpPr>
        <p:spPr>
          <a:xfrm flipV="1">
            <a:off x="4545935" y="2325096"/>
            <a:ext cx="0" cy="25953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DEE216-986A-5E1B-5A5B-B9CECC781685}"/>
              </a:ext>
            </a:extLst>
          </p:cNvPr>
          <p:cNvCxnSpPr>
            <a:cxnSpLocks/>
            <a:stCxn id="57" idx="0"/>
            <a:endCxn id="34" idx="2"/>
          </p:cNvCxnSpPr>
          <p:nvPr/>
        </p:nvCxnSpPr>
        <p:spPr>
          <a:xfrm flipV="1">
            <a:off x="8314429" y="2341764"/>
            <a:ext cx="0" cy="25787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0365BF8-F33A-44F7-2DB0-C8FDF5E34C99}"/>
              </a:ext>
            </a:extLst>
          </p:cNvPr>
          <p:cNvSpPr/>
          <p:nvPr/>
        </p:nvSpPr>
        <p:spPr>
          <a:xfrm>
            <a:off x="5166239" y="4933418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D51CF7-39EA-78FC-C6D5-5EF0BE935874}"/>
              </a:ext>
            </a:extLst>
          </p:cNvPr>
          <p:cNvSpPr/>
          <p:nvPr/>
        </p:nvSpPr>
        <p:spPr>
          <a:xfrm>
            <a:off x="7055199" y="4919482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/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blipFill>
                <a:blip r:embed="rId8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/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blipFill>
                <a:blip r:embed="rId8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2A589D35-5415-F86B-7776-7394A8042179}"/>
              </a:ext>
            </a:extLst>
          </p:cNvPr>
          <p:cNvSpPr/>
          <p:nvPr/>
        </p:nvSpPr>
        <p:spPr>
          <a:xfrm>
            <a:off x="4218905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857FDA-4967-DB68-57F0-7375F5CA96D2}"/>
                  </a:ext>
                </a:extLst>
              </p:cNvPr>
              <p:cNvSpPr txBox="1"/>
              <p:nvPr/>
            </p:nvSpPr>
            <p:spPr>
              <a:xfrm>
                <a:off x="4267520" y="3341653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857FDA-4967-DB68-57F0-7375F5CA9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3341653"/>
                <a:ext cx="516167" cy="615553"/>
              </a:xfrm>
              <a:prstGeom prst="rect">
                <a:avLst/>
              </a:prstGeom>
              <a:blipFill>
                <a:blip r:embed="rId9"/>
                <a:stretch>
                  <a:fillRect l="-24390" r="-2195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E12A0F1D-C4D8-40E3-BF7E-0E1DF06E87C4}"/>
              </a:ext>
            </a:extLst>
          </p:cNvPr>
          <p:cNvSpPr/>
          <p:nvPr/>
        </p:nvSpPr>
        <p:spPr>
          <a:xfrm>
            <a:off x="7988480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235BA5-2EDF-5AC8-4CAC-D0B0788128CF}"/>
                  </a:ext>
                </a:extLst>
              </p:cNvPr>
              <p:cNvSpPr txBox="1"/>
              <p:nvPr/>
            </p:nvSpPr>
            <p:spPr>
              <a:xfrm>
                <a:off x="8037095" y="3341653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235BA5-2EDF-5AC8-4CAC-D0B07881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095" y="3341653"/>
                <a:ext cx="516167" cy="615553"/>
              </a:xfrm>
              <a:prstGeom prst="rect">
                <a:avLst/>
              </a:prstGeom>
              <a:blipFill>
                <a:blip r:embed="rId10"/>
                <a:stretch>
                  <a:fillRect l="-19048" r="-21429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B5050D25-69F3-BA2F-33A7-30F83457A15C}"/>
              </a:ext>
            </a:extLst>
          </p:cNvPr>
          <p:cNvSpPr/>
          <p:nvPr/>
        </p:nvSpPr>
        <p:spPr>
          <a:xfrm>
            <a:off x="3445814" y="1709543"/>
            <a:ext cx="592342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387C63-CC89-72E9-01CD-4DAE498B9C60}"/>
                  </a:ext>
                </a:extLst>
              </p:cNvPr>
              <p:cNvSpPr txBox="1"/>
              <p:nvPr/>
            </p:nvSpPr>
            <p:spPr>
              <a:xfrm>
                <a:off x="3485165" y="1705975"/>
                <a:ext cx="58272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𝐹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387C63-CC89-72E9-01CD-4DAE498B9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165" y="1705975"/>
                <a:ext cx="582724" cy="615553"/>
              </a:xfrm>
              <a:prstGeom prst="rect">
                <a:avLst/>
              </a:prstGeom>
              <a:blipFill>
                <a:blip r:embed="rId11"/>
                <a:stretch>
                  <a:fillRect l="-19149" r="-8511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E1FF91-AE86-DC95-BA74-79BB938E385E}"/>
              </a:ext>
            </a:extLst>
          </p:cNvPr>
          <p:cNvCxnSpPr>
            <a:cxnSpLocks/>
            <a:stCxn id="29" idx="3"/>
            <a:endCxn id="34" idx="1"/>
          </p:cNvCxnSpPr>
          <p:nvPr/>
        </p:nvCxnSpPr>
        <p:spPr>
          <a:xfrm>
            <a:off x="4842106" y="2017320"/>
            <a:ext cx="3176152" cy="16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2223C66-8B66-A370-F878-1C315C48414B}"/>
              </a:ext>
            </a:extLst>
          </p:cNvPr>
          <p:cNvSpPr/>
          <p:nvPr/>
        </p:nvSpPr>
        <p:spPr>
          <a:xfrm>
            <a:off x="6140410" y="1725291"/>
            <a:ext cx="592342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AD5BCD-7DDD-4810-F57A-CF9515B0B71D}"/>
                  </a:ext>
                </a:extLst>
              </p:cNvPr>
              <p:cNvSpPr txBox="1"/>
              <p:nvPr/>
            </p:nvSpPr>
            <p:spPr>
              <a:xfrm>
                <a:off x="6129298" y="1726211"/>
                <a:ext cx="59234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𝒜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AD5BCD-7DDD-4810-F57A-CF9515B0B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298" y="1726211"/>
                <a:ext cx="592342" cy="615553"/>
              </a:xfrm>
              <a:prstGeom prst="rect">
                <a:avLst/>
              </a:prstGeom>
              <a:blipFill>
                <a:blip r:embed="rId12"/>
                <a:stretch>
                  <a:fillRect l="-18750" r="-1458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8BB15E48-72F6-F1B3-BDE8-5D2B47AC8315}"/>
              </a:ext>
            </a:extLst>
          </p:cNvPr>
          <p:cNvSpPr/>
          <p:nvPr/>
        </p:nvSpPr>
        <p:spPr>
          <a:xfrm>
            <a:off x="9065434" y="2428441"/>
            <a:ext cx="2808698" cy="61555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Abstract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state space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9EB50F-5A55-94AE-1360-D35A0C15BAFD}"/>
              </a:ext>
            </a:extLst>
          </p:cNvPr>
          <p:cNvSpPr/>
          <p:nvPr/>
        </p:nvSpPr>
        <p:spPr>
          <a:xfrm>
            <a:off x="9065433" y="3235126"/>
            <a:ext cx="2808698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Abstract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action space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F8A95F-0BEC-E9E6-24C6-FC1073A754DC}"/>
              </a:ext>
            </a:extLst>
          </p:cNvPr>
          <p:cNvSpPr/>
          <p:nvPr/>
        </p:nvSpPr>
        <p:spPr>
          <a:xfrm>
            <a:off x="9065433" y="4040750"/>
            <a:ext cx="2808698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Abstract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transition model</a:t>
            </a:r>
          </a:p>
        </p:txBody>
      </p:sp>
    </p:spTree>
    <p:extLst>
      <p:ext uri="{BB962C8B-B14F-4D97-AF65-F5344CB8AC3E}">
        <p14:creationId xmlns:p14="http://schemas.microsoft.com/office/powerpoint/2010/main" val="1715957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0F7C34FE-0729-43CF-3967-BFD95B88AE8D}"/>
              </a:ext>
            </a:extLst>
          </p:cNvPr>
          <p:cNvSpPr/>
          <p:nvPr/>
        </p:nvSpPr>
        <p:spPr>
          <a:xfrm>
            <a:off x="3428665" y="4919481"/>
            <a:ext cx="592342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56B277E-1CB4-42EC-F8A8-84E69667DD68}"/>
              </a:ext>
            </a:extLst>
          </p:cNvPr>
          <p:cNvSpPr/>
          <p:nvPr/>
        </p:nvSpPr>
        <p:spPr>
          <a:xfrm>
            <a:off x="8018258" y="4920551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829376-31A7-262D-7683-6A9D5FC53471}"/>
              </a:ext>
            </a:extLst>
          </p:cNvPr>
          <p:cNvSpPr/>
          <p:nvPr/>
        </p:nvSpPr>
        <p:spPr>
          <a:xfrm>
            <a:off x="6129298" y="4919482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F7F99A-B68B-D23D-E6C7-A9243456D69C}"/>
              </a:ext>
            </a:extLst>
          </p:cNvPr>
          <p:cNvSpPr/>
          <p:nvPr/>
        </p:nvSpPr>
        <p:spPr>
          <a:xfrm>
            <a:off x="4249764" y="4920399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6D2DB1-7F5F-B6FA-5EBC-D5D3761737BA}"/>
              </a:ext>
            </a:extLst>
          </p:cNvPr>
          <p:cNvSpPr/>
          <p:nvPr/>
        </p:nvSpPr>
        <p:spPr>
          <a:xfrm>
            <a:off x="8018258" y="1726211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A74627-88B0-B8FD-F7D6-11CE11D1D648}"/>
              </a:ext>
            </a:extLst>
          </p:cNvPr>
          <p:cNvSpPr/>
          <p:nvPr/>
        </p:nvSpPr>
        <p:spPr>
          <a:xfrm>
            <a:off x="4249764" y="1709543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5232-F11C-460A-3F69-0E781A0A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A Two-Level Hierarchy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988AD-E79B-4200-E8A4-42466313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BEA79-3F4E-247E-146B-EE8AE4AA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/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blipFill>
                <a:blip r:embed="rId2"/>
                <a:stretch>
                  <a:fillRect l="-22727" r="-1818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/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blipFill>
                <a:blip r:embed="rId3"/>
                <a:stretch>
                  <a:fillRect l="-20000" r="-1555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/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blipFill>
                <a:blip r:embed="rId4"/>
                <a:stretch>
                  <a:fillRect l="-31818" r="-11364" b="-36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/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blipFill>
                <a:blip r:embed="rId5"/>
                <a:stretch>
                  <a:fillRect l="-20000" r="-15556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3A1C26-0DD8-3081-4AE7-1E9A04795BDE}"/>
              </a:ext>
            </a:extLst>
          </p:cNvPr>
          <p:cNvCxnSpPr>
            <a:cxnSpLocks/>
            <a:stCxn id="42" idx="3"/>
            <a:endCxn id="52" idx="1"/>
          </p:cNvCxnSpPr>
          <p:nvPr/>
        </p:nvCxnSpPr>
        <p:spPr>
          <a:xfrm flipV="1">
            <a:off x="4842106" y="5227259"/>
            <a:ext cx="1287192" cy="9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4721B7-99E1-22F7-7D37-E1253DF43DC0}"/>
              </a:ext>
            </a:extLst>
          </p:cNvPr>
          <p:cNvCxnSpPr>
            <a:cxnSpLocks/>
            <a:stCxn id="52" idx="3"/>
            <a:endCxn id="57" idx="1"/>
          </p:cNvCxnSpPr>
          <p:nvPr/>
        </p:nvCxnSpPr>
        <p:spPr>
          <a:xfrm>
            <a:off x="6721640" y="5227259"/>
            <a:ext cx="1296618" cy="10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6B97EE-D58C-BF7C-6BB9-31AB993DC17F}"/>
                  </a:ext>
                </a:extLst>
              </p:cNvPr>
              <p:cNvSpPr txBox="1"/>
              <p:nvPr/>
            </p:nvSpPr>
            <p:spPr>
              <a:xfrm>
                <a:off x="4330839" y="1690688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6B97EE-D58C-BF7C-6BB9-31AB993DC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39" y="1690688"/>
                <a:ext cx="430439" cy="615553"/>
              </a:xfrm>
              <a:prstGeom prst="rect">
                <a:avLst/>
              </a:prstGeom>
              <a:blipFill>
                <a:blip r:embed="rId6"/>
                <a:stretch>
                  <a:fillRect l="-22857" r="-2285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807700-1BDC-AC6F-E36A-D43E25D561FF}"/>
                  </a:ext>
                </a:extLst>
              </p:cNvPr>
              <p:cNvSpPr txBox="1"/>
              <p:nvPr/>
            </p:nvSpPr>
            <p:spPr>
              <a:xfrm>
                <a:off x="8108140" y="1690688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807700-1BDC-AC6F-E36A-D43E25D56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140" y="1690688"/>
                <a:ext cx="430439" cy="615553"/>
              </a:xfrm>
              <a:prstGeom prst="rect">
                <a:avLst/>
              </a:prstGeom>
              <a:blipFill>
                <a:blip r:embed="rId7"/>
                <a:stretch>
                  <a:fillRect l="-25714" r="-20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F7DB05-5B48-392A-9207-388553EA7874}"/>
              </a:ext>
            </a:extLst>
          </p:cNvPr>
          <p:cNvCxnSpPr>
            <a:cxnSpLocks/>
            <a:stCxn id="42" idx="0"/>
            <a:endCxn id="29" idx="2"/>
          </p:cNvCxnSpPr>
          <p:nvPr/>
        </p:nvCxnSpPr>
        <p:spPr>
          <a:xfrm flipV="1">
            <a:off x="4545935" y="2325096"/>
            <a:ext cx="0" cy="25953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DEE216-986A-5E1B-5A5B-B9CECC781685}"/>
              </a:ext>
            </a:extLst>
          </p:cNvPr>
          <p:cNvCxnSpPr>
            <a:cxnSpLocks/>
            <a:stCxn id="57" idx="0"/>
            <a:endCxn id="34" idx="2"/>
          </p:cNvCxnSpPr>
          <p:nvPr/>
        </p:nvCxnSpPr>
        <p:spPr>
          <a:xfrm flipV="1">
            <a:off x="8314429" y="2341764"/>
            <a:ext cx="0" cy="25787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0365BF8-F33A-44F7-2DB0-C8FDF5E34C99}"/>
              </a:ext>
            </a:extLst>
          </p:cNvPr>
          <p:cNvSpPr/>
          <p:nvPr/>
        </p:nvSpPr>
        <p:spPr>
          <a:xfrm>
            <a:off x="5166239" y="4933418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D51CF7-39EA-78FC-C6D5-5EF0BE935874}"/>
              </a:ext>
            </a:extLst>
          </p:cNvPr>
          <p:cNvSpPr/>
          <p:nvPr/>
        </p:nvSpPr>
        <p:spPr>
          <a:xfrm>
            <a:off x="7055199" y="4919482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/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blipFill>
                <a:blip r:embed="rId8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/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blipFill>
                <a:blip r:embed="rId8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2A589D35-5415-F86B-7776-7394A8042179}"/>
              </a:ext>
            </a:extLst>
          </p:cNvPr>
          <p:cNvSpPr/>
          <p:nvPr/>
        </p:nvSpPr>
        <p:spPr>
          <a:xfrm>
            <a:off x="4218905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857FDA-4967-DB68-57F0-7375F5CA96D2}"/>
                  </a:ext>
                </a:extLst>
              </p:cNvPr>
              <p:cNvSpPr txBox="1"/>
              <p:nvPr/>
            </p:nvSpPr>
            <p:spPr>
              <a:xfrm>
                <a:off x="4267520" y="3341653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857FDA-4967-DB68-57F0-7375F5CA9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3341653"/>
                <a:ext cx="516167" cy="615553"/>
              </a:xfrm>
              <a:prstGeom prst="rect">
                <a:avLst/>
              </a:prstGeom>
              <a:blipFill>
                <a:blip r:embed="rId9"/>
                <a:stretch>
                  <a:fillRect l="-24390" r="-2195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E12A0F1D-C4D8-40E3-BF7E-0E1DF06E87C4}"/>
              </a:ext>
            </a:extLst>
          </p:cNvPr>
          <p:cNvSpPr/>
          <p:nvPr/>
        </p:nvSpPr>
        <p:spPr>
          <a:xfrm>
            <a:off x="7988480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235BA5-2EDF-5AC8-4CAC-D0B0788128CF}"/>
                  </a:ext>
                </a:extLst>
              </p:cNvPr>
              <p:cNvSpPr txBox="1"/>
              <p:nvPr/>
            </p:nvSpPr>
            <p:spPr>
              <a:xfrm>
                <a:off x="8037095" y="3341653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235BA5-2EDF-5AC8-4CAC-D0B07881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095" y="3341653"/>
                <a:ext cx="516167" cy="615553"/>
              </a:xfrm>
              <a:prstGeom prst="rect">
                <a:avLst/>
              </a:prstGeom>
              <a:blipFill>
                <a:blip r:embed="rId10"/>
                <a:stretch>
                  <a:fillRect l="-19048" r="-21429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B5050D25-69F3-BA2F-33A7-30F83457A15C}"/>
              </a:ext>
            </a:extLst>
          </p:cNvPr>
          <p:cNvSpPr/>
          <p:nvPr/>
        </p:nvSpPr>
        <p:spPr>
          <a:xfrm>
            <a:off x="3445814" y="1709543"/>
            <a:ext cx="592342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387C63-CC89-72E9-01CD-4DAE498B9C60}"/>
                  </a:ext>
                </a:extLst>
              </p:cNvPr>
              <p:cNvSpPr txBox="1"/>
              <p:nvPr/>
            </p:nvSpPr>
            <p:spPr>
              <a:xfrm>
                <a:off x="3485165" y="1705975"/>
                <a:ext cx="58272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𝐹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387C63-CC89-72E9-01CD-4DAE498B9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165" y="1705975"/>
                <a:ext cx="582724" cy="615553"/>
              </a:xfrm>
              <a:prstGeom prst="rect">
                <a:avLst/>
              </a:prstGeom>
              <a:blipFill>
                <a:blip r:embed="rId11"/>
                <a:stretch>
                  <a:fillRect l="-19149" r="-8511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E1FF91-AE86-DC95-BA74-79BB938E385E}"/>
              </a:ext>
            </a:extLst>
          </p:cNvPr>
          <p:cNvCxnSpPr>
            <a:cxnSpLocks/>
            <a:stCxn id="29" idx="3"/>
            <a:endCxn id="34" idx="1"/>
          </p:cNvCxnSpPr>
          <p:nvPr/>
        </p:nvCxnSpPr>
        <p:spPr>
          <a:xfrm>
            <a:off x="4842106" y="2017320"/>
            <a:ext cx="3176152" cy="16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2223C66-8B66-A370-F878-1C315C48414B}"/>
              </a:ext>
            </a:extLst>
          </p:cNvPr>
          <p:cNvSpPr/>
          <p:nvPr/>
        </p:nvSpPr>
        <p:spPr>
          <a:xfrm>
            <a:off x="6140410" y="1725291"/>
            <a:ext cx="592342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AD5BCD-7DDD-4810-F57A-CF9515B0B71D}"/>
                  </a:ext>
                </a:extLst>
              </p:cNvPr>
              <p:cNvSpPr txBox="1"/>
              <p:nvPr/>
            </p:nvSpPr>
            <p:spPr>
              <a:xfrm>
                <a:off x="6129298" y="1726211"/>
                <a:ext cx="59234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𝒜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AD5BCD-7DDD-4810-F57A-CF9515B0B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298" y="1726211"/>
                <a:ext cx="592342" cy="615553"/>
              </a:xfrm>
              <a:prstGeom prst="rect">
                <a:avLst/>
              </a:prstGeom>
              <a:blipFill>
                <a:blip r:embed="rId12"/>
                <a:stretch>
                  <a:fillRect l="-18750" r="-1458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2E81593-53C8-C3CB-1D1A-FF8D18017E5E}"/>
              </a:ext>
            </a:extLst>
          </p:cNvPr>
          <p:cNvSpPr/>
          <p:nvPr/>
        </p:nvSpPr>
        <p:spPr>
          <a:xfrm>
            <a:off x="6127613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45FBFA-8234-5375-7F4A-4DAFD103F880}"/>
                  </a:ext>
                </a:extLst>
              </p:cNvPr>
              <p:cNvSpPr txBox="1"/>
              <p:nvPr/>
            </p:nvSpPr>
            <p:spPr>
              <a:xfrm>
                <a:off x="6206708" y="3341653"/>
                <a:ext cx="46166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45FBFA-8234-5375-7F4A-4DAFD103F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708" y="3341653"/>
                <a:ext cx="461665" cy="615553"/>
              </a:xfrm>
              <a:prstGeom prst="rect">
                <a:avLst/>
              </a:prstGeom>
              <a:blipFill>
                <a:blip r:embed="rId13"/>
                <a:stretch>
                  <a:fillRect l="-23684" r="-23684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B0C7EE-B5D6-E990-933A-B1711ECDA593}"/>
              </a:ext>
            </a:extLst>
          </p:cNvPr>
          <p:cNvCxnSpPr>
            <a:cxnSpLocks/>
            <a:stCxn id="30" idx="2"/>
            <a:endCxn id="3" idx="0"/>
          </p:cNvCxnSpPr>
          <p:nvPr/>
        </p:nvCxnSpPr>
        <p:spPr>
          <a:xfrm flipH="1">
            <a:off x="6423784" y="2341764"/>
            <a:ext cx="1685" cy="990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B8E6EA10-52E5-8AD5-C190-EA2F7C92B441}"/>
              </a:ext>
            </a:extLst>
          </p:cNvPr>
          <p:cNvCxnSpPr>
            <a:cxnSpLocks/>
            <a:stCxn id="3" idx="1"/>
            <a:endCxn id="8" idx="0"/>
          </p:cNvCxnSpPr>
          <p:nvPr/>
        </p:nvCxnSpPr>
        <p:spPr>
          <a:xfrm rot="10800000" flipV="1">
            <a:off x="5462411" y="3640003"/>
            <a:ext cx="665203" cy="129341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F8D9FE5A-B986-1FCA-63CB-5B63DEB855F8}"/>
              </a:ext>
            </a:extLst>
          </p:cNvPr>
          <p:cNvCxnSpPr>
            <a:cxnSpLocks/>
            <a:stCxn id="3" idx="3"/>
            <a:endCxn id="66" idx="0"/>
          </p:cNvCxnSpPr>
          <p:nvPr/>
        </p:nvCxnSpPr>
        <p:spPr>
          <a:xfrm>
            <a:off x="6719955" y="3640003"/>
            <a:ext cx="632183" cy="129341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DA58A1D-58E9-E6DF-B47C-82163A07846D}"/>
              </a:ext>
            </a:extLst>
          </p:cNvPr>
          <p:cNvSpPr/>
          <p:nvPr/>
        </p:nvSpPr>
        <p:spPr>
          <a:xfrm>
            <a:off x="9183375" y="2697378"/>
            <a:ext cx="2517694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Abstract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action space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9B3DFB-804C-C17A-8317-E10BA7218CFE}"/>
              </a:ext>
            </a:extLst>
          </p:cNvPr>
          <p:cNvSpPr/>
          <p:nvPr/>
        </p:nvSpPr>
        <p:spPr>
          <a:xfrm>
            <a:off x="9183375" y="3503001"/>
            <a:ext cx="2517694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41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Action abstraction models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28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0F7C34FE-0729-43CF-3967-BFD95B88AE8D}"/>
              </a:ext>
            </a:extLst>
          </p:cNvPr>
          <p:cNvSpPr/>
          <p:nvPr/>
        </p:nvSpPr>
        <p:spPr>
          <a:xfrm>
            <a:off x="3428665" y="4919481"/>
            <a:ext cx="592342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56B277E-1CB4-42EC-F8A8-84E69667DD68}"/>
              </a:ext>
            </a:extLst>
          </p:cNvPr>
          <p:cNvSpPr/>
          <p:nvPr/>
        </p:nvSpPr>
        <p:spPr>
          <a:xfrm>
            <a:off x="8018258" y="4920551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829376-31A7-262D-7683-6A9D5FC53471}"/>
              </a:ext>
            </a:extLst>
          </p:cNvPr>
          <p:cNvSpPr/>
          <p:nvPr/>
        </p:nvSpPr>
        <p:spPr>
          <a:xfrm>
            <a:off x="6129298" y="4919482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F7F99A-B68B-D23D-E6C7-A9243456D69C}"/>
              </a:ext>
            </a:extLst>
          </p:cNvPr>
          <p:cNvSpPr/>
          <p:nvPr/>
        </p:nvSpPr>
        <p:spPr>
          <a:xfrm>
            <a:off x="4249764" y="4920399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6D2DB1-7F5F-B6FA-5EBC-D5D3761737BA}"/>
              </a:ext>
            </a:extLst>
          </p:cNvPr>
          <p:cNvSpPr/>
          <p:nvPr/>
        </p:nvSpPr>
        <p:spPr>
          <a:xfrm>
            <a:off x="8018258" y="1726211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A74627-88B0-B8FD-F7D6-11CE11D1D648}"/>
              </a:ext>
            </a:extLst>
          </p:cNvPr>
          <p:cNvSpPr/>
          <p:nvPr/>
        </p:nvSpPr>
        <p:spPr>
          <a:xfrm>
            <a:off x="4249764" y="1709543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5232-F11C-460A-3F69-0E781A0A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A Two-Level Hierarchy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988AD-E79B-4200-E8A4-42466313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BEA79-3F4E-247E-146B-EE8AE4AA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/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blipFill>
                <a:blip r:embed="rId2"/>
                <a:stretch>
                  <a:fillRect l="-22727" r="-1818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/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blipFill>
                <a:blip r:embed="rId3"/>
                <a:stretch>
                  <a:fillRect l="-20000" r="-1555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/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blipFill>
                <a:blip r:embed="rId4"/>
                <a:stretch>
                  <a:fillRect l="-31818" r="-11364" b="-36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/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blipFill>
                <a:blip r:embed="rId5"/>
                <a:stretch>
                  <a:fillRect l="-20000" r="-15556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3A1C26-0DD8-3081-4AE7-1E9A04795BDE}"/>
              </a:ext>
            </a:extLst>
          </p:cNvPr>
          <p:cNvCxnSpPr>
            <a:cxnSpLocks/>
            <a:stCxn id="42" idx="3"/>
            <a:endCxn id="52" idx="1"/>
          </p:cNvCxnSpPr>
          <p:nvPr/>
        </p:nvCxnSpPr>
        <p:spPr>
          <a:xfrm flipV="1">
            <a:off x="4842106" y="5227259"/>
            <a:ext cx="1287192" cy="9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4721B7-99E1-22F7-7D37-E1253DF43DC0}"/>
              </a:ext>
            </a:extLst>
          </p:cNvPr>
          <p:cNvCxnSpPr>
            <a:cxnSpLocks/>
            <a:stCxn id="52" idx="3"/>
            <a:endCxn id="57" idx="1"/>
          </p:cNvCxnSpPr>
          <p:nvPr/>
        </p:nvCxnSpPr>
        <p:spPr>
          <a:xfrm>
            <a:off x="6721640" y="5227259"/>
            <a:ext cx="1296618" cy="10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6B97EE-D58C-BF7C-6BB9-31AB993DC17F}"/>
                  </a:ext>
                </a:extLst>
              </p:cNvPr>
              <p:cNvSpPr txBox="1"/>
              <p:nvPr/>
            </p:nvSpPr>
            <p:spPr>
              <a:xfrm>
                <a:off x="4330839" y="1690688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6B97EE-D58C-BF7C-6BB9-31AB993DC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39" y="1690688"/>
                <a:ext cx="430439" cy="615553"/>
              </a:xfrm>
              <a:prstGeom prst="rect">
                <a:avLst/>
              </a:prstGeom>
              <a:blipFill>
                <a:blip r:embed="rId6"/>
                <a:stretch>
                  <a:fillRect l="-22857" r="-2285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807700-1BDC-AC6F-E36A-D43E25D561FF}"/>
                  </a:ext>
                </a:extLst>
              </p:cNvPr>
              <p:cNvSpPr txBox="1"/>
              <p:nvPr/>
            </p:nvSpPr>
            <p:spPr>
              <a:xfrm>
                <a:off x="8108140" y="1690688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807700-1BDC-AC6F-E36A-D43E25D56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140" y="1690688"/>
                <a:ext cx="430439" cy="615553"/>
              </a:xfrm>
              <a:prstGeom prst="rect">
                <a:avLst/>
              </a:prstGeom>
              <a:blipFill>
                <a:blip r:embed="rId7"/>
                <a:stretch>
                  <a:fillRect l="-25714" r="-20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F7DB05-5B48-392A-9207-388553EA7874}"/>
              </a:ext>
            </a:extLst>
          </p:cNvPr>
          <p:cNvCxnSpPr>
            <a:cxnSpLocks/>
            <a:stCxn id="42" idx="0"/>
            <a:endCxn id="29" idx="2"/>
          </p:cNvCxnSpPr>
          <p:nvPr/>
        </p:nvCxnSpPr>
        <p:spPr>
          <a:xfrm flipV="1">
            <a:off x="4545935" y="2325096"/>
            <a:ext cx="0" cy="25953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DEE216-986A-5E1B-5A5B-B9CECC781685}"/>
              </a:ext>
            </a:extLst>
          </p:cNvPr>
          <p:cNvCxnSpPr>
            <a:cxnSpLocks/>
            <a:stCxn id="57" idx="0"/>
            <a:endCxn id="34" idx="2"/>
          </p:cNvCxnSpPr>
          <p:nvPr/>
        </p:nvCxnSpPr>
        <p:spPr>
          <a:xfrm flipV="1">
            <a:off x="8314429" y="2341764"/>
            <a:ext cx="0" cy="25787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0365BF8-F33A-44F7-2DB0-C8FDF5E34C99}"/>
              </a:ext>
            </a:extLst>
          </p:cNvPr>
          <p:cNvSpPr/>
          <p:nvPr/>
        </p:nvSpPr>
        <p:spPr>
          <a:xfrm>
            <a:off x="5166239" y="4933418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D51CF7-39EA-78FC-C6D5-5EF0BE935874}"/>
              </a:ext>
            </a:extLst>
          </p:cNvPr>
          <p:cNvSpPr/>
          <p:nvPr/>
        </p:nvSpPr>
        <p:spPr>
          <a:xfrm>
            <a:off x="7055199" y="4919482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/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blipFill>
                <a:blip r:embed="rId8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/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blipFill>
                <a:blip r:embed="rId8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2A589D35-5415-F86B-7776-7394A8042179}"/>
              </a:ext>
            </a:extLst>
          </p:cNvPr>
          <p:cNvSpPr/>
          <p:nvPr/>
        </p:nvSpPr>
        <p:spPr>
          <a:xfrm>
            <a:off x="4218905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857FDA-4967-DB68-57F0-7375F5CA96D2}"/>
                  </a:ext>
                </a:extLst>
              </p:cNvPr>
              <p:cNvSpPr txBox="1"/>
              <p:nvPr/>
            </p:nvSpPr>
            <p:spPr>
              <a:xfrm>
                <a:off x="4267520" y="3341653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857FDA-4967-DB68-57F0-7375F5CA9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3341653"/>
                <a:ext cx="516167" cy="615553"/>
              </a:xfrm>
              <a:prstGeom prst="rect">
                <a:avLst/>
              </a:prstGeom>
              <a:blipFill>
                <a:blip r:embed="rId9"/>
                <a:stretch>
                  <a:fillRect l="-24390" r="-2195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E12A0F1D-C4D8-40E3-BF7E-0E1DF06E87C4}"/>
              </a:ext>
            </a:extLst>
          </p:cNvPr>
          <p:cNvSpPr/>
          <p:nvPr/>
        </p:nvSpPr>
        <p:spPr>
          <a:xfrm>
            <a:off x="7988480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235BA5-2EDF-5AC8-4CAC-D0B0788128CF}"/>
                  </a:ext>
                </a:extLst>
              </p:cNvPr>
              <p:cNvSpPr txBox="1"/>
              <p:nvPr/>
            </p:nvSpPr>
            <p:spPr>
              <a:xfrm>
                <a:off x="8037095" y="3341653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235BA5-2EDF-5AC8-4CAC-D0B07881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095" y="3341653"/>
                <a:ext cx="516167" cy="615553"/>
              </a:xfrm>
              <a:prstGeom prst="rect">
                <a:avLst/>
              </a:prstGeom>
              <a:blipFill>
                <a:blip r:embed="rId10"/>
                <a:stretch>
                  <a:fillRect l="-19048" r="-21429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B5050D25-69F3-BA2F-33A7-30F83457A15C}"/>
              </a:ext>
            </a:extLst>
          </p:cNvPr>
          <p:cNvSpPr/>
          <p:nvPr/>
        </p:nvSpPr>
        <p:spPr>
          <a:xfrm>
            <a:off x="3445814" y="1709543"/>
            <a:ext cx="592342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387C63-CC89-72E9-01CD-4DAE498B9C60}"/>
                  </a:ext>
                </a:extLst>
              </p:cNvPr>
              <p:cNvSpPr txBox="1"/>
              <p:nvPr/>
            </p:nvSpPr>
            <p:spPr>
              <a:xfrm>
                <a:off x="3485165" y="1705975"/>
                <a:ext cx="58272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𝐹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387C63-CC89-72E9-01CD-4DAE498B9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165" y="1705975"/>
                <a:ext cx="582724" cy="615553"/>
              </a:xfrm>
              <a:prstGeom prst="rect">
                <a:avLst/>
              </a:prstGeom>
              <a:blipFill>
                <a:blip r:embed="rId11"/>
                <a:stretch>
                  <a:fillRect l="-19149" r="-8511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E1FF91-AE86-DC95-BA74-79BB938E385E}"/>
              </a:ext>
            </a:extLst>
          </p:cNvPr>
          <p:cNvCxnSpPr>
            <a:cxnSpLocks/>
            <a:stCxn id="29" idx="3"/>
            <a:endCxn id="34" idx="1"/>
          </p:cNvCxnSpPr>
          <p:nvPr/>
        </p:nvCxnSpPr>
        <p:spPr>
          <a:xfrm>
            <a:off x="4842106" y="2017320"/>
            <a:ext cx="3176152" cy="16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2223C66-8B66-A370-F878-1C315C48414B}"/>
              </a:ext>
            </a:extLst>
          </p:cNvPr>
          <p:cNvSpPr/>
          <p:nvPr/>
        </p:nvSpPr>
        <p:spPr>
          <a:xfrm>
            <a:off x="6140410" y="1725291"/>
            <a:ext cx="592342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AD5BCD-7DDD-4810-F57A-CF9515B0B71D}"/>
                  </a:ext>
                </a:extLst>
              </p:cNvPr>
              <p:cNvSpPr txBox="1"/>
              <p:nvPr/>
            </p:nvSpPr>
            <p:spPr>
              <a:xfrm>
                <a:off x="6129298" y="1726211"/>
                <a:ext cx="59234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𝒜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AD5BCD-7DDD-4810-F57A-CF9515B0B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298" y="1726211"/>
                <a:ext cx="592342" cy="615553"/>
              </a:xfrm>
              <a:prstGeom prst="rect">
                <a:avLst/>
              </a:prstGeom>
              <a:blipFill>
                <a:blip r:embed="rId12"/>
                <a:stretch>
                  <a:fillRect l="-18750" r="-1458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2E81593-53C8-C3CB-1D1A-FF8D18017E5E}"/>
              </a:ext>
            </a:extLst>
          </p:cNvPr>
          <p:cNvSpPr/>
          <p:nvPr/>
        </p:nvSpPr>
        <p:spPr>
          <a:xfrm>
            <a:off x="6127613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45FBFA-8234-5375-7F4A-4DAFD103F880}"/>
                  </a:ext>
                </a:extLst>
              </p:cNvPr>
              <p:cNvSpPr txBox="1"/>
              <p:nvPr/>
            </p:nvSpPr>
            <p:spPr>
              <a:xfrm>
                <a:off x="6206708" y="3341653"/>
                <a:ext cx="46166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45FBFA-8234-5375-7F4A-4DAFD103F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708" y="3341653"/>
                <a:ext cx="461665" cy="615553"/>
              </a:xfrm>
              <a:prstGeom prst="rect">
                <a:avLst/>
              </a:prstGeom>
              <a:blipFill>
                <a:blip r:embed="rId13"/>
                <a:stretch>
                  <a:fillRect l="-23684" r="-23684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B0C7EE-B5D6-E990-933A-B1711ECDA593}"/>
              </a:ext>
            </a:extLst>
          </p:cNvPr>
          <p:cNvCxnSpPr>
            <a:cxnSpLocks/>
            <a:stCxn id="30" idx="2"/>
            <a:endCxn id="3" idx="0"/>
          </p:cNvCxnSpPr>
          <p:nvPr/>
        </p:nvCxnSpPr>
        <p:spPr>
          <a:xfrm flipH="1">
            <a:off x="6423784" y="2341764"/>
            <a:ext cx="1685" cy="990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B8E6EA10-52E5-8AD5-C190-EA2F7C92B441}"/>
              </a:ext>
            </a:extLst>
          </p:cNvPr>
          <p:cNvCxnSpPr>
            <a:cxnSpLocks/>
            <a:stCxn id="3" idx="1"/>
            <a:endCxn id="8" idx="0"/>
          </p:cNvCxnSpPr>
          <p:nvPr/>
        </p:nvCxnSpPr>
        <p:spPr>
          <a:xfrm rot="10800000" flipV="1">
            <a:off x="5462411" y="3640003"/>
            <a:ext cx="665203" cy="129341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F8D9FE5A-B986-1FCA-63CB-5B63DEB855F8}"/>
              </a:ext>
            </a:extLst>
          </p:cNvPr>
          <p:cNvCxnSpPr>
            <a:cxnSpLocks/>
            <a:stCxn id="3" idx="3"/>
            <a:endCxn id="66" idx="0"/>
          </p:cNvCxnSpPr>
          <p:nvPr/>
        </p:nvCxnSpPr>
        <p:spPr>
          <a:xfrm>
            <a:off x="6719955" y="3640003"/>
            <a:ext cx="632183" cy="129341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8436D227-294A-ED0F-E524-487FFB62AC41}"/>
              </a:ext>
            </a:extLst>
          </p:cNvPr>
          <p:cNvSpPr/>
          <p:nvPr/>
        </p:nvSpPr>
        <p:spPr>
          <a:xfrm>
            <a:off x="8936549" y="1760218"/>
            <a:ext cx="2976912" cy="1161251"/>
          </a:xfrm>
          <a:prstGeom prst="wedgeRectCallout">
            <a:avLst>
              <a:gd name="adj1" fmla="val -55994"/>
              <a:gd name="adj2" fmla="val -28685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Maybe it’s easier to plan up here!</a:t>
            </a:r>
          </a:p>
        </p:txBody>
      </p:sp>
    </p:spTree>
    <p:extLst>
      <p:ext uri="{BB962C8B-B14F-4D97-AF65-F5344CB8AC3E}">
        <p14:creationId xmlns:p14="http://schemas.microsoft.com/office/powerpoint/2010/main" val="123406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6ACBC-8644-29C1-F6FC-EFCA89E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065"/>
            <a:ext cx="10515600" cy="1325563"/>
          </a:xfrm>
        </p:spPr>
        <p:txBody>
          <a:bodyPr/>
          <a:lstStyle/>
          <a:p>
            <a:r>
              <a:rPr lang="en-US" dirty="0"/>
              <a:t>Abstractions in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4E555-2255-2551-FB39-0AFFEE34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32DD1-7C34-EE7D-B4CF-B5288C88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2" descr="random action GIF">
            <a:extLst>
              <a:ext uri="{FF2B5EF4-FFF2-40B4-BE49-F238E27FC236}">
                <a16:creationId xmlns:a16="http://schemas.microsoft.com/office/drawing/2014/main" id="{136EC851-2495-8F12-D27F-C5452A315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860" y="136525"/>
            <a:ext cx="2511528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887AD4-05B4-21C1-AD26-EC37029A9026}"/>
              </a:ext>
            </a:extLst>
          </p:cNvPr>
          <p:cNvSpPr/>
          <p:nvPr/>
        </p:nvSpPr>
        <p:spPr>
          <a:xfrm>
            <a:off x="3693459" y="4976825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E8B5E6-1EC9-57F9-FA6E-95DB2E7B6461}"/>
              </a:ext>
            </a:extLst>
          </p:cNvPr>
          <p:cNvSpPr/>
          <p:nvPr/>
        </p:nvSpPr>
        <p:spPr>
          <a:xfrm>
            <a:off x="3693459" y="1765969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D99D03-E1FE-42BC-4116-B7CA1CB1F015}"/>
                  </a:ext>
                </a:extLst>
              </p:cNvPr>
              <p:cNvSpPr txBox="1"/>
              <p:nvPr/>
            </p:nvSpPr>
            <p:spPr>
              <a:xfrm>
                <a:off x="3711215" y="4995680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D99D03-E1FE-42BC-4116-B7CA1CB1F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215" y="4995680"/>
                <a:ext cx="557076" cy="615553"/>
              </a:xfrm>
              <a:prstGeom prst="rect">
                <a:avLst/>
              </a:prstGeom>
              <a:blipFill>
                <a:blip r:embed="rId3"/>
                <a:stretch>
                  <a:fillRect l="-20455" r="-18182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79A60CD-47A2-CB32-6551-B2F499EE9E78}"/>
                  </a:ext>
                </a:extLst>
              </p:cNvPr>
              <p:cNvSpPr txBox="1"/>
              <p:nvPr/>
            </p:nvSpPr>
            <p:spPr>
              <a:xfrm>
                <a:off x="3774534" y="1747114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79A60CD-47A2-CB32-6551-B2F499EE9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534" y="1747114"/>
                <a:ext cx="430439" cy="615553"/>
              </a:xfrm>
              <a:prstGeom prst="rect">
                <a:avLst/>
              </a:prstGeom>
              <a:blipFill>
                <a:blip r:embed="rId4"/>
                <a:stretch>
                  <a:fillRect l="-25714" r="-20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87A02F8-BFB4-30AF-AFB6-ABE39C537477}"/>
              </a:ext>
            </a:extLst>
          </p:cNvPr>
          <p:cNvCxnSpPr>
            <a:cxnSpLocks/>
            <a:stCxn id="10" idx="0"/>
            <a:endCxn id="12" idx="2"/>
          </p:cNvCxnSpPr>
          <p:nvPr/>
        </p:nvCxnSpPr>
        <p:spPr>
          <a:xfrm flipV="1">
            <a:off x="3989630" y="2381522"/>
            <a:ext cx="0" cy="25953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AFBE704-8140-39CE-F7FE-202F81F7C5D1}"/>
              </a:ext>
            </a:extLst>
          </p:cNvPr>
          <p:cNvSpPr/>
          <p:nvPr/>
        </p:nvSpPr>
        <p:spPr>
          <a:xfrm>
            <a:off x="3662600" y="3388652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DDD98D-4053-0E6C-8939-77B8BBE19FF2}"/>
                  </a:ext>
                </a:extLst>
              </p:cNvPr>
              <p:cNvSpPr txBox="1"/>
              <p:nvPr/>
            </p:nvSpPr>
            <p:spPr>
              <a:xfrm>
                <a:off x="3711215" y="3398079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DDD98D-4053-0E6C-8939-77B8BBE19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215" y="3398079"/>
                <a:ext cx="516167" cy="615553"/>
              </a:xfrm>
              <a:prstGeom prst="rect">
                <a:avLst/>
              </a:prstGeom>
              <a:blipFill>
                <a:blip r:embed="rId5"/>
                <a:stretch>
                  <a:fillRect l="-21951" r="-21951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611F5924-B7E6-9D81-93B4-7DEB31B2CE6E}"/>
              </a:ext>
            </a:extLst>
          </p:cNvPr>
          <p:cNvSpPr txBox="1"/>
          <p:nvPr/>
        </p:nvSpPr>
        <p:spPr>
          <a:xfrm>
            <a:off x="151716" y="5070478"/>
            <a:ext cx="4212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Lato" panose="020F0502020204030203" pitchFamily="34" charset="77"/>
              </a:rPr>
              <a:t>Robot config, block pose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50BD03-A1E3-BAEF-236A-FEA19E10834F}"/>
              </a:ext>
            </a:extLst>
          </p:cNvPr>
          <p:cNvSpPr txBox="1"/>
          <p:nvPr/>
        </p:nvSpPr>
        <p:spPr>
          <a:xfrm>
            <a:off x="151717" y="1658248"/>
            <a:ext cx="4212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HoldingBlock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: bool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err="1">
                <a:latin typeface="Consolas" panose="020B0609020204030204" pitchFamily="49" charset="0"/>
                <a:cs typeface="Consolas" panose="020B0609020204030204" pitchFamily="49" charset="0"/>
              </a:rPr>
              <a:t>BlockOnTarget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: bool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E038F8-D7D0-F669-E361-D1E2D2D58FFE}"/>
              </a:ext>
            </a:extLst>
          </p:cNvPr>
          <p:cNvSpPr/>
          <p:nvPr/>
        </p:nvSpPr>
        <p:spPr>
          <a:xfrm>
            <a:off x="7461953" y="1802069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05859B-5CDC-6DB0-27AF-795BE9C278BD}"/>
                  </a:ext>
                </a:extLst>
              </p:cNvPr>
              <p:cNvSpPr txBox="1"/>
              <p:nvPr/>
            </p:nvSpPr>
            <p:spPr>
              <a:xfrm>
                <a:off x="7551835" y="1766546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05859B-5CDC-6DB0-27AF-795BE9C27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835" y="1766546"/>
                <a:ext cx="430439" cy="615553"/>
              </a:xfrm>
              <a:prstGeom prst="rect">
                <a:avLst/>
              </a:prstGeom>
              <a:blipFill>
                <a:blip r:embed="rId6"/>
                <a:stretch>
                  <a:fillRect l="-25714" r="-20000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DDAD66-5054-2920-16FC-52D87F866A5F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285801" y="2093178"/>
            <a:ext cx="3176152" cy="16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9553BD4-67FF-F5E7-A4EE-6BBE6EFDED86}"/>
              </a:ext>
            </a:extLst>
          </p:cNvPr>
          <p:cNvSpPr/>
          <p:nvPr/>
        </p:nvSpPr>
        <p:spPr>
          <a:xfrm>
            <a:off x="5584105" y="1801149"/>
            <a:ext cx="592342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D61962-9A4D-875F-28F7-B66C28450752}"/>
                  </a:ext>
                </a:extLst>
              </p:cNvPr>
              <p:cNvSpPr txBox="1"/>
              <p:nvPr/>
            </p:nvSpPr>
            <p:spPr>
              <a:xfrm>
                <a:off x="5572993" y="1802069"/>
                <a:ext cx="59234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𝒜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D61962-9A4D-875F-28F7-B66C28450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993" y="1802069"/>
                <a:ext cx="592342" cy="615553"/>
              </a:xfrm>
              <a:prstGeom prst="rect">
                <a:avLst/>
              </a:prstGeom>
              <a:blipFill>
                <a:blip r:embed="rId7"/>
                <a:stretch>
                  <a:fillRect l="-18750" r="-1458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45A1D75-75A0-053A-6D63-690E8405E0DB}"/>
              </a:ext>
            </a:extLst>
          </p:cNvPr>
          <p:cNvSpPr txBox="1"/>
          <p:nvPr/>
        </p:nvSpPr>
        <p:spPr>
          <a:xfrm>
            <a:off x="4285801" y="1677679"/>
            <a:ext cx="4212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“pick”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“place”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786FCE-E57C-D82C-90ED-49B8BB5E4219}"/>
              </a:ext>
            </a:extLst>
          </p:cNvPr>
          <p:cNvSpPr/>
          <p:nvPr/>
        </p:nvSpPr>
        <p:spPr>
          <a:xfrm>
            <a:off x="7472953" y="4987901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66E950-BFA0-8E35-35AA-FD12D636C72E}"/>
              </a:ext>
            </a:extLst>
          </p:cNvPr>
          <p:cNvSpPr/>
          <p:nvPr/>
        </p:nvSpPr>
        <p:spPr>
          <a:xfrm>
            <a:off x="5583993" y="4986832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1176040-2841-0C63-01B9-E819458F9ED6}"/>
                  </a:ext>
                </a:extLst>
              </p:cNvPr>
              <p:cNvSpPr txBox="1"/>
              <p:nvPr/>
            </p:nvSpPr>
            <p:spPr>
              <a:xfrm>
                <a:off x="5606401" y="4987752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1176040-2841-0C63-01B9-E819458F9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401" y="4987752"/>
                <a:ext cx="557076" cy="615553"/>
              </a:xfrm>
              <a:prstGeom prst="rect">
                <a:avLst/>
              </a:prstGeom>
              <a:blipFill>
                <a:blip r:embed="rId8"/>
                <a:stretch>
                  <a:fillRect l="-20000" r="-15556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B7F2D52-8EB8-0A48-3F84-2C6B5B31FD6A}"/>
                  </a:ext>
                </a:extLst>
              </p:cNvPr>
              <p:cNvSpPr txBox="1"/>
              <p:nvPr/>
            </p:nvSpPr>
            <p:spPr>
              <a:xfrm>
                <a:off x="7499516" y="5006603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B7F2D52-8EB8-0A48-3F84-2C6B5B31F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516" y="5006603"/>
                <a:ext cx="557076" cy="615553"/>
              </a:xfrm>
              <a:prstGeom prst="rect">
                <a:avLst/>
              </a:prstGeom>
              <a:blipFill>
                <a:blip r:embed="rId9"/>
                <a:stretch>
                  <a:fillRect l="-20000" r="-15556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33ACB37-CE93-7169-1393-0105EBFBCDF4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4296801" y="5294609"/>
            <a:ext cx="1287192" cy="9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04BDB71-91FB-5C79-1A4B-A24DD7EC6322}"/>
              </a:ext>
            </a:extLst>
          </p:cNvPr>
          <p:cNvCxnSpPr>
            <a:cxnSpLocks/>
            <a:stCxn id="26" idx="3"/>
            <a:endCxn id="25" idx="1"/>
          </p:cNvCxnSpPr>
          <p:nvPr/>
        </p:nvCxnSpPr>
        <p:spPr>
          <a:xfrm>
            <a:off x="6176335" y="5294609"/>
            <a:ext cx="1296618" cy="10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5D3E968-E853-E106-D2B2-35E1E7D0A96B}"/>
              </a:ext>
            </a:extLst>
          </p:cNvPr>
          <p:cNvSpPr/>
          <p:nvPr/>
        </p:nvSpPr>
        <p:spPr>
          <a:xfrm>
            <a:off x="4620934" y="5000768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906F3F-69BB-6708-CFCE-FAA476BC2564}"/>
              </a:ext>
            </a:extLst>
          </p:cNvPr>
          <p:cNvSpPr/>
          <p:nvPr/>
        </p:nvSpPr>
        <p:spPr>
          <a:xfrm>
            <a:off x="6509894" y="4986832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8C9EF1-0440-3B96-9D49-1EA6F907255F}"/>
                  </a:ext>
                </a:extLst>
              </p:cNvPr>
              <p:cNvSpPr txBox="1"/>
              <p:nvPr/>
            </p:nvSpPr>
            <p:spPr>
              <a:xfrm>
                <a:off x="4656713" y="500076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8C9EF1-0440-3B96-9D49-1EA6F9072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713" y="5000767"/>
                <a:ext cx="520784" cy="615553"/>
              </a:xfrm>
              <a:prstGeom prst="rect">
                <a:avLst/>
              </a:prstGeom>
              <a:blipFill>
                <a:blip r:embed="rId10"/>
                <a:stretch>
                  <a:fillRect l="-21429" r="-19048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069508-A160-2C28-135A-8511BAD6A399}"/>
                  </a:ext>
                </a:extLst>
              </p:cNvPr>
              <p:cNvSpPr txBox="1"/>
              <p:nvPr/>
            </p:nvSpPr>
            <p:spPr>
              <a:xfrm>
                <a:off x="6546441" y="500076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069508-A160-2C28-135A-8511BAD6A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41" y="5000767"/>
                <a:ext cx="520784" cy="615553"/>
              </a:xfrm>
              <a:prstGeom prst="rect">
                <a:avLst/>
              </a:prstGeom>
              <a:blipFill>
                <a:blip r:embed="rId10"/>
                <a:stretch>
                  <a:fillRect l="-21429" r="-19048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54C46671-68C4-2119-2128-D2ACE0933E9D}"/>
              </a:ext>
            </a:extLst>
          </p:cNvPr>
          <p:cNvSpPr/>
          <p:nvPr/>
        </p:nvSpPr>
        <p:spPr>
          <a:xfrm>
            <a:off x="5582308" y="339957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436A0CA-E500-6E11-5430-C3A84E0A627C}"/>
                  </a:ext>
                </a:extLst>
              </p:cNvPr>
              <p:cNvSpPr txBox="1"/>
              <p:nvPr/>
            </p:nvSpPr>
            <p:spPr>
              <a:xfrm>
                <a:off x="5661403" y="3409003"/>
                <a:ext cx="46166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436A0CA-E500-6E11-5430-C3A84E0A6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403" y="3409003"/>
                <a:ext cx="461665" cy="615553"/>
              </a:xfrm>
              <a:prstGeom prst="rect">
                <a:avLst/>
              </a:prstGeom>
              <a:blipFill>
                <a:blip r:embed="rId11"/>
                <a:stretch>
                  <a:fillRect l="-24324" r="-27027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559A859-8767-325C-D3D5-3896DE56F167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5878479" y="2409114"/>
            <a:ext cx="1685" cy="990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18993D3F-661A-B5AF-3560-1FA8FF2A2136}"/>
              </a:ext>
            </a:extLst>
          </p:cNvPr>
          <p:cNvCxnSpPr>
            <a:cxnSpLocks/>
            <a:stCxn id="41" idx="1"/>
            <a:endCxn id="37" idx="0"/>
          </p:cNvCxnSpPr>
          <p:nvPr/>
        </p:nvCxnSpPr>
        <p:spPr>
          <a:xfrm rot="10800000" flipV="1">
            <a:off x="4917106" y="3707353"/>
            <a:ext cx="665203" cy="129341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C252297C-F115-B3E1-1E47-0A3D516FA862}"/>
              </a:ext>
            </a:extLst>
          </p:cNvPr>
          <p:cNvCxnSpPr>
            <a:cxnSpLocks/>
            <a:stCxn id="41" idx="3"/>
            <a:endCxn id="38" idx="0"/>
          </p:cNvCxnSpPr>
          <p:nvPr/>
        </p:nvCxnSpPr>
        <p:spPr>
          <a:xfrm>
            <a:off x="6174650" y="3707353"/>
            <a:ext cx="632183" cy="129341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7FEF625-932B-3176-D93E-9644FE82E529}"/>
              </a:ext>
            </a:extLst>
          </p:cNvPr>
          <p:cNvSpPr txBox="1"/>
          <p:nvPr/>
        </p:nvSpPr>
        <p:spPr>
          <a:xfrm>
            <a:off x="4730054" y="570791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Pose change, vacuum (5D)</a:t>
            </a:r>
            <a:br>
              <a:rPr lang="en-US" sz="2400" b="1" dirty="0">
                <a:latin typeface="Lato" panose="020F0502020204030203" pitchFamily="34" charset="77"/>
              </a:rPr>
            </a:br>
            <a:endParaRPr lang="en-US" sz="2400" dirty="0">
              <a:latin typeface="Lato" panose="020F0502020204030203" pitchFamily="34" charset="77"/>
            </a:endParaRPr>
          </a:p>
        </p:txBody>
      </p:sp>
      <p:sp>
        <p:nvSpPr>
          <p:cNvPr id="50" name="Rectangular Callout 49">
            <a:extLst>
              <a:ext uri="{FF2B5EF4-FFF2-40B4-BE49-F238E27FC236}">
                <a16:creationId xmlns:a16="http://schemas.microsoft.com/office/drawing/2014/main" id="{3B696A8C-975A-4C43-0F1E-E03FF6CC61D9}"/>
              </a:ext>
            </a:extLst>
          </p:cNvPr>
          <p:cNvSpPr/>
          <p:nvPr/>
        </p:nvSpPr>
        <p:spPr>
          <a:xfrm>
            <a:off x="6999824" y="3450678"/>
            <a:ext cx="3602862" cy="615553"/>
          </a:xfrm>
          <a:prstGeom prst="wedgeRectCallout">
            <a:avLst>
              <a:gd name="adj1" fmla="val -57214"/>
              <a:gd name="adj2" fmla="val -23380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Action refinement</a:t>
            </a:r>
          </a:p>
        </p:txBody>
      </p:sp>
      <p:sp>
        <p:nvSpPr>
          <p:cNvPr id="52" name="Rectangular Callout 51">
            <a:extLst>
              <a:ext uri="{FF2B5EF4-FFF2-40B4-BE49-F238E27FC236}">
                <a16:creationId xmlns:a16="http://schemas.microsoft.com/office/drawing/2014/main" id="{C577E491-3DD6-42A9-6066-9CC399DACC4B}"/>
              </a:ext>
            </a:extLst>
          </p:cNvPr>
          <p:cNvSpPr/>
          <p:nvPr/>
        </p:nvSpPr>
        <p:spPr>
          <a:xfrm>
            <a:off x="278150" y="3481801"/>
            <a:ext cx="3088204" cy="615553"/>
          </a:xfrm>
          <a:prstGeom prst="wedgeRectCallout">
            <a:avLst>
              <a:gd name="adj1" fmla="val 55485"/>
              <a:gd name="adj2" fmla="val -14538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State abstraction</a:t>
            </a:r>
          </a:p>
        </p:txBody>
      </p:sp>
    </p:spTree>
    <p:extLst>
      <p:ext uri="{BB962C8B-B14F-4D97-AF65-F5344CB8AC3E}">
        <p14:creationId xmlns:p14="http://schemas.microsoft.com/office/powerpoint/2010/main" val="57815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9" grpId="0"/>
      <p:bldP spid="27" grpId="0" animBg="1"/>
      <p:bldP spid="28" grpId="0"/>
      <p:bldP spid="42" grpId="0"/>
      <p:bldP spid="43" grpId="0"/>
      <p:bldP spid="11" grpId="0" animBg="1"/>
      <p:bldP spid="14" grpId="0"/>
      <p:bldP spid="18" grpId="0" animBg="1"/>
      <p:bldP spid="20" grpId="0"/>
      <p:bldP spid="24" grpId="0"/>
      <p:bldP spid="25" grpId="0" animBg="1"/>
      <p:bldP spid="26" grpId="0" animBg="1"/>
      <p:bldP spid="29" grpId="0"/>
      <p:bldP spid="30" grpId="0"/>
      <p:bldP spid="35" grpId="0" animBg="1"/>
      <p:bldP spid="36" grpId="0" animBg="1"/>
      <p:bldP spid="37" grpId="0"/>
      <p:bldP spid="38" grpId="0"/>
      <p:bldP spid="41" grpId="0" animBg="1"/>
      <p:bldP spid="44" grpId="0"/>
      <p:bldP spid="49" grpId="0"/>
      <p:bldP spid="50" grpId="0" animBg="1"/>
      <p:bldP spid="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BC3EB-DCD5-15C5-0CE2-5E34D46B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State Abstraction with Predicates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4BDCA-1E49-2315-9AB0-53A31EBF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5C8B4-F1C2-5706-5479-6C76703C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FB110-6711-084C-D604-B93BE6714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0" t="21885" r="4228" b="46148"/>
          <a:stretch/>
        </p:blipFill>
        <p:spPr>
          <a:xfrm>
            <a:off x="6525029" y="3990591"/>
            <a:ext cx="4619941" cy="20179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25B7B2-0324-0205-386D-A9D2B69DECB2}"/>
              </a:ext>
            </a:extLst>
          </p:cNvPr>
          <p:cNvSpPr/>
          <p:nvPr/>
        </p:nvSpPr>
        <p:spPr>
          <a:xfrm>
            <a:off x="785974" y="4955231"/>
            <a:ext cx="1724670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State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8434A0-7C96-B8DB-CB5D-1F1B2153D0B8}"/>
              </a:ext>
            </a:extLst>
          </p:cNvPr>
          <p:cNvSpPr/>
          <p:nvPr/>
        </p:nvSpPr>
        <p:spPr>
          <a:xfrm>
            <a:off x="711463" y="2044176"/>
            <a:ext cx="1864205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</a:t>
            </a:r>
            <a:endParaRPr lang="en-US" i="1" baseline="-25000" dirty="0">
              <a:solidFill>
                <a:schemeClr val="tx1"/>
              </a:solidFill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1569D6D-1591-97D2-8571-35972BC059C5}"/>
              </a:ext>
            </a:extLst>
          </p:cNvPr>
          <p:cNvSpPr/>
          <p:nvPr/>
        </p:nvSpPr>
        <p:spPr>
          <a:xfrm>
            <a:off x="785974" y="3499703"/>
            <a:ext cx="1724670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abstract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490B6C-E500-FA78-E5CD-46ADBC502EAC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1648309" y="3990591"/>
            <a:ext cx="0" cy="964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BBF58B-DC50-35D0-2A6B-D1ACE6D31CCA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H="1" flipV="1">
            <a:off x="1643566" y="2535064"/>
            <a:ext cx="4743" cy="964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Table 22">
            <a:extLst>
              <a:ext uri="{FF2B5EF4-FFF2-40B4-BE49-F238E27FC236}">
                <a16:creationId xmlns:a16="http://schemas.microsoft.com/office/drawing/2014/main" id="{71DD5E6F-A621-CB54-1C13-B4502D5F045C}"/>
              </a:ext>
            </a:extLst>
          </p:cNvPr>
          <p:cNvGraphicFramePr>
            <a:graphicFrameLocks noGrp="1"/>
          </p:cNvGraphicFramePr>
          <p:nvPr/>
        </p:nvGraphicFramePr>
        <p:xfrm>
          <a:off x="2801905" y="4133875"/>
          <a:ext cx="2879705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941">
                  <a:extLst>
                    <a:ext uri="{9D8B030D-6E8A-4147-A177-3AD203B41FA5}">
                      <a16:colId xmlns:a16="http://schemas.microsoft.com/office/drawing/2014/main" val="427180694"/>
                    </a:ext>
                  </a:extLst>
                </a:gridCol>
                <a:gridCol w="575941">
                  <a:extLst>
                    <a:ext uri="{9D8B030D-6E8A-4147-A177-3AD203B41FA5}">
                      <a16:colId xmlns:a16="http://schemas.microsoft.com/office/drawing/2014/main" val="3924888661"/>
                    </a:ext>
                  </a:extLst>
                </a:gridCol>
                <a:gridCol w="575941">
                  <a:extLst>
                    <a:ext uri="{9D8B030D-6E8A-4147-A177-3AD203B41FA5}">
                      <a16:colId xmlns:a16="http://schemas.microsoft.com/office/drawing/2014/main" val="2521273231"/>
                    </a:ext>
                  </a:extLst>
                </a:gridCol>
                <a:gridCol w="575941">
                  <a:extLst>
                    <a:ext uri="{9D8B030D-6E8A-4147-A177-3AD203B41FA5}">
                      <a16:colId xmlns:a16="http://schemas.microsoft.com/office/drawing/2014/main" val="84566993"/>
                    </a:ext>
                  </a:extLst>
                </a:gridCol>
                <a:gridCol w="575941">
                  <a:extLst>
                    <a:ext uri="{9D8B030D-6E8A-4147-A177-3AD203B41FA5}">
                      <a16:colId xmlns:a16="http://schemas.microsoft.com/office/drawing/2014/main" val="8651661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x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557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rob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507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b0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763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449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171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740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b4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89522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DBA2C16F-7CE6-589A-ECE0-E9E2BE46909A}"/>
              </a:ext>
            </a:extLst>
          </p:cNvPr>
          <p:cNvSpPr/>
          <p:nvPr/>
        </p:nvSpPr>
        <p:spPr>
          <a:xfrm>
            <a:off x="2801905" y="1795192"/>
            <a:ext cx="2879705" cy="988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9020B-BDCF-754C-37A9-AB34CE0BFB55}"/>
              </a:ext>
            </a:extLst>
          </p:cNvPr>
          <p:cNvSpPr txBox="1"/>
          <p:nvPr/>
        </p:nvSpPr>
        <p:spPr>
          <a:xfrm>
            <a:off x="2846612" y="1874120"/>
            <a:ext cx="279029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OnTable(b2), On(b4, b2)</a:t>
            </a:r>
            <a:b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OnTable(b0), On(b1, b0)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OnTable(b3)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CFE59D-5C0C-3412-67E2-92718B339B4E}"/>
              </a:ext>
            </a:extLst>
          </p:cNvPr>
          <p:cNvSpPr/>
          <p:nvPr/>
        </p:nvSpPr>
        <p:spPr>
          <a:xfrm>
            <a:off x="6525029" y="1909459"/>
            <a:ext cx="4619967" cy="17491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def classifyOnTable(state, ?block):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state[?block].z &lt; 1e-5</a:t>
            </a:r>
          </a:p>
          <a:p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def classifyOn(state, ?top, ?bot):</a:t>
            </a:r>
          </a:p>
          <a:p>
            <a:r>
              <a:rPr lang="en-US" sz="1400" i="1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(state[?top].z – state[?bot].z –</a:t>
            </a:r>
            <a:b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state[?bot].size) &lt; 1e-5 &amp;</a:t>
            </a:r>
            <a:b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(state[?top].x – state[?bot].x) &lt; 1e-5 &amp;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(state[?top].y – state[?bot].y) &lt; 1e-5 &amp;</a:t>
            </a:r>
          </a:p>
        </p:txBody>
      </p:sp>
    </p:spTree>
    <p:extLst>
      <p:ext uri="{BB962C8B-B14F-4D97-AF65-F5344CB8AC3E}">
        <p14:creationId xmlns:p14="http://schemas.microsoft.com/office/powerpoint/2010/main" val="33813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DAFA8D-8971-5F4F-A203-3E2ECB7EFE72}"/>
              </a:ext>
            </a:extLst>
          </p:cNvPr>
          <p:cNvSpPr txBox="1">
            <a:spLocks/>
          </p:cNvSpPr>
          <p:nvPr/>
        </p:nvSpPr>
        <p:spPr>
          <a:xfrm>
            <a:off x="1009650" y="1642986"/>
            <a:ext cx="6586331" cy="529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Lato" panose="020F0502020204030203" pitchFamily="34" charset="77"/>
              </a:rPr>
              <a:t>Arguments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77"/>
              </a:rPr>
              <a:t>  List of typed variables</a:t>
            </a:r>
            <a:endParaRPr lang="en-US" dirty="0">
              <a:latin typeface="Lato" panose="020F0502020204030203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Lato" panose="020F0502020204030203" pitchFamily="34" charset="77"/>
              </a:rPr>
              <a:t>Preconditions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Lato" panose="020F0502020204030203" pitchFamily="34" charset="77"/>
              </a:rPr>
              <a:t> 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77"/>
              </a:rPr>
              <a:t>What must be true in order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77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77"/>
              </a:rPr>
              <a:t>   to use this operator?</a:t>
            </a:r>
            <a:endParaRPr lang="en-US" dirty="0">
              <a:latin typeface="Lato" panose="020F0502020204030203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Lato" panose="020F0502020204030203" pitchFamily="34" charset="77"/>
              </a:rPr>
              <a:t>Add/Delete Effects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77"/>
              </a:rPr>
              <a:t>  How is the abstract state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77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77"/>
              </a:rPr>
              <a:t>  changed by this operator?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EE648D-53DE-6547-B9AF-3EF1989B1A1A}"/>
              </a:ext>
            </a:extLst>
          </p:cNvPr>
          <p:cNvSpPr txBox="1">
            <a:spLocks/>
          </p:cNvSpPr>
          <p:nvPr/>
        </p:nvSpPr>
        <p:spPr>
          <a:xfrm>
            <a:off x="314727" y="565801"/>
            <a:ext cx="11771290" cy="935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Lato" panose="020F0502020204030203" pitchFamily="34" charset="77"/>
              </a:rPr>
              <a:t>Operators as Abstract Actions</a:t>
            </a:r>
            <a:endParaRPr lang="en-US" b="1" i="1" dirty="0">
              <a:latin typeface="Lato" panose="020F0502020204030203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ADACE-4A2F-AE46-8404-538D806CAE27}"/>
              </a:ext>
            </a:extLst>
          </p:cNvPr>
          <p:cNvSpPr/>
          <p:nvPr/>
        </p:nvSpPr>
        <p:spPr>
          <a:xfrm>
            <a:off x="5973098" y="1464723"/>
            <a:ext cx="5661854" cy="4401205"/>
          </a:xfrm>
          <a:prstGeom prst="rect">
            <a:avLst/>
          </a:prstGeom>
          <a:solidFill>
            <a:schemeClr val="bg1">
              <a:lumMod val="50000"/>
              <a:alpha val="5209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Lato" panose="020F0502020204030203" pitchFamily="34" charset="77"/>
                <a:cs typeface="Consolas" panose="020B0609020204030204" pitchFamily="49" charset="0"/>
              </a:rPr>
              <a:t>Operator-</a:t>
            </a:r>
            <a:r>
              <a:rPr lang="en-US" sz="2800" dirty="0" err="1">
                <a:latin typeface="Lato" panose="020F0502020204030203" pitchFamily="34" charset="77"/>
                <a:cs typeface="Consolas" panose="020B0609020204030204" pitchFamily="49" charset="0"/>
              </a:rPr>
              <a:t>PickFromTable</a:t>
            </a:r>
            <a:r>
              <a:rPr lang="en-US" sz="2800" dirty="0">
                <a:latin typeface="Lato" panose="020F0502020204030203" pitchFamily="34" charset="77"/>
              </a:rPr>
              <a:t>:</a:t>
            </a:r>
          </a:p>
          <a:p>
            <a:endParaRPr lang="en-US" sz="2800" dirty="0">
              <a:latin typeface="Lato" panose="020F0502020204030203" pitchFamily="34" charset="77"/>
            </a:endParaRPr>
          </a:p>
          <a:p>
            <a:r>
              <a:rPr lang="en-US" sz="2800" dirty="0">
                <a:solidFill>
                  <a:srgbClr val="0070C0"/>
                </a:solidFill>
                <a:latin typeface="Lato" panose="020F0502020204030203" pitchFamily="34" charset="77"/>
              </a:rPr>
              <a:t>Arguments: </a:t>
            </a:r>
            <a: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[?b - block, ?r - robot]</a:t>
            </a:r>
          </a:p>
          <a:p>
            <a:b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</a:br>
            <a:r>
              <a:rPr lang="en-US" sz="2800" dirty="0">
                <a:solidFill>
                  <a:srgbClr val="00B050"/>
                </a:solidFill>
                <a:latin typeface="Lato" panose="020F0502020204030203" pitchFamily="34" charset="77"/>
              </a:rPr>
              <a:t>Preconditions: </a:t>
            </a:r>
            <a: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{</a:t>
            </a:r>
            <a:r>
              <a:rPr lang="en-US" sz="2800" dirty="0" err="1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GripperOpen</a:t>
            </a:r>
            <a: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(?r),</a:t>
            </a:r>
            <a:b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</a:br>
            <a: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		         OnTable(?b)}</a:t>
            </a:r>
          </a:p>
          <a:p>
            <a:endParaRPr lang="en-US" sz="2800" dirty="0">
              <a:latin typeface="Lato" panose="020F0502020204030203" pitchFamily="34" charset="77"/>
              <a:ea typeface="Menlo" panose="020B0609030804020204" pitchFamily="49" charset="0"/>
              <a:cs typeface="Consolas" panose="020B0609020204030204" pitchFamily="49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Lato" panose="020F0502020204030203" pitchFamily="34" charset="77"/>
              </a:rPr>
              <a:t>Add effects: </a:t>
            </a:r>
            <a: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{Holding(?b)}</a:t>
            </a:r>
          </a:p>
          <a:p>
            <a:r>
              <a:rPr lang="en-US" sz="2800" dirty="0">
                <a:solidFill>
                  <a:srgbClr val="C00000"/>
                </a:solidFill>
                <a:latin typeface="Lato" panose="020F0502020204030203" pitchFamily="34" charset="77"/>
              </a:rPr>
              <a:t>Delete effects: </a:t>
            </a:r>
            <a: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{</a:t>
            </a:r>
            <a:r>
              <a:rPr lang="en-US" sz="2800" dirty="0" err="1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GripperOpen</a:t>
            </a:r>
            <a: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(?r),</a:t>
            </a:r>
            <a:b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</a:br>
            <a:r>
              <a:rPr lang="en-US" sz="2800" dirty="0"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		         OnTable(?b)}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6731A-75CF-6B71-5FFF-56E5FF5C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596553-336B-49C5-7536-2C78F30B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</p:spTree>
    <p:extLst>
      <p:ext uri="{BB962C8B-B14F-4D97-AF65-F5344CB8AC3E}">
        <p14:creationId xmlns:p14="http://schemas.microsoft.com/office/powerpoint/2010/main" val="416534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8E2387-7237-BD8D-1E41-4424B155C069}"/>
              </a:ext>
            </a:extLst>
          </p:cNvPr>
          <p:cNvSpPr/>
          <p:nvPr/>
        </p:nvSpPr>
        <p:spPr>
          <a:xfrm>
            <a:off x="1641231" y="3094153"/>
            <a:ext cx="1878110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3B8F2-32F6-E5B3-909D-649B12D885FD}"/>
              </a:ext>
            </a:extLst>
          </p:cNvPr>
          <p:cNvSpPr/>
          <p:nvPr/>
        </p:nvSpPr>
        <p:spPr>
          <a:xfrm>
            <a:off x="7859019" y="1936873"/>
            <a:ext cx="1882858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6BF8D-E141-6302-F849-58AADE6F06C2}"/>
              </a:ext>
            </a:extLst>
          </p:cNvPr>
          <p:cNvSpPr/>
          <p:nvPr/>
        </p:nvSpPr>
        <p:spPr>
          <a:xfrm>
            <a:off x="7859019" y="3094153"/>
            <a:ext cx="1882858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B2CBF1-4273-9CEE-F98D-A1BDE93A2476}"/>
              </a:ext>
            </a:extLst>
          </p:cNvPr>
          <p:cNvSpPr/>
          <p:nvPr/>
        </p:nvSpPr>
        <p:spPr>
          <a:xfrm>
            <a:off x="7859019" y="4249239"/>
            <a:ext cx="1882858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7C2072-6B5B-35B6-819D-079E1C70E6F8}"/>
              </a:ext>
            </a:extLst>
          </p:cNvPr>
          <p:cNvSpPr/>
          <p:nvPr/>
        </p:nvSpPr>
        <p:spPr>
          <a:xfrm>
            <a:off x="4182384" y="1936873"/>
            <a:ext cx="3152997" cy="4908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PickFromTable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(b1,</a:t>
            </a:r>
            <a:r>
              <a:rPr lang="en-US" sz="1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rob)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2FCB16-AE14-4E3F-113B-116E53BF12F3}"/>
              </a:ext>
            </a:extLst>
          </p:cNvPr>
          <p:cNvSpPr/>
          <p:nvPr/>
        </p:nvSpPr>
        <p:spPr>
          <a:xfrm>
            <a:off x="4187546" y="3094153"/>
            <a:ext cx="3152997" cy="4908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PickFromTable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(b2,</a:t>
            </a:r>
            <a:r>
              <a:rPr lang="en-US" sz="1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rob)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CC98C9-B932-BC8E-8483-A92CD91570F8}"/>
              </a:ext>
            </a:extLst>
          </p:cNvPr>
          <p:cNvSpPr/>
          <p:nvPr/>
        </p:nvSpPr>
        <p:spPr>
          <a:xfrm>
            <a:off x="4182385" y="4251433"/>
            <a:ext cx="3152997" cy="4908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Unstack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(b3, b4,</a:t>
            </a:r>
            <a:r>
              <a:rPr lang="en-US" sz="1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rob)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3F3238-0B89-B381-5304-201E2A8C66AD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 flipV="1">
            <a:off x="3519341" y="2182317"/>
            <a:ext cx="663043" cy="1157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19B253-317B-206C-A9F9-8FDBB9342048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3519341" y="3339597"/>
            <a:ext cx="6682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26D7065-36DD-45A2-73DA-47A077B32A61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3519341" y="3339597"/>
            <a:ext cx="663044" cy="1157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1F0F36A-DDAE-E104-3EC6-26D4D6804884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>
            <a:off x="7335381" y="2182317"/>
            <a:ext cx="5236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4FEFBB5-3543-6C65-380D-D5B09B69FA93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>
          <a:xfrm>
            <a:off x="7340543" y="3339597"/>
            <a:ext cx="5184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D99231-0824-38C6-CF82-C4CA719DBD9B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 flipV="1">
            <a:off x="7335382" y="4494683"/>
            <a:ext cx="523637" cy="2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A5C80C01-06B9-40C6-7165-BA8922895BFA}"/>
              </a:ext>
            </a:extLst>
          </p:cNvPr>
          <p:cNvSpPr txBox="1">
            <a:spLocks/>
          </p:cNvSpPr>
          <p:nvPr/>
        </p:nvSpPr>
        <p:spPr>
          <a:xfrm>
            <a:off x="314727" y="613863"/>
            <a:ext cx="11771290" cy="935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Lato" panose="020F0502020204030203" pitchFamily="34" charset="77"/>
              </a:rPr>
              <a:t>An Abstract Transition Model</a:t>
            </a:r>
            <a:endParaRPr lang="en-US" b="1" i="1" dirty="0">
              <a:latin typeface="Lato" panose="020F050202020403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433F9F-8497-7CC7-C804-A55CEAAB8342}"/>
              </a:ext>
            </a:extLst>
          </p:cNvPr>
          <p:cNvSpPr txBox="1"/>
          <p:nvPr/>
        </p:nvSpPr>
        <p:spPr>
          <a:xfrm>
            <a:off x="3530233" y="5246742"/>
            <a:ext cx="513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Lato" panose="020F0502020204030203" pitchFamily="34" charset="77"/>
              </a:rPr>
              <a:t>An abstract (partial) transition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2DDB1-8D83-A5D6-F34E-391280D3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AFB45B8-4203-7B17-3325-D05F7B9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</p:spTree>
    <p:extLst>
      <p:ext uri="{BB962C8B-B14F-4D97-AF65-F5344CB8AC3E}">
        <p14:creationId xmlns:p14="http://schemas.microsoft.com/office/powerpoint/2010/main" val="3861108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s_pddl" descr="blocks_pddl">
            <a:hlinkClick r:id="" action="ppaction://media"/>
            <a:extLst>
              <a:ext uri="{FF2B5EF4-FFF2-40B4-BE49-F238E27FC236}">
                <a16:creationId xmlns:a16="http://schemas.microsoft.com/office/drawing/2014/main" id="{507AF424-9534-6574-0DDD-0DA90ED72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815" y="2811289"/>
            <a:ext cx="3431429" cy="1372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8E6CD-08E9-85A6-EC3F-9D34B07BE021}"/>
              </a:ext>
            </a:extLst>
          </p:cNvPr>
          <p:cNvSpPr txBox="1"/>
          <p:nvPr/>
        </p:nvSpPr>
        <p:spPr>
          <a:xfrm>
            <a:off x="1414187" y="4594874"/>
            <a:ext cx="2265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Blocks World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Plan length: 28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Planning time: 0.12 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DF24D-E610-F046-A7B4-EAB14740C10F}"/>
              </a:ext>
            </a:extLst>
          </p:cNvPr>
          <p:cNvSpPr txBox="1"/>
          <p:nvPr/>
        </p:nvSpPr>
        <p:spPr>
          <a:xfrm>
            <a:off x="4861612" y="4594874"/>
            <a:ext cx="2265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Sokoban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Plan length: 167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Planning time: 0.25 s</a:t>
            </a:r>
          </a:p>
        </p:txBody>
      </p:sp>
      <p:pic>
        <p:nvPicPr>
          <p:cNvPr id="7" name="sokoban" descr="sokoban">
            <a:hlinkClick r:id="" action="ppaction://media"/>
            <a:extLst>
              <a:ext uri="{FF2B5EF4-FFF2-40B4-BE49-F238E27FC236}">
                <a16:creationId xmlns:a16="http://schemas.microsoft.com/office/drawing/2014/main" id="{8C7EC146-569C-D848-CD27-4FA7590D0DD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59716" y="2603900"/>
            <a:ext cx="2032000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F779BF-4432-02EA-67CC-239728E4D43D}"/>
              </a:ext>
            </a:extLst>
          </p:cNvPr>
          <p:cNvSpPr txBox="1"/>
          <p:nvPr/>
        </p:nvSpPr>
        <p:spPr>
          <a:xfrm>
            <a:off x="8429368" y="4594874"/>
            <a:ext cx="2265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Hanoi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Plan length: 579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Planning time: 0.22 s</a:t>
            </a:r>
          </a:p>
        </p:txBody>
      </p:sp>
      <p:pic>
        <p:nvPicPr>
          <p:cNvPr id="9" name="hanoi" descr="hanoi">
            <a:hlinkClick r:id="" action="ppaction://media"/>
            <a:extLst>
              <a:ext uri="{FF2B5EF4-FFF2-40B4-BE49-F238E27FC236}">
                <a16:creationId xmlns:a16="http://schemas.microsoft.com/office/drawing/2014/main" id="{D8EF2E4A-DE66-7D66-473F-D0DB5B46B67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70879" y="2988906"/>
            <a:ext cx="3782341" cy="1323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DF573C-21DA-A8C0-B1B6-303538E84A0A}"/>
              </a:ext>
            </a:extLst>
          </p:cNvPr>
          <p:cNvSpPr txBox="1"/>
          <p:nvPr/>
        </p:nvSpPr>
        <p:spPr>
          <a:xfrm>
            <a:off x="2789646" y="5702785"/>
            <a:ext cx="6612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Lato" panose="020F0502020204030203" pitchFamily="34" charset="77"/>
              </a:rPr>
              <a:t>Planning with Fast Downward (</a:t>
            </a:r>
            <a:r>
              <a:rPr lang="en-US" sz="1400" dirty="0">
                <a:latin typeface="Lato" panose="020F0502020204030203" pitchFamily="34" charset="77"/>
                <a:hlinkClick r:id="rId11"/>
              </a:rPr>
              <a:t>https://www.fast-downward.org</a:t>
            </a:r>
            <a:r>
              <a:rPr lang="en-US" sz="1400" dirty="0">
                <a:latin typeface="Lato" panose="020F0502020204030203" pitchFamily="34" charset="77"/>
              </a:rPr>
              <a:t>)</a:t>
            </a:r>
          </a:p>
          <a:p>
            <a:pPr algn="ctr"/>
            <a:r>
              <a:rPr lang="en-US" sz="1400" dirty="0">
                <a:latin typeface="Lato" panose="020F0502020204030203" pitchFamily="34" charset="77"/>
              </a:rPr>
              <a:t>Rendering and simulation with </a:t>
            </a:r>
            <a:r>
              <a:rPr lang="en-US" sz="1400" dirty="0" err="1">
                <a:latin typeface="Lato" panose="020F0502020204030203" pitchFamily="34" charset="77"/>
              </a:rPr>
              <a:t>PDDLGym</a:t>
            </a:r>
            <a:r>
              <a:rPr lang="en-US" sz="1400" dirty="0">
                <a:latin typeface="Lato" panose="020F0502020204030203" pitchFamily="34" charset="77"/>
              </a:rPr>
              <a:t> (</a:t>
            </a:r>
            <a:r>
              <a:rPr lang="en-US" sz="1400" dirty="0">
                <a:latin typeface="Lato" panose="020F0502020204030203" pitchFamily="34" charset="77"/>
                <a:hlinkClick r:id="rId12"/>
              </a:rPr>
              <a:t>https://github.com/</a:t>
            </a:r>
            <a:r>
              <a:rPr lang="en-US" sz="1400" b="1" dirty="0">
                <a:latin typeface="Lato" panose="020F0502020204030203" pitchFamily="34" charset="77"/>
                <a:hlinkClick r:id="rId12"/>
              </a:rPr>
              <a:t>tomsilver</a:t>
            </a:r>
            <a:r>
              <a:rPr lang="en-US" sz="1400" dirty="0">
                <a:latin typeface="Lato" panose="020F0502020204030203" pitchFamily="34" charset="77"/>
                <a:hlinkClick r:id="rId12"/>
              </a:rPr>
              <a:t>/pddlgym</a:t>
            </a:r>
            <a:r>
              <a:rPr lang="en-US" sz="1400" dirty="0">
                <a:latin typeface="Lato" panose="020F0502020204030203" pitchFamily="34" charset="77"/>
              </a:rPr>
              <a:t>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992AB6C-83A8-23FB-1262-06E9012A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50E7C3D-B912-9539-E9EA-DE28AA75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ADBE6C0B-4731-0828-D8A8-4CF4D7198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450"/>
            <a:ext cx="10515600" cy="11389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If we have predicates and operators, then we can use very powerful off-the-shelf symbolic planners!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33F054-8AA0-6CCB-6244-920A4AF0D32B}"/>
              </a:ext>
            </a:extLst>
          </p:cNvPr>
          <p:cNvSpPr txBox="1">
            <a:spLocks/>
          </p:cNvSpPr>
          <p:nvPr/>
        </p:nvSpPr>
        <p:spPr>
          <a:xfrm>
            <a:off x="1065662" y="691413"/>
            <a:ext cx="10060676" cy="6506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Lato" panose="020F0502020204030203" pitchFamily="34" charset="77"/>
              </a:rPr>
              <a:t>Why Predicates and Operators?</a:t>
            </a:r>
          </a:p>
        </p:txBody>
      </p:sp>
    </p:spTree>
    <p:extLst>
      <p:ext uri="{BB962C8B-B14F-4D97-AF65-F5344CB8AC3E}">
        <p14:creationId xmlns:p14="http://schemas.microsoft.com/office/powerpoint/2010/main" val="368048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0F7C34FE-0729-43CF-3967-BFD95B88AE8D}"/>
              </a:ext>
            </a:extLst>
          </p:cNvPr>
          <p:cNvSpPr/>
          <p:nvPr/>
        </p:nvSpPr>
        <p:spPr>
          <a:xfrm>
            <a:off x="3428665" y="4919481"/>
            <a:ext cx="592342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56B277E-1CB4-42EC-F8A8-84E69667DD68}"/>
              </a:ext>
            </a:extLst>
          </p:cNvPr>
          <p:cNvSpPr/>
          <p:nvPr/>
        </p:nvSpPr>
        <p:spPr>
          <a:xfrm>
            <a:off x="8018258" y="4920551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829376-31A7-262D-7683-6A9D5FC53471}"/>
              </a:ext>
            </a:extLst>
          </p:cNvPr>
          <p:cNvSpPr/>
          <p:nvPr/>
        </p:nvSpPr>
        <p:spPr>
          <a:xfrm>
            <a:off x="6129298" y="4919482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F7F99A-B68B-D23D-E6C7-A9243456D69C}"/>
              </a:ext>
            </a:extLst>
          </p:cNvPr>
          <p:cNvSpPr/>
          <p:nvPr/>
        </p:nvSpPr>
        <p:spPr>
          <a:xfrm>
            <a:off x="4249764" y="4920399"/>
            <a:ext cx="592342" cy="6155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6D2DB1-7F5F-B6FA-5EBC-D5D3761737BA}"/>
              </a:ext>
            </a:extLst>
          </p:cNvPr>
          <p:cNvSpPr/>
          <p:nvPr/>
        </p:nvSpPr>
        <p:spPr>
          <a:xfrm>
            <a:off x="8018258" y="1726211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A74627-88B0-B8FD-F7D6-11CE11D1D648}"/>
              </a:ext>
            </a:extLst>
          </p:cNvPr>
          <p:cNvSpPr/>
          <p:nvPr/>
        </p:nvSpPr>
        <p:spPr>
          <a:xfrm>
            <a:off x="4249764" y="1709543"/>
            <a:ext cx="592342" cy="615553"/>
          </a:xfrm>
          <a:prstGeom prst="rect">
            <a:avLst/>
          </a:prstGeom>
          <a:solidFill>
            <a:srgbClr val="BFE1F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988AD-E79B-4200-E8A4-42466313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BEA79-3F4E-247E-146B-EE8AE4AA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/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98CAF-5CCD-17FD-6A42-92E24DBF1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4939254"/>
                <a:ext cx="557076" cy="615553"/>
              </a:xfrm>
              <a:prstGeom prst="rect">
                <a:avLst/>
              </a:prstGeom>
              <a:blipFill>
                <a:blip r:embed="rId2"/>
                <a:stretch>
                  <a:fillRect l="-22727" r="-1818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/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263F06-EE2B-9DE6-30A5-35A47A0ED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706" y="4920402"/>
                <a:ext cx="557076" cy="615553"/>
              </a:xfrm>
              <a:prstGeom prst="rect">
                <a:avLst/>
              </a:prstGeom>
              <a:blipFill>
                <a:blip r:embed="rId3"/>
                <a:stretch>
                  <a:fillRect l="-20000" r="-15556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/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DF0DA8-BD0D-77A3-91CD-F6158ECF7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856" y="4909320"/>
                <a:ext cx="547201" cy="615553"/>
              </a:xfrm>
              <a:prstGeom prst="rect">
                <a:avLst/>
              </a:prstGeom>
              <a:blipFill>
                <a:blip r:embed="rId4"/>
                <a:stretch>
                  <a:fillRect l="-31818" r="-11364" b="-36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/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𝒳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BF2E63-6062-C7E6-9DB2-380350905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821" y="4939253"/>
                <a:ext cx="557076" cy="615553"/>
              </a:xfrm>
              <a:prstGeom prst="rect">
                <a:avLst/>
              </a:prstGeom>
              <a:blipFill>
                <a:blip r:embed="rId5"/>
                <a:stretch>
                  <a:fillRect l="-20000" r="-15556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3A1C26-0DD8-3081-4AE7-1E9A04795BDE}"/>
              </a:ext>
            </a:extLst>
          </p:cNvPr>
          <p:cNvCxnSpPr>
            <a:cxnSpLocks/>
            <a:stCxn id="42" idx="3"/>
            <a:endCxn id="52" idx="1"/>
          </p:cNvCxnSpPr>
          <p:nvPr/>
        </p:nvCxnSpPr>
        <p:spPr>
          <a:xfrm flipV="1">
            <a:off x="4842106" y="5227259"/>
            <a:ext cx="1287192" cy="9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4721B7-99E1-22F7-7D37-E1253DF43DC0}"/>
              </a:ext>
            </a:extLst>
          </p:cNvPr>
          <p:cNvCxnSpPr>
            <a:cxnSpLocks/>
            <a:stCxn id="52" idx="3"/>
            <a:endCxn id="57" idx="1"/>
          </p:cNvCxnSpPr>
          <p:nvPr/>
        </p:nvCxnSpPr>
        <p:spPr>
          <a:xfrm>
            <a:off x="6721640" y="5227259"/>
            <a:ext cx="1296618" cy="10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6B97EE-D58C-BF7C-6BB9-31AB993DC17F}"/>
                  </a:ext>
                </a:extLst>
              </p:cNvPr>
              <p:cNvSpPr txBox="1"/>
              <p:nvPr/>
            </p:nvSpPr>
            <p:spPr>
              <a:xfrm>
                <a:off x="4330839" y="1690688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6B97EE-D58C-BF7C-6BB9-31AB993DC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39" y="1690688"/>
                <a:ext cx="430439" cy="615553"/>
              </a:xfrm>
              <a:prstGeom prst="rect">
                <a:avLst/>
              </a:prstGeom>
              <a:blipFill>
                <a:blip r:embed="rId6"/>
                <a:stretch>
                  <a:fillRect l="-22857" r="-2285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807700-1BDC-AC6F-E36A-D43E25D561FF}"/>
                  </a:ext>
                </a:extLst>
              </p:cNvPr>
              <p:cNvSpPr txBox="1"/>
              <p:nvPr/>
            </p:nvSpPr>
            <p:spPr>
              <a:xfrm>
                <a:off x="8108140" y="1690688"/>
                <a:ext cx="43043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𝒮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807700-1BDC-AC6F-E36A-D43E25D56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140" y="1690688"/>
                <a:ext cx="430439" cy="615553"/>
              </a:xfrm>
              <a:prstGeom prst="rect">
                <a:avLst/>
              </a:prstGeom>
              <a:blipFill>
                <a:blip r:embed="rId7"/>
                <a:stretch>
                  <a:fillRect l="-25714" r="-20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F7DB05-5B48-392A-9207-388553EA7874}"/>
              </a:ext>
            </a:extLst>
          </p:cNvPr>
          <p:cNvCxnSpPr>
            <a:cxnSpLocks/>
            <a:stCxn id="42" idx="0"/>
            <a:endCxn id="29" idx="2"/>
          </p:cNvCxnSpPr>
          <p:nvPr/>
        </p:nvCxnSpPr>
        <p:spPr>
          <a:xfrm flipV="1">
            <a:off x="4545935" y="2325096"/>
            <a:ext cx="0" cy="25953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DEE216-986A-5E1B-5A5B-B9CECC781685}"/>
              </a:ext>
            </a:extLst>
          </p:cNvPr>
          <p:cNvCxnSpPr>
            <a:cxnSpLocks/>
            <a:stCxn id="57" idx="0"/>
            <a:endCxn id="34" idx="2"/>
          </p:cNvCxnSpPr>
          <p:nvPr/>
        </p:nvCxnSpPr>
        <p:spPr>
          <a:xfrm flipV="1">
            <a:off x="8314429" y="2341764"/>
            <a:ext cx="0" cy="25787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0365BF8-F33A-44F7-2DB0-C8FDF5E34C99}"/>
              </a:ext>
            </a:extLst>
          </p:cNvPr>
          <p:cNvSpPr/>
          <p:nvPr/>
        </p:nvSpPr>
        <p:spPr>
          <a:xfrm>
            <a:off x="5166239" y="4933418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D51CF7-39EA-78FC-C6D5-5EF0BE935874}"/>
              </a:ext>
            </a:extLst>
          </p:cNvPr>
          <p:cNvSpPr/>
          <p:nvPr/>
        </p:nvSpPr>
        <p:spPr>
          <a:xfrm>
            <a:off x="7055199" y="4919482"/>
            <a:ext cx="592342" cy="615553"/>
          </a:xfrm>
          <a:prstGeom prst="rect">
            <a:avLst/>
          </a:prstGeom>
          <a:solidFill>
            <a:srgbClr val="13B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/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97064D-A85D-DD91-D151-16896705F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18" y="4933417"/>
                <a:ext cx="520784" cy="615553"/>
              </a:xfrm>
              <a:prstGeom prst="rect">
                <a:avLst/>
              </a:prstGeom>
              <a:blipFill>
                <a:blip r:embed="rId8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/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𝒰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AC0DFDD-2EE3-0924-B359-816ED7817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746" y="4933417"/>
                <a:ext cx="520784" cy="615553"/>
              </a:xfrm>
              <a:prstGeom prst="rect">
                <a:avLst/>
              </a:prstGeom>
              <a:blipFill>
                <a:blip r:embed="rId8"/>
                <a:stretch>
                  <a:fillRect l="-21429" r="-1904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2A589D35-5415-F86B-7776-7394A8042179}"/>
              </a:ext>
            </a:extLst>
          </p:cNvPr>
          <p:cNvSpPr/>
          <p:nvPr/>
        </p:nvSpPr>
        <p:spPr>
          <a:xfrm>
            <a:off x="4218905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857FDA-4967-DB68-57F0-7375F5CA96D2}"/>
                  </a:ext>
                </a:extLst>
              </p:cNvPr>
              <p:cNvSpPr txBox="1"/>
              <p:nvPr/>
            </p:nvSpPr>
            <p:spPr>
              <a:xfrm>
                <a:off x="4267520" y="3341653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1857FDA-4967-DB68-57F0-7375F5CA9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20" y="3341653"/>
                <a:ext cx="516167" cy="615553"/>
              </a:xfrm>
              <a:prstGeom prst="rect">
                <a:avLst/>
              </a:prstGeom>
              <a:blipFill>
                <a:blip r:embed="rId9"/>
                <a:stretch>
                  <a:fillRect l="-24390" r="-2195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E12A0F1D-C4D8-40E3-BF7E-0E1DF06E87C4}"/>
              </a:ext>
            </a:extLst>
          </p:cNvPr>
          <p:cNvSpPr/>
          <p:nvPr/>
        </p:nvSpPr>
        <p:spPr>
          <a:xfrm>
            <a:off x="7988480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235BA5-2EDF-5AC8-4CAC-D0B0788128CF}"/>
                  </a:ext>
                </a:extLst>
              </p:cNvPr>
              <p:cNvSpPr txBox="1"/>
              <p:nvPr/>
            </p:nvSpPr>
            <p:spPr>
              <a:xfrm>
                <a:off x="8037095" y="3341653"/>
                <a:ext cx="51616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Ψ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235BA5-2EDF-5AC8-4CAC-D0B07881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095" y="3341653"/>
                <a:ext cx="516167" cy="615553"/>
              </a:xfrm>
              <a:prstGeom prst="rect">
                <a:avLst/>
              </a:prstGeom>
              <a:blipFill>
                <a:blip r:embed="rId10"/>
                <a:stretch>
                  <a:fillRect l="-19048" r="-21429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B5050D25-69F3-BA2F-33A7-30F83457A15C}"/>
              </a:ext>
            </a:extLst>
          </p:cNvPr>
          <p:cNvSpPr/>
          <p:nvPr/>
        </p:nvSpPr>
        <p:spPr>
          <a:xfrm>
            <a:off x="3445814" y="1709543"/>
            <a:ext cx="592342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387C63-CC89-72E9-01CD-4DAE498B9C60}"/>
                  </a:ext>
                </a:extLst>
              </p:cNvPr>
              <p:cNvSpPr txBox="1"/>
              <p:nvPr/>
            </p:nvSpPr>
            <p:spPr>
              <a:xfrm>
                <a:off x="3485165" y="1705975"/>
                <a:ext cx="58272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𝐹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: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387C63-CC89-72E9-01CD-4DAE498B9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165" y="1705975"/>
                <a:ext cx="582724" cy="615553"/>
              </a:xfrm>
              <a:prstGeom prst="rect">
                <a:avLst/>
              </a:prstGeom>
              <a:blipFill>
                <a:blip r:embed="rId11"/>
                <a:stretch>
                  <a:fillRect l="-19149" r="-8511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E1FF91-AE86-DC95-BA74-79BB938E385E}"/>
              </a:ext>
            </a:extLst>
          </p:cNvPr>
          <p:cNvCxnSpPr>
            <a:cxnSpLocks/>
            <a:stCxn id="29" idx="3"/>
            <a:endCxn id="34" idx="1"/>
          </p:cNvCxnSpPr>
          <p:nvPr/>
        </p:nvCxnSpPr>
        <p:spPr>
          <a:xfrm>
            <a:off x="4842106" y="2017320"/>
            <a:ext cx="3176152" cy="16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2223C66-8B66-A370-F878-1C315C48414B}"/>
              </a:ext>
            </a:extLst>
          </p:cNvPr>
          <p:cNvSpPr/>
          <p:nvPr/>
        </p:nvSpPr>
        <p:spPr>
          <a:xfrm>
            <a:off x="6140410" y="1725291"/>
            <a:ext cx="592342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AD5BCD-7DDD-4810-F57A-CF9515B0B71D}"/>
                  </a:ext>
                </a:extLst>
              </p:cNvPr>
              <p:cNvSpPr txBox="1"/>
              <p:nvPr/>
            </p:nvSpPr>
            <p:spPr>
              <a:xfrm>
                <a:off x="6129298" y="1726211"/>
                <a:ext cx="59234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𝒜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AD5BCD-7DDD-4810-F57A-CF9515B0B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298" y="1726211"/>
                <a:ext cx="592342" cy="615553"/>
              </a:xfrm>
              <a:prstGeom prst="rect">
                <a:avLst/>
              </a:prstGeom>
              <a:blipFill>
                <a:blip r:embed="rId12"/>
                <a:stretch>
                  <a:fillRect l="-18750" r="-1458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2E81593-53C8-C3CB-1D1A-FF8D18017E5E}"/>
              </a:ext>
            </a:extLst>
          </p:cNvPr>
          <p:cNvSpPr/>
          <p:nvPr/>
        </p:nvSpPr>
        <p:spPr>
          <a:xfrm>
            <a:off x="6127613" y="3332226"/>
            <a:ext cx="592342" cy="61555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45FBFA-8234-5375-7F4A-4DAFD103F880}"/>
                  </a:ext>
                </a:extLst>
              </p:cNvPr>
              <p:cNvSpPr txBox="1"/>
              <p:nvPr/>
            </p:nvSpPr>
            <p:spPr>
              <a:xfrm>
                <a:off x="6206708" y="3341653"/>
                <a:ext cx="46166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45FBFA-8234-5375-7F4A-4DAFD103F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708" y="3341653"/>
                <a:ext cx="461665" cy="615553"/>
              </a:xfrm>
              <a:prstGeom prst="rect">
                <a:avLst/>
              </a:prstGeom>
              <a:blipFill>
                <a:blip r:embed="rId13"/>
                <a:stretch>
                  <a:fillRect l="-23684" r="-23684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B0C7EE-B5D6-E990-933A-B1711ECDA593}"/>
              </a:ext>
            </a:extLst>
          </p:cNvPr>
          <p:cNvCxnSpPr>
            <a:cxnSpLocks/>
            <a:stCxn id="30" idx="2"/>
            <a:endCxn id="3" idx="0"/>
          </p:cNvCxnSpPr>
          <p:nvPr/>
        </p:nvCxnSpPr>
        <p:spPr>
          <a:xfrm flipH="1">
            <a:off x="6423784" y="2341764"/>
            <a:ext cx="1685" cy="9904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B8E6EA10-52E5-8AD5-C190-EA2F7C92B441}"/>
              </a:ext>
            </a:extLst>
          </p:cNvPr>
          <p:cNvCxnSpPr>
            <a:cxnSpLocks/>
            <a:stCxn id="3" idx="1"/>
            <a:endCxn id="8" idx="0"/>
          </p:cNvCxnSpPr>
          <p:nvPr/>
        </p:nvCxnSpPr>
        <p:spPr>
          <a:xfrm rot="10800000" flipV="1">
            <a:off x="5462411" y="3640003"/>
            <a:ext cx="665203" cy="129341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F8D9FE5A-B986-1FCA-63CB-5B63DEB855F8}"/>
              </a:ext>
            </a:extLst>
          </p:cNvPr>
          <p:cNvCxnSpPr>
            <a:cxnSpLocks/>
            <a:stCxn id="3" idx="3"/>
            <a:endCxn id="66" idx="0"/>
          </p:cNvCxnSpPr>
          <p:nvPr/>
        </p:nvCxnSpPr>
        <p:spPr>
          <a:xfrm>
            <a:off x="6719955" y="3640003"/>
            <a:ext cx="632183" cy="129341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F84AC23-8216-1785-561E-2E61BC4BADE4}"/>
              </a:ext>
            </a:extLst>
          </p:cNvPr>
          <p:cNvSpPr/>
          <p:nvPr/>
        </p:nvSpPr>
        <p:spPr>
          <a:xfrm>
            <a:off x="5618083" y="2833232"/>
            <a:ext cx="1611402" cy="16114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2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35936" y="368024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>
            <a:off x="6035936" y="4703450"/>
            <a:ext cx="1467563" cy="1458983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Robot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7503499" y="1831063"/>
            <a:ext cx="2870413" cy="28723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Square Obstacle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Side Length: 2 inches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10397783" y="368023"/>
            <a:ext cx="1463040" cy="1463040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Goal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110E240-5339-00F2-2AE7-78524AFB0BA2}"/>
              </a:ext>
            </a:extLst>
          </p:cNvPr>
          <p:cNvSpPr/>
          <p:nvPr/>
        </p:nvSpPr>
        <p:spPr>
          <a:xfrm>
            <a:off x="7503499" y="4703450"/>
            <a:ext cx="509791" cy="1458983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EADAD-5B9F-E3A3-3158-18DCA6E6438F}"/>
              </a:ext>
            </a:extLst>
          </p:cNvPr>
          <p:cNvSpPr txBox="1"/>
          <p:nvPr/>
        </p:nvSpPr>
        <p:spPr>
          <a:xfrm>
            <a:off x="8013290" y="5248275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inch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499806-97BD-7174-0A58-4B4AA3359F4E}"/>
              </a:ext>
            </a:extLst>
          </p:cNvPr>
          <p:cNvSpPr txBox="1"/>
          <p:nvPr/>
        </p:nvSpPr>
        <p:spPr>
          <a:xfrm>
            <a:off x="8949182" y="896742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inch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6B63DF7-D07B-AA17-B95A-9654564F0765}"/>
              </a:ext>
            </a:extLst>
          </p:cNvPr>
          <p:cNvSpPr/>
          <p:nvPr/>
        </p:nvSpPr>
        <p:spPr>
          <a:xfrm rot="10800000">
            <a:off x="9886386" y="372079"/>
            <a:ext cx="509791" cy="1458983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1B0C91-05E0-E8B6-135B-A65EF80210DF}"/>
              </a:ext>
            </a:extLst>
          </p:cNvPr>
          <p:cNvSpPr txBox="1"/>
          <p:nvPr/>
        </p:nvSpPr>
        <p:spPr>
          <a:xfrm>
            <a:off x="10680751" y="230767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inch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E6FB1A65-870F-CE73-AAF2-5911F0F10FDB}"/>
              </a:ext>
            </a:extLst>
          </p:cNvPr>
          <p:cNvSpPr/>
          <p:nvPr/>
        </p:nvSpPr>
        <p:spPr>
          <a:xfrm rot="5400000">
            <a:off x="10874407" y="1356467"/>
            <a:ext cx="509791" cy="1458983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6E92FF8F-1AC8-C4D9-9D5B-471275221540}"/>
              </a:ext>
            </a:extLst>
          </p:cNvPr>
          <p:cNvSpPr/>
          <p:nvPr/>
        </p:nvSpPr>
        <p:spPr>
          <a:xfrm rot="16200000">
            <a:off x="6510532" y="3736580"/>
            <a:ext cx="509791" cy="1458983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B9393-BE7E-5006-1B4C-7995EA14B764}"/>
              </a:ext>
            </a:extLst>
          </p:cNvPr>
          <p:cNvSpPr txBox="1"/>
          <p:nvPr/>
        </p:nvSpPr>
        <p:spPr>
          <a:xfrm>
            <a:off x="6415755" y="3795326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inch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B4252B-325B-75DF-4EDC-AE8232299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13" y="368023"/>
            <a:ext cx="3200400" cy="1325563"/>
          </a:xfrm>
        </p:spPr>
        <p:txBody>
          <a:bodyPr/>
          <a:lstStyle/>
          <a:p>
            <a:r>
              <a:rPr lang="en-US" dirty="0"/>
              <a:t>Question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217C4A-6EEB-DDB1-A4BA-35B432CB9838}"/>
              </a:ext>
            </a:extLst>
          </p:cNvPr>
          <p:cNvSpPr txBox="1"/>
          <p:nvPr/>
        </p:nvSpPr>
        <p:spPr>
          <a:xfrm>
            <a:off x="567975" y="1713149"/>
            <a:ext cx="5314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Lato" panose="020F0502020204030203" pitchFamily="34" charset="77"/>
              </a:rPr>
              <a:t>What is the expected number of nodes that RRT will create in the example on the right?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611A7A-59B1-D6D1-8596-60B0D8EC6B55}"/>
              </a:ext>
            </a:extLst>
          </p:cNvPr>
          <p:cNvSpPr txBox="1"/>
          <p:nvPr/>
        </p:nvSpPr>
        <p:spPr>
          <a:xfrm>
            <a:off x="574981" y="3328969"/>
            <a:ext cx="481734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Less than 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Between 5 and 25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Between 25 and 100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Lato" panose="020F0502020204030203" pitchFamily="34" charset="77"/>
              </a:rPr>
              <a:t>Greater than 100 / no limit</a:t>
            </a:r>
          </a:p>
        </p:txBody>
      </p:sp>
    </p:spTree>
    <p:extLst>
      <p:ext uri="{BB962C8B-B14F-4D97-AF65-F5344CB8AC3E}">
        <p14:creationId xmlns:p14="http://schemas.microsoft.com/office/powerpoint/2010/main" val="3526774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0668-CEA6-D6FC-88FB-67E42CE6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Policies as Abstract Action Models</a:t>
            </a:r>
            <a:endParaRPr lang="en-US" sz="40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2D299-BA35-771D-0998-45930115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- Princeton University - 2025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8521D-D266-FC78-54B4-31149AB98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DC7615-8C3E-8C2C-A8AD-18CB33ED102C}"/>
              </a:ext>
            </a:extLst>
          </p:cNvPr>
          <p:cNvSpPr/>
          <p:nvPr/>
        </p:nvSpPr>
        <p:spPr>
          <a:xfrm>
            <a:off x="3127470" y="1936499"/>
            <a:ext cx="1607419" cy="4908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ato" panose="020F0502020204030203" pitchFamily="34" charset="77"/>
                <a:ea typeface="Menlo" panose="020B0609030804020204" pitchFamily="49" charset="0"/>
                <a:cs typeface="Consolas" panose="020B0609020204030204" pitchFamily="49" charset="0"/>
              </a:rPr>
              <a:t>Policy</a:t>
            </a:r>
            <a:endParaRPr lang="en-US" dirty="0">
              <a:solidFill>
                <a:schemeClr val="bg1"/>
              </a:solidFill>
              <a:latin typeface="Lato" panose="020F0502020204030203" pitchFamily="34" charset="77"/>
              <a:ea typeface="Menlo" panose="020B060903080402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9A179-4FDC-BE22-0921-336D8FC0C0E8}"/>
              </a:ext>
            </a:extLst>
          </p:cNvPr>
          <p:cNvSpPr/>
          <p:nvPr/>
        </p:nvSpPr>
        <p:spPr>
          <a:xfrm>
            <a:off x="1052666" y="1936499"/>
            <a:ext cx="160741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77"/>
                <a:ea typeface="CMU Serif Roman" panose="02000603000000000000" pitchFamily="2" charset="0"/>
                <a:cs typeface="CMU Serif Roman" panose="02000603000000000000" pitchFamily="2" charset="0"/>
              </a:rPr>
              <a:t>State</a:t>
            </a:r>
            <a:endParaRPr lang="en-US" sz="2400" i="1" baseline="-25000" dirty="0">
              <a:latin typeface="Lato" panose="020F0502020204030203" pitchFamily="34" charset="77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D2AEC5-9A94-5E91-B691-6DC27F14DAE9}"/>
              </a:ext>
            </a:extLst>
          </p:cNvPr>
          <p:cNvSpPr/>
          <p:nvPr/>
        </p:nvSpPr>
        <p:spPr>
          <a:xfrm>
            <a:off x="5202274" y="1936499"/>
            <a:ext cx="160741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77"/>
                <a:ea typeface="CMU Serif Roman" panose="02000603000000000000" pitchFamily="2" charset="0"/>
                <a:cs typeface="CMU Serif Roman" panose="02000603000000000000" pitchFamily="2" charset="0"/>
              </a:rPr>
              <a:t>Action</a:t>
            </a:r>
            <a:endParaRPr lang="en-US" sz="2400" i="1" baseline="-25000" dirty="0">
              <a:latin typeface="Lato" panose="020F0502020204030203" pitchFamily="34" charset="77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2DA9EE-D7C7-4047-AC2E-7C6346932BDB}"/>
              </a:ext>
            </a:extLst>
          </p:cNvPr>
          <p:cNvCxnSpPr>
            <a:stCxn id="7" idx="3"/>
            <a:endCxn id="6" idx="1"/>
          </p:cNvCxnSpPr>
          <p:nvPr/>
        </p:nvCxnSpPr>
        <p:spPr>
          <a:xfrm>
            <a:off x="2660085" y="2181943"/>
            <a:ext cx="4673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BB71C7-4D09-2A00-E030-7E0D7C669CBF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734889" y="2181943"/>
            <a:ext cx="4673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33A42E76-AF93-0F51-FCFF-F212EB70492D}"/>
              </a:ext>
            </a:extLst>
          </p:cNvPr>
          <p:cNvSpPr txBox="1">
            <a:spLocks/>
          </p:cNvSpPr>
          <p:nvPr/>
        </p:nvSpPr>
        <p:spPr>
          <a:xfrm>
            <a:off x="1697897" y="4294087"/>
            <a:ext cx="86776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The policy should </a:t>
            </a:r>
            <a:r>
              <a:rPr lang="en-US" sz="3200" i="1"/>
              <a:t>achieve</a:t>
            </a:r>
            <a:r>
              <a:rPr lang="en-US" sz="3200"/>
              <a:t> the operator effects</a:t>
            </a:r>
            <a:br>
              <a:rPr lang="en-US" sz="3200"/>
            </a:br>
            <a:r>
              <a:rPr lang="en-US" sz="3200"/>
              <a:t>when the operator preconditions hold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63E70-96E3-8FFD-D89D-0F36EC4754C0}"/>
              </a:ext>
            </a:extLst>
          </p:cNvPr>
          <p:cNvSpPr/>
          <p:nvPr/>
        </p:nvSpPr>
        <p:spPr>
          <a:xfrm>
            <a:off x="1052666" y="2660423"/>
            <a:ext cx="160741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Lato" panose="020F0502020204030203" pitchFamily="34" charset="77"/>
              </a:rPr>
              <a:t>Parameters</a:t>
            </a:r>
            <a:endParaRPr lang="en-US" sz="2000" i="1" baseline="-25000" dirty="0">
              <a:latin typeface="Lato" panose="020F0502020204030203" pitchFamily="34" charset="77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FBDE5338-1B44-B871-6FE4-92A22A1EC910}"/>
              </a:ext>
            </a:extLst>
          </p:cNvPr>
          <p:cNvCxnSpPr>
            <a:stCxn id="12" idx="3"/>
            <a:endCxn id="6" idx="2"/>
          </p:cNvCxnSpPr>
          <p:nvPr/>
        </p:nvCxnSpPr>
        <p:spPr>
          <a:xfrm flipV="1">
            <a:off x="2660085" y="2427387"/>
            <a:ext cx="1271095" cy="47848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CF8E9-CFA4-E245-FEE3-6BBA5E19C9BD}"/>
              </a:ext>
            </a:extLst>
          </p:cNvPr>
          <p:cNvSpPr/>
          <p:nvPr/>
        </p:nvSpPr>
        <p:spPr>
          <a:xfrm>
            <a:off x="7277078" y="1936499"/>
            <a:ext cx="4170268" cy="14277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def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policyPickFromTable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(state, ?b, ?r):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dx = (state[?b].x - state[?r].x)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dy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(state[?b].y - state[?r].y)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dz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(state[?b].z - state[?r].z)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return [dx,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dy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dz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520DF97-7422-1703-0BA8-AFAFDF5F8E88}"/>
              </a:ext>
            </a:extLst>
          </p:cNvPr>
          <p:cNvSpPr txBox="1">
            <a:spLocks/>
          </p:cNvSpPr>
          <p:nvPr/>
        </p:nvSpPr>
        <p:spPr>
          <a:xfrm>
            <a:off x="1176270" y="3151311"/>
            <a:ext cx="1360209" cy="798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Same as operator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E6FA26-E658-8D69-56F3-7EC7F79AF352}"/>
              </a:ext>
            </a:extLst>
          </p:cNvPr>
          <p:cNvSpPr txBox="1">
            <a:spLocks/>
          </p:cNvSpPr>
          <p:nvPr/>
        </p:nvSpPr>
        <p:spPr>
          <a:xfrm>
            <a:off x="8204989" y="3237491"/>
            <a:ext cx="2314445" cy="798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Simplified example</a:t>
            </a:r>
          </a:p>
        </p:txBody>
      </p:sp>
    </p:spTree>
    <p:extLst>
      <p:ext uri="{BB962C8B-B14F-4D97-AF65-F5344CB8AC3E}">
        <p14:creationId xmlns:p14="http://schemas.microsoft.com/office/powerpoint/2010/main" val="30531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 animBg="1"/>
      <p:bldP spid="14" grpId="0" animBg="1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763F-2FB1-1F79-2B0F-CE7149A3D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324482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/>
              <a:t>Example Policy Executions</a:t>
            </a:r>
          </a:p>
        </p:txBody>
      </p:sp>
      <p:pic>
        <p:nvPicPr>
          <p:cNvPr id="5" name="blocks_pick_example1" descr="blocks_pick_example1">
            <a:hlinkClick r:id="" action="ppaction://media"/>
            <a:extLst>
              <a:ext uri="{FF2B5EF4-FFF2-40B4-BE49-F238E27FC236}">
                <a16:creationId xmlns:a16="http://schemas.microsoft.com/office/drawing/2014/main" id="{CBF21E9F-55B0-B482-CDAF-E07251719B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044" y="1763344"/>
            <a:ext cx="5789815" cy="3705483"/>
          </a:xfrm>
          <a:prstGeom prst="rect">
            <a:avLst/>
          </a:prstGeom>
        </p:spPr>
      </p:pic>
      <p:pic>
        <p:nvPicPr>
          <p:cNvPr id="6" name="blocks_pick_example2" descr="blocks_pick_example2">
            <a:hlinkClick r:id="" action="ppaction://media"/>
            <a:extLst>
              <a:ext uri="{FF2B5EF4-FFF2-40B4-BE49-F238E27FC236}">
                <a16:creationId xmlns:a16="http://schemas.microsoft.com/office/drawing/2014/main" id="{27101BDF-A4E2-633E-D1C3-656006CBB4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1091" y="1763344"/>
            <a:ext cx="5789815" cy="37054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3D2B4-C37E-56F6-876B-40CEA5FA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95B23D6-5672-D046-BC13-AEE46DD4BA13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4CB3823-B29B-4DDC-2CB1-0E36E4CB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3459" y="6356350"/>
            <a:ext cx="480508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</p:spTree>
    <p:extLst>
      <p:ext uri="{BB962C8B-B14F-4D97-AF65-F5344CB8AC3E}">
        <p14:creationId xmlns:p14="http://schemas.microsoft.com/office/powerpoint/2010/main" val="35792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D94A-2A41-4852-A9A5-9ACF2B40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56" y="923036"/>
            <a:ext cx="1071374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Skills: abstract actions</a:t>
            </a:r>
            <a:r>
              <a:rPr lang="en-US" dirty="0"/>
              <a:t> that bring the robot from one abstract state to another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1036DA-9AF5-1276-DC9C-8ECAD4F4F468}"/>
              </a:ext>
            </a:extLst>
          </p:cNvPr>
          <p:cNvSpPr txBox="1">
            <a:spLocks/>
          </p:cNvSpPr>
          <p:nvPr/>
        </p:nvSpPr>
        <p:spPr>
          <a:xfrm>
            <a:off x="640054" y="3639693"/>
            <a:ext cx="107137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Lato" panose="020F0502020204030203" pitchFamily="34" charset="77"/>
              </a:rPr>
              <a:t>A skill has an </a:t>
            </a:r>
            <a:r>
              <a:rPr lang="en-US" b="1" dirty="0">
                <a:latin typeface="Lato" panose="020F0502020204030203" pitchFamily="34" charset="77"/>
              </a:rPr>
              <a:t>operator</a:t>
            </a:r>
            <a:r>
              <a:rPr lang="en-US" dirty="0">
                <a:latin typeface="Lato" panose="020F0502020204030203" pitchFamily="34" charset="77"/>
              </a:rPr>
              <a:t> and a </a:t>
            </a:r>
            <a:r>
              <a:rPr lang="en-US" b="1" dirty="0">
                <a:latin typeface="Lato" panose="020F0502020204030203" pitchFamily="34" charset="77"/>
              </a:rPr>
              <a:t>policy</a:t>
            </a:r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8E74402-FEC0-F9E9-7708-4F86307CA2F1}"/>
              </a:ext>
            </a:extLst>
          </p:cNvPr>
          <p:cNvSpPr/>
          <p:nvPr/>
        </p:nvSpPr>
        <p:spPr>
          <a:xfrm>
            <a:off x="3896147" y="2515947"/>
            <a:ext cx="3044858" cy="1216058"/>
          </a:xfrm>
          <a:prstGeom prst="wedgeRoundRectCallout">
            <a:avLst>
              <a:gd name="adj1" fmla="val 22201"/>
              <a:gd name="adj2" fmla="val 67927"/>
              <a:gd name="adj3" fmla="val 1666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Lato" panose="020F0502020204030203" pitchFamily="34" charset="77"/>
              </a:rPr>
              <a:t>What</a:t>
            </a:r>
            <a:r>
              <a:rPr lang="en-US" sz="2800" dirty="0">
                <a:latin typeface="Lato" panose="020F0502020204030203" pitchFamily="34" charset="77"/>
              </a:rPr>
              <a:t> abstract state transition?</a:t>
            </a:r>
            <a:endParaRPr lang="en-US" sz="2800" i="1" dirty="0">
              <a:latin typeface="Lato" panose="020F0502020204030203" pitchFamily="34" charset="77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2F76339-85B2-C08D-12F3-49F423D02DE5}"/>
              </a:ext>
            </a:extLst>
          </p:cNvPr>
          <p:cNvSpPr/>
          <p:nvPr/>
        </p:nvSpPr>
        <p:spPr>
          <a:xfrm>
            <a:off x="7470477" y="2515947"/>
            <a:ext cx="3044858" cy="1216058"/>
          </a:xfrm>
          <a:prstGeom prst="wedgeRoundRectCallout">
            <a:avLst>
              <a:gd name="adj1" fmla="val 22201"/>
              <a:gd name="adj2" fmla="val 67927"/>
              <a:gd name="adj3" fmla="val 1666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Lato" panose="020F0502020204030203" pitchFamily="34" charset="77"/>
              </a:rPr>
              <a:t>How</a:t>
            </a:r>
            <a:r>
              <a:rPr lang="en-US" sz="2800" dirty="0">
                <a:latin typeface="Lato" panose="020F0502020204030203" pitchFamily="34" charset="77"/>
              </a:rPr>
              <a:t> should I get there?</a:t>
            </a:r>
            <a:endParaRPr lang="en-US" sz="2800" i="1" dirty="0">
              <a:latin typeface="Lato" panose="020F0502020204030203" pitchFamily="34" charset="77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863184-A7D9-895D-8A8A-8E300558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2B09CF8-1D7B-79AB-DB6F-E944DC29A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3459" y="6356350"/>
            <a:ext cx="480508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</p:spTree>
    <p:extLst>
      <p:ext uri="{BB962C8B-B14F-4D97-AF65-F5344CB8AC3E}">
        <p14:creationId xmlns:p14="http://schemas.microsoft.com/office/powerpoint/2010/main" val="29686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7" name="Straight Arrow Connector 1046">
            <a:extLst>
              <a:ext uri="{FF2B5EF4-FFF2-40B4-BE49-F238E27FC236}">
                <a16:creationId xmlns:a16="http://schemas.microsoft.com/office/drawing/2014/main" id="{908E4007-82CB-224B-E134-972B7A206250}"/>
              </a:ext>
            </a:extLst>
          </p:cNvPr>
          <p:cNvCxnSpPr>
            <a:cxnSpLocks/>
            <a:endCxn id="93" idx="0"/>
          </p:cNvCxnSpPr>
          <p:nvPr/>
        </p:nvCxnSpPr>
        <p:spPr>
          <a:xfrm>
            <a:off x="4657978" y="3420076"/>
            <a:ext cx="0" cy="1203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1" name="Elbow Connector 1030">
            <a:extLst>
              <a:ext uri="{FF2B5EF4-FFF2-40B4-BE49-F238E27FC236}">
                <a16:creationId xmlns:a16="http://schemas.microsoft.com/office/drawing/2014/main" id="{704B54A3-959C-DB5E-9E17-AA4A3EC8C961}"/>
              </a:ext>
            </a:extLst>
          </p:cNvPr>
          <p:cNvCxnSpPr>
            <a:cxnSpLocks/>
            <a:endCxn id="25" idx="0"/>
          </p:cNvCxnSpPr>
          <p:nvPr/>
        </p:nvCxnSpPr>
        <p:spPr>
          <a:xfrm rot="16200000" flipH="1">
            <a:off x="4293799" y="2118289"/>
            <a:ext cx="1097206" cy="5424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111DC87-68EA-6E6B-B01F-77223C855C1C}"/>
              </a:ext>
            </a:extLst>
          </p:cNvPr>
          <p:cNvCxnSpPr>
            <a:cxnSpLocks/>
            <a:stCxn id="114" idx="3"/>
          </p:cNvCxnSpPr>
          <p:nvPr/>
        </p:nvCxnSpPr>
        <p:spPr>
          <a:xfrm>
            <a:off x="1444820" y="1948191"/>
            <a:ext cx="897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CE523EBE-D7F0-D009-4442-EFCA2299F4EF}"/>
              </a:ext>
            </a:extLst>
          </p:cNvPr>
          <p:cNvSpPr/>
          <p:nvPr/>
        </p:nvSpPr>
        <p:spPr>
          <a:xfrm>
            <a:off x="4484293" y="462372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lang="en-US" sz="1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endParaRPr lang="en-US" sz="1400" i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0C13657-AAD3-5DD2-4C60-69802E2D8586}"/>
              </a:ext>
            </a:extLst>
          </p:cNvPr>
          <p:cNvSpPr/>
          <p:nvPr/>
        </p:nvSpPr>
        <p:spPr>
          <a:xfrm>
            <a:off x="296435" y="1702747"/>
            <a:ext cx="1148385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Goal </a:t>
            </a:r>
            <a:r>
              <a:rPr lang="en-US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2B5B2502-C1EE-14FF-0FD4-951B82E0B49D}"/>
              </a:ext>
            </a:extLst>
          </p:cNvPr>
          <p:cNvSpPr/>
          <p:nvPr/>
        </p:nvSpPr>
        <p:spPr>
          <a:xfrm>
            <a:off x="1893108" y="4623729"/>
            <a:ext cx="160741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Initial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53201A-D7D4-785A-CAB2-291679D4F3D6}"/>
              </a:ext>
            </a:extLst>
          </p:cNvPr>
          <p:cNvSpPr/>
          <p:nvPr/>
        </p:nvSpPr>
        <p:spPr>
          <a:xfrm>
            <a:off x="1893118" y="3765333"/>
            <a:ext cx="1607419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abstract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F7AD57-9642-8D5B-C4D4-522FB776928F}"/>
              </a:ext>
            </a:extLst>
          </p:cNvPr>
          <p:cNvCxnSpPr>
            <a:cxnSpLocks/>
            <a:stCxn id="214" idx="0"/>
            <a:endCxn id="3" idx="2"/>
          </p:cNvCxnSpPr>
          <p:nvPr/>
        </p:nvCxnSpPr>
        <p:spPr>
          <a:xfrm flipV="1">
            <a:off x="2696818" y="4256221"/>
            <a:ext cx="10" cy="367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E02427-87B7-197C-2A2D-3CC7ABAB4329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2691245" y="2438400"/>
            <a:ext cx="5582" cy="489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loud 15">
            <a:extLst>
              <a:ext uri="{FF2B5EF4-FFF2-40B4-BE49-F238E27FC236}">
                <a16:creationId xmlns:a16="http://schemas.microsoft.com/office/drawing/2014/main" id="{B5AED418-76D5-7105-FCD8-FFD9ECF06096}"/>
              </a:ext>
            </a:extLst>
          </p:cNvPr>
          <p:cNvSpPr/>
          <p:nvPr/>
        </p:nvSpPr>
        <p:spPr>
          <a:xfrm>
            <a:off x="2126764" y="788075"/>
            <a:ext cx="8194147" cy="1948256"/>
          </a:xfrm>
          <a:prstGeom prst="cloud">
            <a:avLst/>
          </a:prstGeom>
          <a:solidFill>
            <a:srgbClr val="13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Lato" panose="020F0502020204030203" pitchFamily="34" charset="77"/>
              </a:rPr>
              <a:t>Classical Planner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ECD4A0CD-D37E-7130-8D6B-B66B2EF92737}"/>
              </a:ext>
            </a:extLst>
          </p:cNvPr>
          <p:cNvCxnSpPr>
            <a:cxnSpLocks/>
            <a:stCxn id="214" idx="3"/>
            <a:endCxn id="25" idx="1"/>
          </p:cNvCxnSpPr>
          <p:nvPr/>
        </p:nvCxnSpPr>
        <p:spPr>
          <a:xfrm flipV="1">
            <a:off x="3500527" y="3183556"/>
            <a:ext cx="1038903" cy="16856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6278A75-B138-660D-843D-E03EBDCD03F4}"/>
              </a:ext>
            </a:extLst>
          </p:cNvPr>
          <p:cNvSpPr txBox="1"/>
          <p:nvPr/>
        </p:nvSpPr>
        <p:spPr>
          <a:xfrm>
            <a:off x="1629991" y="5652731"/>
            <a:ext cx="459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egoe Print" panose="02000800000000000000" pitchFamily="2" charset="0"/>
              </a:rPr>
              <a:t>Action abstraction</a:t>
            </a:r>
            <a:endParaRPr lang="en-US" sz="3600" dirty="0">
              <a:solidFill>
                <a:srgbClr val="00B0F0"/>
              </a:solidFill>
              <a:latin typeface="Segoe Print" panose="02000800000000000000" pitchFamily="2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5BD9572-DFD1-D127-07F8-50171F332FE5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1513033" y="4010777"/>
            <a:ext cx="380085" cy="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09BC286-5750-0B1F-1C34-546C65D8DCA5}"/>
              </a:ext>
            </a:extLst>
          </p:cNvPr>
          <p:cNvSpPr/>
          <p:nvPr/>
        </p:nvSpPr>
        <p:spPr>
          <a:xfrm>
            <a:off x="296435" y="2325327"/>
            <a:ext cx="1148384" cy="4908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Skills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20946E09-5375-E323-986D-021ABBCECEE9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444819" y="1948191"/>
            <a:ext cx="897689" cy="62258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4B7106-A679-EF8B-ED9D-8663356DD5FE}"/>
              </a:ext>
            </a:extLst>
          </p:cNvPr>
          <p:cNvSpPr/>
          <p:nvPr/>
        </p:nvSpPr>
        <p:spPr>
          <a:xfrm>
            <a:off x="4539430" y="2938112"/>
            <a:ext cx="1148384" cy="4908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Skill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a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DA01C46-2F6B-A9A8-EDD4-FC9D31AB43E0}"/>
              </a:ext>
            </a:extLst>
          </p:cNvPr>
          <p:cNvSpPr/>
          <p:nvPr/>
        </p:nvSpPr>
        <p:spPr>
          <a:xfrm>
            <a:off x="5372655" y="462372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1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endParaRPr lang="en-US" sz="1400" i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3A18B33-D45B-8B0E-5C44-984B87C8C4DD}"/>
              </a:ext>
            </a:extLst>
          </p:cNvPr>
          <p:cNvSpPr/>
          <p:nvPr/>
        </p:nvSpPr>
        <p:spPr>
          <a:xfrm>
            <a:off x="4955537" y="4623729"/>
            <a:ext cx="276466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101A8B9-84A0-80BC-72A8-2CFC7A7247A8}"/>
              </a:ext>
            </a:extLst>
          </p:cNvPr>
          <p:cNvCxnSpPr>
            <a:cxnSpLocks/>
            <a:stCxn id="93" idx="3"/>
            <a:endCxn id="43" idx="1"/>
          </p:cNvCxnSpPr>
          <p:nvPr/>
        </p:nvCxnSpPr>
        <p:spPr>
          <a:xfrm>
            <a:off x="4831662" y="4869173"/>
            <a:ext cx="1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9ADEB1-B325-2021-DDFA-F411678FBF82}"/>
              </a:ext>
            </a:extLst>
          </p:cNvPr>
          <p:cNvCxnSpPr>
            <a:cxnSpLocks/>
            <a:stCxn id="43" idx="3"/>
            <a:endCxn id="42" idx="1"/>
          </p:cNvCxnSpPr>
          <p:nvPr/>
        </p:nvCxnSpPr>
        <p:spPr>
          <a:xfrm>
            <a:off x="5232003" y="4869173"/>
            <a:ext cx="14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07BD652A-E89A-7EA6-C3D3-C13E043A5FEF}"/>
              </a:ext>
            </a:extLst>
          </p:cNvPr>
          <p:cNvSpPr/>
          <p:nvPr/>
        </p:nvSpPr>
        <p:spPr>
          <a:xfrm>
            <a:off x="5903328" y="462372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lang="en-US" sz="1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endParaRPr lang="en-US" sz="1400" i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DAEB6C2-1AF6-B930-1D97-9A0414F010A0}"/>
              </a:ext>
            </a:extLst>
          </p:cNvPr>
          <p:cNvSpPr/>
          <p:nvPr/>
        </p:nvSpPr>
        <p:spPr>
          <a:xfrm>
            <a:off x="6791690" y="462372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1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endParaRPr lang="en-US" sz="1400" i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A0C8FC53-E68E-F449-1A4C-D7053D763841}"/>
              </a:ext>
            </a:extLst>
          </p:cNvPr>
          <p:cNvSpPr/>
          <p:nvPr/>
        </p:nvSpPr>
        <p:spPr>
          <a:xfrm>
            <a:off x="6374572" y="4623729"/>
            <a:ext cx="276466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448C9DD-2726-4296-CCE6-C240D975775E}"/>
              </a:ext>
            </a:extLst>
          </p:cNvPr>
          <p:cNvCxnSpPr>
            <a:cxnSpLocks/>
            <a:stCxn id="78" idx="3"/>
            <a:endCxn id="80" idx="1"/>
          </p:cNvCxnSpPr>
          <p:nvPr/>
        </p:nvCxnSpPr>
        <p:spPr>
          <a:xfrm>
            <a:off x="6250697" y="4869173"/>
            <a:ext cx="1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E06E4A3-1A9F-F1C8-EC00-950B2D09CE10}"/>
              </a:ext>
            </a:extLst>
          </p:cNvPr>
          <p:cNvCxnSpPr>
            <a:cxnSpLocks/>
            <a:stCxn id="80" idx="3"/>
            <a:endCxn id="79" idx="1"/>
          </p:cNvCxnSpPr>
          <p:nvPr/>
        </p:nvCxnSpPr>
        <p:spPr>
          <a:xfrm>
            <a:off x="6651038" y="4869173"/>
            <a:ext cx="14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FA279D20-637B-B1E5-AB9F-C7D61B3F479F}"/>
              </a:ext>
            </a:extLst>
          </p:cNvPr>
          <p:cNvSpPr/>
          <p:nvPr/>
        </p:nvSpPr>
        <p:spPr>
          <a:xfrm>
            <a:off x="7223133" y="462372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lang="en-US" sz="1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</a:t>
            </a:r>
            <a:endParaRPr lang="en-US" sz="1400" i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D092434-413D-478C-E8BD-3C8D4F89205D}"/>
              </a:ext>
            </a:extLst>
          </p:cNvPr>
          <p:cNvSpPr/>
          <p:nvPr/>
        </p:nvSpPr>
        <p:spPr>
          <a:xfrm>
            <a:off x="8111495" y="462372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1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</a:t>
            </a:r>
            <a:endParaRPr lang="en-US" sz="1400" i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282FDB4E-F5E2-79FD-A1FF-BCEE4EABAD34}"/>
              </a:ext>
            </a:extLst>
          </p:cNvPr>
          <p:cNvSpPr/>
          <p:nvPr/>
        </p:nvSpPr>
        <p:spPr>
          <a:xfrm>
            <a:off x="7694377" y="4623729"/>
            <a:ext cx="276466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695CDBE-AE0B-AC03-39D2-FFAEA982B345}"/>
              </a:ext>
            </a:extLst>
          </p:cNvPr>
          <p:cNvCxnSpPr>
            <a:cxnSpLocks/>
            <a:stCxn id="84" idx="3"/>
            <a:endCxn id="86" idx="1"/>
          </p:cNvCxnSpPr>
          <p:nvPr/>
        </p:nvCxnSpPr>
        <p:spPr>
          <a:xfrm>
            <a:off x="7570502" y="4869173"/>
            <a:ext cx="1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B372186-D28B-4AF1-C3AA-EC6399C0FC4F}"/>
              </a:ext>
            </a:extLst>
          </p:cNvPr>
          <p:cNvCxnSpPr>
            <a:cxnSpLocks/>
            <a:stCxn id="86" idx="3"/>
            <a:endCxn id="85" idx="1"/>
          </p:cNvCxnSpPr>
          <p:nvPr/>
        </p:nvCxnSpPr>
        <p:spPr>
          <a:xfrm>
            <a:off x="7970843" y="4869173"/>
            <a:ext cx="14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1B96290B-69C0-D6D7-62AA-F25299B26D94}"/>
              </a:ext>
            </a:extLst>
          </p:cNvPr>
          <p:cNvCxnSpPr>
            <a:cxnSpLocks/>
            <a:stCxn id="25" idx="3"/>
            <a:endCxn id="78" idx="0"/>
          </p:cNvCxnSpPr>
          <p:nvPr/>
        </p:nvCxnSpPr>
        <p:spPr>
          <a:xfrm>
            <a:off x="5687814" y="3183556"/>
            <a:ext cx="389199" cy="14401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Elbow Connector 111">
            <a:extLst>
              <a:ext uri="{FF2B5EF4-FFF2-40B4-BE49-F238E27FC236}">
                <a16:creationId xmlns:a16="http://schemas.microsoft.com/office/drawing/2014/main" id="{418CBEF5-6FB1-63DC-B8F6-CF1D2ABA3C2D}"/>
              </a:ext>
            </a:extLst>
          </p:cNvPr>
          <p:cNvCxnSpPr>
            <a:cxnSpLocks/>
            <a:stCxn id="25" idx="3"/>
            <a:endCxn id="84" idx="0"/>
          </p:cNvCxnSpPr>
          <p:nvPr/>
        </p:nvCxnSpPr>
        <p:spPr>
          <a:xfrm>
            <a:off x="5687814" y="3183556"/>
            <a:ext cx="1709004" cy="14401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596162CF-46DA-BB11-AEFB-5A90DAC411EC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5546340" y="3429000"/>
            <a:ext cx="0" cy="1194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0" name="Elbow Connector 1069">
            <a:extLst>
              <a:ext uri="{FF2B5EF4-FFF2-40B4-BE49-F238E27FC236}">
                <a16:creationId xmlns:a16="http://schemas.microsoft.com/office/drawing/2014/main" id="{EFF52601-6622-88A3-6670-53783A583347}"/>
              </a:ext>
            </a:extLst>
          </p:cNvPr>
          <p:cNvCxnSpPr>
            <a:cxnSpLocks/>
            <a:stCxn id="79" idx="0"/>
            <a:endCxn id="25" idx="2"/>
          </p:cNvCxnSpPr>
          <p:nvPr/>
        </p:nvCxnSpPr>
        <p:spPr>
          <a:xfrm rot="16200000" flipV="1">
            <a:off x="5442135" y="3100488"/>
            <a:ext cx="1194729" cy="185175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5" name="Elbow Connector 1074">
            <a:extLst>
              <a:ext uri="{FF2B5EF4-FFF2-40B4-BE49-F238E27FC236}">
                <a16:creationId xmlns:a16="http://schemas.microsoft.com/office/drawing/2014/main" id="{5A4F7985-DB8D-7C4A-0426-8A64223A3077}"/>
              </a:ext>
            </a:extLst>
          </p:cNvPr>
          <p:cNvCxnSpPr>
            <a:cxnSpLocks/>
            <a:stCxn id="85" idx="0"/>
            <a:endCxn id="25" idx="2"/>
          </p:cNvCxnSpPr>
          <p:nvPr/>
        </p:nvCxnSpPr>
        <p:spPr>
          <a:xfrm rot="16200000" flipV="1">
            <a:off x="6102037" y="2440586"/>
            <a:ext cx="1194729" cy="31715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8" name="Rounded Rectangle 1077">
            <a:extLst>
              <a:ext uri="{FF2B5EF4-FFF2-40B4-BE49-F238E27FC236}">
                <a16:creationId xmlns:a16="http://schemas.microsoft.com/office/drawing/2014/main" id="{CE2B144E-32D8-28BE-DF27-378851F51A15}"/>
              </a:ext>
            </a:extLst>
          </p:cNvPr>
          <p:cNvSpPr/>
          <p:nvPr/>
        </p:nvSpPr>
        <p:spPr>
          <a:xfrm>
            <a:off x="8914183" y="3785776"/>
            <a:ext cx="1012609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abstract</a:t>
            </a:r>
          </a:p>
        </p:txBody>
      </p:sp>
      <p:sp>
        <p:nvSpPr>
          <p:cNvPr id="1079" name="Rectangle 1078">
            <a:extLst>
              <a:ext uri="{FF2B5EF4-FFF2-40B4-BE49-F238E27FC236}">
                <a16:creationId xmlns:a16="http://schemas.microsoft.com/office/drawing/2014/main" id="{80A72DE1-5100-1ED6-226E-E901E0E6CE3A}"/>
              </a:ext>
            </a:extLst>
          </p:cNvPr>
          <p:cNvSpPr/>
          <p:nvPr/>
        </p:nvSpPr>
        <p:spPr>
          <a:xfrm>
            <a:off x="9161791" y="2927550"/>
            <a:ext cx="521721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</a:p>
        </p:txBody>
      </p:sp>
      <p:cxnSp>
        <p:nvCxnSpPr>
          <p:cNvPr id="1080" name="Straight Arrow Connector 1079">
            <a:extLst>
              <a:ext uri="{FF2B5EF4-FFF2-40B4-BE49-F238E27FC236}">
                <a16:creationId xmlns:a16="http://schemas.microsoft.com/office/drawing/2014/main" id="{A64DED47-256E-B433-271E-4729657A5F5A}"/>
              </a:ext>
            </a:extLst>
          </p:cNvPr>
          <p:cNvCxnSpPr>
            <a:cxnSpLocks/>
            <a:stCxn id="1078" idx="0"/>
            <a:endCxn id="1079" idx="2"/>
          </p:cNvCxnSpPr>
          <p:nvPr/>
        </p:nvCxnSpPr>
        <p:spPr>
          <a:xfrm flipV="1">
            <a:off x="9420488" y="3418438"/>
            <a:ext cx="2164" cy="367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5" name="Straight Arrow Connector 1084">
            <a:extLst>
              <a:ext uri="{FF2B5EF4-FFF2-40B4-BE49-F238E27FC236}">
                <a16:creationId xmlns:a16="http://schemas.microsoft.com/office/drawing/2014/main" id="{123DB9E6-C4E8-E9CE-D01C-A9474C380F44}"/>
              </a:ext>
            </a:extLst>
          </p:cNvPr>
          <p:cNvCxnSpPr>
            <a:cxnSpLocks/>
            <a:stCxn id="1079" idx="0"/>
          </p:cNvCxnSpPr>
          <p:nvPr/>
        </p:nvCxnSpPr>
        <p:spPr>
          <a:xfrm flipH="1" flipV="1">
            <a:off x="9418234" y="2293534"/>
            <a:ext cx="4418" cy="63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AD7201-C68B-9065-36A6-A0BE4BD9C77F}"/>
              </a:ext>
            </a:extLst>
          </p:cNvPr>
          <p:cNvSpPr/>
          <p:nvPr/>
        </p:nvSpPr>
        <p:spPr>
          <a:xfrm>
            <a:off x="10310175" y="2938865"/>
            <a:ext cx="1148384" cy="4908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Skill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a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95" name="Elbow Connector 194">
            <a:extLst>
              <a:ext uri="{FF2B5EF4-FFF2-40B4-BE49-F238E27FC236}">
                <a16:creationId xmlns:a16="http://schemas.microsoft.com/office/drawing/2014/main" id="{2D7B9525-8353-25E4-8B34-88F51B0EB001}"/>
              </a:ext>
            </a:extLst>
          </p:cNvPr>
          <p:cNvCxnSpPr>
            <a:cxnSpLocks/>
            <a:endCxn id="193" idx="0"/>
          </p:cNvCxnSpPr>
          <p:nvPr/>
        </p:nvCxnSpPr>
        <p:spPr>
          <a:xfrm>
            <a:off x="9418234" y="2030931"/>
            <a:ext cx="1466133" cy="90793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Elbow Connector 196">
            <a:extLst>
              <a:ext uri="{FF2B5EF4-FFF2-40B4-BE49-F238E27FC236}">
                <a16:creationId xmlns:a16="http://schemas.microsoft.com/office/drawing/2014/main" id="{FF6224E6-98E3-6C22-4428-ABE960585E13}"/>
              </a:ext>
            </a:extLst>
          </p:cNvPr>
          <p:cNvCxnSpPr>
            <a:cxnSpLocks/>
            <a:stCxn id="85" idx="3"/>
            <a:endCxn id="193" idx="1"/>
          </p:cNvCxnSpPr>
          <p:nvPr/>
        </p:nvCxnSpPr>
        <p:spPr>
          <a:xfrm flipV="1">
            <a:off x="8458864" y="3184309"/>
            <a:ext cx="1851311" cy="1684864"/>
          </a:xfrm>
          <a:prstGeom prst="bentConnector3">
            <a:avLst>
              <a:gd name="adj1" fmla="val 8419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59460561-F7BF-34FC-59DA-55F74CD31195}"/>
              </a:ext>
            </a:extLst>
          </p:cNvPr>
          <p:cNvCxnSpPr>
            <a:cxnSpLocks/>
            <a:endCxn id="210" idx="0"/>
          </p:cNvCxnSpPr>
          <p:nvPr/>
        </p:nvCxnSpPr>
        <p:spPr>
          <a:xfrm>
            <a:off x="10416503" y="3424932"/>
            <a:ext cx="0" cy="1203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2F3CF0C7-E921-9442-C569-CEA910828357}"/>
              </a:ext>
            </a:extLst>
          </p:cNvPr>
          <p:cNvSpPr/>
          <p:nvPr/>
        </p:nvSpPr>
        <p:spPr>
          <a:xfrm>
            <a:off x="10242818" y="4628585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lang="en-US" sz="1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4</a:t>
            </a:r>
            <a:endParaRPr lang="en-US" sz="1400" i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2489AEC1-E9D1-9A94-DEBA-A058C6988688}"/>
              </a:ext>
            </a:extLst>
          </p:cNvPr>
          <p:cNvSpPr/>
          <p:nvPr/>
        </p:nvSpPr>
        <p:spPr>
          <a:xfrm>
            <a:off x="11131180" y="4628585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1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4</a:t>
            </a:r>
            <a:endParaRPr lang="en-US" sz="1400" i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id="{F5755A5A-A98E-ABA9-1316-8509BE962DED}"/>
              </a:ext>
            </a:extLst>
          </p:cNvPr>
          <p:cNvSpPr/>
          <p:nvPr/>
        </p:nvSpPr>
        <p:spPr>
          <a:xfrm>
            <a:off x="10714062" y="4628585"/>
            <a:ext cx="276466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</a:t>
            </a:r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536BA09F-C15A-E580-8F74-FB07B9224939}"/>
              </a:ext>
            </a:extLst>
          </p:cNvPr>
          <p:cNvCxnSpPr>
            <a:cxnSpLocks/>
            <a:stCxn id="210" idx="3"/>
            <a:endCxn id="212" idx="1"/>
          </p:cNvCxnSpPr>
          <p:nvPr/>
        </p:nvCxnSpPr>
        <p:spPr>
          <a:xfrm>
            <a:off x="10590187" y="4874029"/>
            <a:ext cx="1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4C155FD0-5071-5027-B97F-BBC1E0BA7313}"/>
              </a:ext>
            </a:extLst>
          </p:cNvPr>
          <p:cNvCxnSpPr>
            <a:cxnSpLocks/>
            <a:stCxn id="212" idx="3"/>
            <a:endCxn id="211" idx="1"/>
          </p:cNvCxnSpPr>
          <p:nvPr/>
        </p:nvCxnSpPr>
        <p:spPr>
          <a:xfrm>
            <a:off x="10990528" y="4874029"/>
            <a:ext cx="14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D36EBE9B-5A49-AB34-F199-81081AE28DB4}"/>
              </a:ext>
            </a:extLst>
          </p:cNvPr>
          <p:cNvCxnSpPr>
            <a:cxnSpLocks/>
            <a:stCxn id="211" idx="0"/>
          </p:cNvCxnSpPr>
          <p:nvPr/>
        </p:nvCxnSpPr>
        <p:spPr>
          <a:xfrm flipV="1">
            <a:off x="11304865" y="3433856"/>
            <a:ext cx="0" cy="1194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8D0E9E67-0558-1E4A-2BC6-340DFEA59D3A}"/>
              </a:ext>
            </a:extLst>
          </p:cNvPr>
          <p:cNvSpPr txBox="1"/>
          <p:nvPr/>
        </p:nvSpPr>
        <p:spPr>
          <a:xfrm>
            <a:off x="11682044" y="296787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AB2D0A70-6EF4-A00A-C429-78D882376B98}"/>
              </a:ext>
            </a:extLst>
          </p:cNvPr>
          <p:cNvSpPr txBox="1"/>
          <p:nvPr/>
        </p:nvSpPr>
        <p:spPr>
          <a:xfrm>
            <a:off x="11676796" y="462372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74AC0ED8-A58D-8A37-111A-C04D839F7679}"/>
              </a:ext>
            </a:extLst>
          </p:cNvPr>
          <p:cNvSpPr/>
          <p:nvPr/>
        </p:nvSpPr>
        <p:spPr>
          <a:xfrm>
            <a:off x="4272574" y="2805049"/>
            <a:ext cx="4353435" cy="241112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B1080879-7F6B-8025-EA0C-0661D843FBE3}"/>
              </a:ext>
            </a:extLst>
          </p:cNvPr>
          <p:cNvSpPr/>
          <p:nvPr/>
        </p:nvSpPr>
        <p:spPr>
          <a:xfrm>
            <a:off x="10173607" y="2793619"/>
            <a:ext cx="4038355" cy="241112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236" name="Elbow Connector 235">
            <a:extLst>
              <a:ext uri="{FF2B5EF4-FFF2-40B4-BE49-F238E27FC236}">
                <a16:creationId xmlns:a16="http://schemas.microsoft.com/office/drawing/2014/main" id="{8E757D74-C8C8-79B2-5C74-D54DD3D527B2}"/>
              </a:ext>
            </a:extLst>
          </p:cNvPr>
          <p:cNvCxnSpPr>
            <a:cxnSpLocks/>
            <a:endCxn id="1078" idx="2"/>
          </p:cNvCxnSpPr>
          <p:nvPr/>
        </p:nvCxnSpPr>
        <p:spPr>
          <a:xfrm flipV="1">
            <a:off x="8657111" y="4276664"/>
            <a:ext cx="763377" cy="59247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1629B40-4E77-9844-27E5-8E1997112534}"/>
              </a:ext>
            </a:extLst>
          </p:cNvPr>
          <p:cNvSpPr/>
          <p:nvPr/>
        </p:nvSpPr>
        <p:spPr>
          <a:xfrm>
            <a:off x="1735163" y="2927550"/>
            <a:ext cx="1912164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B604C8-2E62-A937-CD0B-A31E53BA116A}"/>
              </a:ext>
            </a:extLst>
          </p:cNvPr>
          <p:cNvSpPr/>
          <p:nvPr/>
        </p:nvSpPr>
        <p:spPr>
          <a:xfrm>
            <a:off x="163850" y="3765355"/>
            <a:ext cx="1285751" cy="4908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Predicates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0ACC21-8770-67E5-81EE-07455BB151EA}"/>
              </a:ext>
            </a:extLst>
          </p:cNvPr>
          <p:cNvCxnSpPr>
            <a:cxnSpLocks/>
            <a:endCxn id="27" idx="2"/>
          </p:cNvCxnSpPr>
          <p:nvPr/>
        </p:nvCxnSpPr>
        <p:spPr>
          <a:xfrm flipH="1" flipV="1">
            <a:off x="2691245" y="3418438"/>
            <a:ext cx="5583" cy="346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F119198-C639-C417-4411-B0C23CBE2594}"/>
              </a:ext>
            </a:extLst>
          </p:cNvPr>
          <p:cNvSpPr txBox="1"/>
          <p:nvPr/>
        </p:nvSpPr>
        <p:spPr>
          <a:xfrm>
            <a:off x="6034812" y="5615822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Segoe Print" panose="02000800000000000000" pitchFamily="2" charset="0"/>
              </a:rPr>
              <a:t>via skills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D3DE1-839D-329F-DD1B-9027C18F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01E4D-3BD5-BA8F-C16C-3882D724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3459" y="6356350"/>
            <a:ext cx="480508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</p:spTree>
    <p:extLst>
      <p:ext uri="{BB962C8B-B14F-4D97-AF65-F5344CB8AC3E}">
        <p14:creationId xmlns:p14="http://schemas.microsoft.com/office/powerpoint/2010/main" val="5620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25" grpId="0" animBg="1"/>
      <p:bldP spid="42" grpId="0" animBg="1"/>
      <p:bldP spid="43" grpId="0" animBg="1"/>
      <p:bldP spid="78" grpId="0" animBg="1"/>
      <p:bldP spid="79" grpId="0" animBg="1"/>
      <p:bldP spid="80" grpId="0" animBg="1"/>
      <p:bldP spid="84" grpId="0" animBg="1"/>
      <p:bldP spid="85" grpId="0" animBg="1"/>
      <p:bldP spid="85" grpId="1" animBg="1"/>
      <p:bldP spid="86" grpId="0" animBg="1"/>
      <p:bldP spid="193" grpId="0" animBg="1"/>
      <p:bldP spid="210" grpId="0" animBg="1"/>
      <p:bldP spid="211" grpId="0" animBg="1"/>
      <p:bldP spid="212" grpId="0" animBg="1"/>
      <p:bldP spid="217" grpId="0"/>
      <p:bldP spid="218" grpId="0"/>
      <p:bldP spid="2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ng_annotated_blocks" descr="long_annotated_blocks">
            <a:hlinkClick r:id="" action="ppaction://media"/>
            <a:extLst>
              <a:ext uri="{FF2B5EF4-FFF2-40B4-BE49-F238E27FC236}">
                <a16:creationId xmlns:a16="http://schemas.microsoft.com/office/drawing/2014/main" id="{4C558D53-9BAF-62A3-0776-BFBC02357A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604" y="643466"/>
            <a:ext cx="8704791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57918-968A-A792-36AA-0CD299C0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95B23D6-5672-D046-BC13-AEE46DD4BA13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4874FB-0D31-5095-BF2A-CFC2AEA52354}"/>
              </a:ext>
            </a:extLst>
          </p:cNvPr>
          <p:cNvSpPr/>
          <p:nvPr/>
        </p:nvSpPr>
        <p:spPr>
          <a:xfrm>
            <a:off x="8832915" y="1333893"/>
            <a:ext cx="1046376" cy="1267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Goal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157A331F-C225-F392-F611-D7ACECFD4F9E}"/>
              </a:ext>
            </a:extLst>
          </p:cNvPr>
          <p:cNvSpPr/>
          <p:nvPr/>
        </p:nvSpPr>
        <p:spPr>
          <a:xfrm>
            <a:off x="9003776" y="2194086"/>
            <a:ext cx="282804" cy="311085"/>
          </a:xfrm>
          <a:prstGeom prst="cube">
            <a:avLst/>
          </a:prstGeom>
          <a:solidFill>
            <a:srgbClr val="0017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B91BF693-CE89-AC2D-7821-EA59E897A047}"/>
              </a:ext>
            </a:extLst>
          </p:cNvPr>
          <p:cNvSpPr/>
          <p:nvPr/>
        </p:nvSpPr>
        <p:spPr>
          <a:xfrm>
            <a:off x="9003776" y="1951346"/>
            <a:ext cx="282804" cy="311085"/>
          </a:xfrm>
          <a:prstGeom prst="cube">
            <a:avLst/>
          </a:prstGeom>
          <a:solidFill>
            <a:srgbClr val="6311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CA301138-F044-AC8A-A945-85BC35387E4E}"/>
              </a:ext>
            </a:extLst>
          </p:cNvPr>
          <p:cNvSpPr/>
          <p:nvPr/>
        </p:nvSpPr>
        <p:spPr>
          <a:xfrm>
            <a:off x="9003776" y="1724895"/>
            <a:ext cx="282804" cy="311085"/>
          </a:xfrm>
          <a:prstGeom prst="cube">
            <a:avLst/>
          </a:prstGeom>
          <a:solidFill>
            <a:srgbClr val="A269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F7B1A05D-B76D-1D52-3682-27A4FEB12B36}"/>
              </a:ext>
            </a:extLst>
          </p:cNvPr>
          <p:cNvSpPr/>
          <p:nvPr/>
        </p:nvSpPr>
        <p:spPr>
          <a:xfrm>
            <a:off x="9417574" y="2194086"/>
            <a:ext cx="282804" cy="311085"/>
          </a:xfrm>
          <a:prstGeom prst="cube">
            <a:avLst/>
          </a:prstGeom>
          <a:solidFill>
            <a:srgbClr val="00DB1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75A3776-1629-4CDF-5DE7-BCFCB10F3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3459" y="6356350"/>
            <a:ext cx="480508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</p:spTree>
    <p:extLst>
      <p:ext uri="{BB962C8B-B14F-4D97-AF65-F5344CB8AC3E}">
        <p14:creationId xmlns:p14="http://schemas.microsoft.com/office/powerpoint/2010/main" val="42152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4ACE7-CDE8-BBDC-6703-BF844EEA1AE1}"/>
              </a:ext>
            </a:extLst>
          </p:cNvPr>
          <p:cNvSpPr txBox="1">
            <a:spLocks/>
          </p:cNvSpPr>
          <p:nvPr/>
        </p:nvSpPr>
        <p:spPr>
          <a:xfrm>
            <a:off x="1523998" y="0"/>
            <a:ext cx="9144000" cy="12172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77"/>
                <a:ea typeface="+mj-ea"/>
                <a:cs typeface="+mj-cs"/>
              </a:rPr>
              <a:t>The abstractions might be liars…</a:t>
            </a:r>
          </a:p>
        </p:txBody>
      </p:sp>
      <p:pic>
        <p:nvPicPr>
          <p:cNvPr id="2" name="dog_stick_door">
            <a:hlinkClick r:id="" action="ppaction://media"/>
            <a:extLst>
              <a:ext uri="{FF2B5EF4-FFF2-40B4-BE49-F238E27FC236}">
                <a16:creationId xmlns:a16="http://schemas.microsoft.com/office/drawing/2014/main" id="{1CBEB390-5D5B-3AAA-FACF-6E46814B5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529" y="1418951"/>
            <a:ext cx="8418937" cy="47356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C198F-1814-013E-8E1E-F5602649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DABC159-6B28-CB6B-2FB4-AF4E8446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3459" y="6356350"/>
            <a:ext cx="480508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-  Princeton University -  2025</a:t>
            </a:r>
          </a:p>
        </p:txBody>
      </p:sp>
    </p:spTree>
    <p:extLst>
      <p:ext uri="{BB962C8B-B14F-4D97-AF65-F5344CB8AC3E}">
        <p14:creationId xmlns:p14="http://schemas.microsoft.com/office/powerpoint/2010/main" val="40754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mo GIF">
            <a:extLst>
              <a:ext uri="{FF2B5EF4-FFF2-40B4-BE49-F238E27FC236}">
                <a16:creationId xmlns:a16="http://schemas.microsoft.com/office/drawing/2014/main" id="{75ACB5EA-4236-9AC8-66FF-4BBC3320C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4000"/>
            <a:ext cx="102616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62714-DA40-E3AF-43B7-6D3822B11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 |  Princeton  | 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6B44E-1204-0AC8-507C-66966F5F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041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2B88A4E-63C7-BB3A-4885-CC84F997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706916"/>
            <a:ext cx="10905066" cy="242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EE42AF-26BC-B77B-D94E-CAADB91C33CE}"/>
              </a:ext>
            </a:extLst>
          </p:cNvPr>
          <p:cNvSpPr txBox="1"/>
          <p:nvPr/>
        </p:nvSpPr>
        <p:spPr>
          <a:xfrm>
            <a:off x="643467" y="4309762"/>
            <a:ext cx="10905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“Deep Affordance Foresight:  Planning Through What Can Be Done in the Future.”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Danfei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Xu, Ajay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Mandlekar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, Roberto Martin-Martin 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Yuke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Zhu, Silvio Savarese and Li Fei-Fei. ICRA 2021.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EEDD6B-D8F0-887F-8CEC-C37F112D5F5A}"/>
              </a:ext>
            </a:extLst>
          </p:cNvPr>
          <p:cNvSpPr/>
          <p:nvPr/>
        </p:nvSpPr>
        <p:spPr>
          <a:xfrm>
            <a:off x="4529959" y="1524000"/>
            <a:ext cx="7104993" cy="139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778F5B-403C-4CAA-D8EA-34CEC70BA9FF}"/>
              </a:ext>
            </a:extLst>
          </p:cNvPr>
          <p:cNvSpPr/>
          <p:nvPr/>
        </p:nvSpPr>
        <p:spPr>
          <a:xfrm>
            <a:off x="4486749" y="2985813"/>
            <a:ext cx="7104993" cy="139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4F79-CEB2-B725-86F3-67AABA5B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78FE6B-9FAF-BC86-CAB9-352333D3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|  Princeton  |  2025</a:t>
            </a:r>
          </a:p>
        </p:txBody>
      </p:sp>
    </p:spTree>
    <p:extLst>
      <p:ext uri="{BB962C8B-B14F-4D97-AF65-F5344CB8AC3E}">
        <p14:creationId xmlns:p14="http://schemas.microsoft.com/office/powerpoint/2010/main" val="12030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6B2EAA-EA29-F188-43AC-F4115AE27C08}"/>
              </a:ext>
            </a:extLst>
          </p:cNvPr>
          <p:cNvSpPr/>
          <p:nvPr/>
        </p:nvSpPr>
        <p:spPr>
          <a:xfrm>
            <a:off x="1346773" y="1635855"/>
            <a:ext cx="4778819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Operator-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PushOutOfTube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Arguments: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 [  ,   ,  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Preconditions: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{Holding(  ,  ),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		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InTube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(. )}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Menlo" panose="020B0609030804020204" pitchFamily="49" charset="0"/>
              <a:cs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Add effects: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{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OutOfTube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( 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Delete effects: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{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InTube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(  )}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A77A1-13CC-9238-68D7-61197E97C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3793003" y="2411978"/>
            <a:ext cx="395707" cy="41810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46A7C9E-B1A7-ECD5-D599-6567F806DABF}"/>
              </a:ext>
            </a:extLst>
          </p:cNvPr>
          <p:cNvGrpSpPr/>
          <p:nvPr/>
        </p:nvGrpSpPr>
        <p:grpSpPr>
          <a:xfrm>
            <a:off x="3380201" y="2465148"/>
            <a:ext cx="161932" cy="311766"/>
            <a:chOff x="6147933" y="2126519"/>
            <a:chExt cx="190723" cy="367197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C08092CC-7D10-3C98-4BC6-4A4409121893}"/>
                </a:ext>
              </a:extLst>
            </p:cNvPr>
            <p:cNvSpPr/>
            <p:nvPr/>
          </p:nvSpPr>
          <p:spPr>
            <a:xfrm>
              <a:off x="6147933" y="2139518"/>
              <a:ext cx="69363" cy="354198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7F328C43-EA22-638D-C0D6-CC59813A9E98}"/>
                </a:ext>
              </a:extLst>
            </p:cNvPr>
            <p:cNvSpPr/>
            <p:nvPr/>
          </p:nvSpPr>
          <p:spPr>
            <a:xfrm rot="5400000">
              <a:off x="6220435" y="2054017"/>
              <a:ext cx="45719" cy="190723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Cube 22">
            <a:extLst>
              <a:ext uri="{FF2B5EF4-FFF2-40B4-BE49-F238E27FC236}">
                <a16:creationId xmlns:a16="http://schemas.microsoft.com/office/drawing/2014/main" id="{630921B8-04DB-7CD8-4DB7-39F59C7038A6}"/>
              </a:ext>
            </a:extLst>
          </p:cNvPr>
          <p:cNvSpPr/>
          <p:nvPr/>
        </p:nvSpPr>
        <p:spPr>
          <a:xfrm>
            <a:off x="4439581" y="2483995"/>
            <a:ext cx="249157" cy="274073"/>
          </a:xfrm>
          <a:prstGeom prst="cube">
            <a:avLst/>
          </a:prstGeom>
          <a:solidFill>
            <a:srgbClr val="0017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1133CE0-D402-91A2-139A-EE6567DDC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5232665" y="3134962"/>
            <a:ext cx="395707" cy="41810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36E1A19-678C-A22F-0FFA-ED526E1AE50E}"/>
              </a:ext>
            </a:extLst>
          </p:cNvPr>
          <p:cNvGrpSpPr/>
          <p:nvPr/>
        </p:nvGrpSpPr>
        <p:grpSpPr>
          <a:xfrm>
            <a:off x="4880512" y="3188132"/>
            <a:ext cx="161932" cy="311766"/>
            <a:chOff x="6147933" y="2126519"/>
            <a:chExt cx="190723" cy="367197"/>
          </a:xfrm>
        </p:grpSpPr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48E33AD7-7915-2C1B-9D88-58B28E09D066}"/>
                </a:ext>
              </a:extLst>
            </p:cNvPr>
            <p:cNvSpPr/>
            <p:nvPr/>
          </p:nvSpPr>
          <p:spPr>
            <a:xfrm>
              <a:off x="6147933" y="2139518"/>
              <a:ext cx="69363" cy="354198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A72711A7-813C-B19C-8FF0-7841B89D0028}"/>
                </a:ext>
              </a:extLst>
            </p:cNvPr>
            <p:cNvSpPr/>
            <p:nvPr/>
          </p:nvSpPr>
          <p:spPr>
            <a:xfrm rot="5400000">
              <a:off x="6220435" y="2054017"/>
              <a:ext cx="45719" cy="190723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Cube 32">
            <a:extLst>
              <a:ext uri="{FF2B5EF4-FFF2-40B4-BE49-F238E27FC236}">
                <a16:creationId xmlns:a16="http://schemas.microsoft.com/office/drawing/2014/main" id="{B7FC4E17-8BEE-9099-1AB5-0C171DC0EF8D}"/>
              </a:ext>
            </a:extLst>
          </p:cNvPr>
          <p:cNvSpPr/>
          <p:nvPr/>
        </p:nvSpPr>
        <p:spPr>
          <a:xfrm>
            <a:off x="4634175" y="3553068"/>
            <a:ext cx="249157" cy="274073"/>
          </a:xfrm>
          <a:prstGeom prst="cube">
            <a:avLst/>
          </a:prstGeom>
          <a:solidFill>
            <a:srgbClr val="0017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B443E37D-9048-49E9-D727-88EE2CF11496}"/>
              </a:ext>
            </a:extLst>
          </p:cNvPr>
          <p:cNvSpPr/>
          <p:nvPr/>
        </p:nvSpPr>
        <p:spPr>
          <a:xfrm>
            <a:off x="4834075" y="4302621"/>
            <a:ext cx="249157" cy="274073"/>
          </a:xfrm>
          <a:prstGeom prst="cube">
            <a:avLst/>
          </a:prstGeom>
          <a:solidFill>
            <a:srgbClr val="0017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305DC125-57AF-7F76-6108-1CCD94FBA8C8}"/>
              </a:ext>
            </a:extLst>
          </p:cNvPr>
          <p:cNvSpPr/>
          <p:nvPr/>
        </p:nvSpPr>
        <p:spPr>
          <a:xfrm>
            <a:off x="4655808" y="4675281"/>
            <a:ext cx="249157" cy="274073"/>
          </a:xfrm>
          <a:prstGeom prst="cube">
            <a:avLst/>
          </a:prstGeom>
          <a:solidFill>
            <a:srgbClr val="0017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653AFBFA-AB35-DDD1-133A-F98D1DDC4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5" t="50000" r="32877"/>
          <a:stretch/>
        </p:blipFill>
        <p:spPr bwMode="auto">
          <a:xfrm>
            <a:off x="6562598" y="1813105"/>
            <a:ext cx="3616071" cy="13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45DC4523-246F-1EF7-C3ED-E06D3C1AB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5" t="-1394" r="46852" b="51394"/>
          <a:stretch/>
        </p:blipFill>
        <p:spPr bwMode="auto">
          <a:xfrm>
            <a:off x="6562598" y="3177233"/>
            <a:ext cx="1977957" cy="13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35A4A91-2F8A-5609-12EF-5CEA5A73E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955" y="2288096"/>
            <a:ext cx="497335" cy="43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8DD15DA-D8C4-D017-2AF1-C5B23EA6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86" y="3496524"/>
            <a:ext cx="864030" cy="8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EA63D9-E19E-B268-B40E-B043ED4C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073FD-8C8B-FCD4-A705-756BC66F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|  Princeton  |  2025</a:t>
            </a:r>
          </a:p>
        </p:txBody>
      </p:sp>
    </p:spTree>
    <p:extLst>
      <p:ext uri="{BB962C8B-B14F-4D97-AF65-F5344CB8AC3E}">
        <p14:creationId xmlns:p14="http://schemas.microsoft.com/office/powerpoint/2010/main" val="273635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0CAE-CF15-81C3-492E-8FD6D1FDC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Conclusions from this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2CD6F-037F-F5BC-F705-754E1664F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Insufficient predicates → </a:t>
            </a:r>
            <a:r>
              <a:rPr lang="en-US" dirty="0">
                <a:sym typeface="Wingdings" pitchFamily="2" charset="2"/>
              </a:rPr>
              <a:t>learn new predicates</a:t>
            </a:r>
            <a:br>
              <a:rPr lang="en-US" dirty="0">
                <a:sym typeface="Wingdings" pitchFamily="2" charset="2"/>
              </a:rPr>
            </a:br>
            <a:br>
              <a:rPr lang="en-US" dirty="0">
                <a:sym typeface="Wingdings" pitchFamily="2" charset="2"/>
              </a:rPr>
            </a:b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HoldingBottom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HoldingTop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, etc.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Insufficient policies →</a:t>
            </a:r>
            <a:r>
              <a:rPr lang="en-US" dirty="0">
                <a:sym typeface="Wingdings" pitchFamily="2" charset="2"/>
              </a:rPr>
              <a:t> learn better policies</a:t>
            </a:r>
            <a:br>
              <a:rPr lang="en-US" dirty="0">
                <a:sym typeface="Wingdings" pitchFamily="2" charset="2"/>
              </a:rPr>
            </a:br>
            <a:br>
              <a:rPr lang="en-US" dirty="0">
                <a:sym typeface="Wingdings" pitchFamily="2" charset="2"/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Put down the tool and regrasp if needed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Insufficient planner →</a:t>
            </a:r>
            <a:r>
              <a:rPr lang="en-US" dirty="0">
                <a:sym typeface="Wingdings" pitchFamily="2" charset="2"/>
              </a:rPr>
              <a:t> be less trusting of the abstractions</a:t>
            </a:r>
            <a:br>
              <a:rPr lang="en-US" dirty="0">
                <a:sym typeface="Wingdings" pitchFamily="2" charset="2"/>
              </a:rPr>
            </a:br>
            <a:br>
              <a:rPr lang="en-US" dirty="0">
                <a:sym typeface="Wingdings" pitchFamily="2" charset="2"/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View abstractions as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guidance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for low-level planning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2D3240C1-476A-A4B8-EDD1-39B9B1143B23}"/>
              </a:ext>
            </a:extLst>
          </p:cNvPr>
          <p:cNvSpPr/>
          <p:nvPr/>
        </p:nvSpPr>
        <p:spPr>
          <a:xfrm>
            <a:off x="715617" y="4503906"/>
            <a:ext cx="9869557" cy="1673057"/>
          </a:xfrm>
          <a:prstGeom prst="frame">
            <a:avLst>
              <a:gd name="adj1" fmla="val 596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9ED370-8572-71A5-4E31-1BD4329B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0FFF0CB-1CDB-977F-770C-F6CED3C1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|  Princeton  |  2025</a:t>
            </a:r>
          </a:p>
        </p:txBody>
      </p:sp>
    </p:spTree>
    <p:extLst>
      <p:ext uri="{BB962C8B-B14F-4D97-AF65-F5344CB8AC3E}">
        <p14:creationId xmlns:p14="http://schemas.microsoft.com/office/powerpoint/2010/main" val="112038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73D6-D8D6-96F6-66F9-F7761DCD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BBDFB-2484-42EF-ABD7-67BD56700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 a POMDP with 2 states, 2 observations, and 2 actions.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Suppose that our initial belief state is uniform.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 it possible that the corresponding Belief MDP has an infinite number of reachable states?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D14C-CD22-8E93-1BF6-B5A1A82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0622B-377D-7B21-BACC-B7EB9C39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4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1F63C9-858A-8B1C-AF31-4E4BE9CACBF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8332186" y="2986751"/>
            <a:ext cx="0" cy="491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AAC180-76D3-FB4D-1AA1-ACB6B7AC8C80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594178" y="2986751"/>
            <a:ext cx="0" cy="491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23C348-006F-553B-F015-CD245FB9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0" y="1844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Bilevel Planning</a:t>
            </a:r>
            <a:r>
              <a:rPr lang="en-US" sz="3600" dirty="0"/>
              <a:t>: View Abstractions as </a:t>
            </a:r>
            <a:r>
              <a:rPr lang="en-US" sz="3600" i="1" dirty="0"/>
              <a:t>Constraints</a:t>
            </a:r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4398E-9F71-8833-A193-EECAA1E8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FA525-A13B-A4D8-95BB-19F0D2E0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40</a:t>
            </a:fld>
            <a:endParaRPr lang="en-US" dirty="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2B4F616-672D-B383-90AA-BE56C701CB72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1598824" y="2855277"/>
            <a:ext cx="897688" cy="9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26485C24-151E-58DA-A165-978DBDC84936}"/>
              </a:ext>
            </a:extLst>
          </p:cNvPr>
          <p:cNvSpPr/>
          <p:nvPr/>
        </p:nvSpPr>
        <p:spPr>
          <a:xfrm>
            <a:off x="450439" y="2609833"/>
            <a:ext cx="1148385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Goal </a:t>
            </a:r>
            <a:r>
              <a:rPr lang="en-US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6F7440-9830-348D-E60E-8FCFBE8D0104}"/>
              </a:ext>
            </a:extLst>
          </p:cNvPr>
          <p:cNvSpPr/>
          <p:nvPr/>
        </p:nvSpPr>
        <p:spPr>
          <a:xfrm>
            <a:off x="2047112" y="5754557"/>
            <a:ext cx="160741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Initial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B87E2A3-8C1B-0EDB-4359-0BEEF78D32D8}"/>
              </a:ext>
            </a:extLst>
          </p:cNvPr>
          <p:cNvSpPr/>
          <p:nvPr/>
        </p:nvSpPr>
        <p:spPr>
          <a:xfrm>
            <a:off x="2047122" y="4587551"/>
            <a:ext cx="1607419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abstract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8F67BD6-00C7-17A6-2D32-ACA1FABC5246}"/>
              </a:ext>
            </a:extLst>
          </p:cNvPr>
          <p:cNvCxnSpPr>
            <a:cxnSpLocks/>
            <a:stCxn id="64" idx="0"/>
            <a:endCxn id="65" idx="2"/>
          </p:cNvCxnSpPr>
          <p:nvPr/>
        </p:nvCxnSpPr>
        <p:spPr>
          <a:xfrm flipV="1">
            <a:off x="2850822" y="5078439"/>
            <a:ext cx="10" cy="676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33EC650-9461-8D1A-7BA0-F3470B075035}"/>
              </a:ext>
            </a:extLst>
          </p:cNvPr>
          <p:cNvCxnSpPr>
            <a:cxnSpLocks/>
            <a:stCxn id="65" idx="0"/>
          </p:cNvCxnSpPr>
          <p:nvPr/>
        </p:nvCxnSpPr>
        <p:spPr>
          <a:xfrm flipH="1" flipV="1">
            <a:off x="2850831" y="3968862"/>
            <a:ext cx="1" cy="61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181466E-7DE2-5155-19B1-E91E549C5D21}"/>
              </a:ext>
            </a:extLst>
          </p:cNvPr>
          <p:cNvCxnSpPr>
            <a:cxnSpLocks/>
          </p:cNvCxnSpPr>
          <p:nvPr/>
        </p:nvCxnSpPr>
        <p:spPr>
          <a:xfrm flipV="1">
            <a:off x="2850831" y="2944088"/>
            <a:ext cx="0" cy="523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Cloud 68">
            <a:extLst>
              <a:ext uri="{FF2B5EF4-FFF2-40B4-BE49-F238E27FC236}">
                <a16:creationId xmlns:a16="http://schemas.microsoft.com/office/drawing/2014/main" id="{C3373EEA-D2DC-8622-E5ED-249D56E89B4D}"/>
              </a:ext>
            </a:extLst>
          </p:cNvPr>
          <p:cNvSpPr/>
          <p:nvPr/>
        </p:nvSpPr>
        <p:spPr>
          <a:xfrm>
            <a:off x="2280768" y="1358833"/>
            <a:ext cx="8194147" cy="1948256"/>
          </a:xfrm>
          <a:prstGeom prst="clou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Lato" panose="020F0502020204030203" pitchFamily="34" charset="77"/>
              </a:rPr>
              <a:t>Symbolic Planner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10693F8-F886-017A-48BD-FFA5A3EC1551}"/>
              </a:ext>
            </a:extLst>
          </p:cNvPr>
          <p:cNvCxnSpPr>
            <a:cxnSpLocks/>
            <a:endCxn id="65" idx="1"/>
          </p:cNvCxnSpPr>
          <p:nvPr/>
        </p:nvCxnSpPr>
        <p:spPr>
          <a:xfrm flipV="1">
            <a:off x="1603605" y="4832995"/>
            <a:ext cx="443517" cy="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2C2CC39-E756-2EF3-1D1D-20245C95890D}"/>
              </a:ext>
            </a:extLst>
          </p:cNvPr>
          <p:cNvSpPr/>
          <p:nvPr/>
        </p:nvSpPr>
        <p:spPr>
          <a:xfrm>
            <a:off x="1889020" y="3477974"/>
            <a:ext cx="193429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DF5CA8C-89FC-4D61-A8D5-20AC764995A5}"/>
              </a:ext>
            </a:extLst>
          </p:cNvPr>
          <p:cNvSpPr/>
          <p:nvPr/>
        </p:nvSpPr>
        <p:spPr>
          <a:xfrm>
            <a:off x="365039" y="4587573"/>
            <a:ext cx="1238566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Predicates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FC18D47-FEA8-738B-5DC5-4603468CC868}"/>
              </a:ext>
            </a:extLst>
          </p:cNvPr>
          <p:cNvSpPr txBox="1"/>
          <p:nvPr/>
        </p:nvSpPr>
        <p:spPr>
          <a:xfrm>
            <a:off x="4068174" y="4266799"/>
            <a:ext cx="7483139" cy="170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tIns="0" bIns="9144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Lato" panose="020F0502020204030203" pitchFamily="34" charset="77"/>
              </a:rPr>
              <a:t>Find states 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, 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r>
              <a:rPr lang="en-US" sz="24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r>
              <a:rPr lang="en-US" sz="24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… </a:t>
            </a:r>
            <a:r>
              <a:rPr lang="en-US" sz="2400" dirty="0">
                <a:latin typeface="Lato" panose="020F0502020204030203" pitchFamily="34" charset="77"/>
              </a:rPr>
              <a:t>and actions 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, u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r>
              <a:rPr lang="en-US" sz="24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… </a:t>
            </a:r>
            <a:r>
              <a:rPr lang="en-US" sz="2400" dirty="0">
                <a:latin typeface="Lato" panose="020F0502020204030203" pitchFamily="34" charset="77"/>
              </a:rPr>
              <a:t>so that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latin typeface="Lato" panose="020F0502020204030203" pitchFamily="34" charset="77"/>
              </a:rPr>
              <a:t>abstract</a:t>
            </a:r>
            <a:r>
              <a:rPr lang="en-US" sz="2400" dirty="0">
                <a:latin typeface="Lato" panose="020F0502020204030203" pitchFamily="34" charset="77"/>
              </a:rPr>
              <a:t>(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 </a:t>
            </a:r>
            <a:r>
              <a:rPr lang="en-US" sz="2400" dirty="0">
                <a:latin typeface="Lato" panose="020F0502020204030203" pitchFamily="34" charset="77"/>
              </a:rPr>
              <a:t>) =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</a:t>
            </a:r>
            <a:r>
              <a:rPr lang="en-US" sz="2400" i="1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sz="2400" i="1" baseline="-25000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i+k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   </a:t>
            </a:r>
            <a:r>
              <a:rPr lang="en-US" sz="2400" b="1" dirty="0">
                <a:solidFill>
                  <a:srgbClr val="FF0000"/>
                </a:solidFill>
                <a:latin typeface="Lato" panose="020F0502020204030203" pitchFamily="34" charset="77"/>
              </a:rPr>
              <a:t>[abstract states are followed]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400" b="1" dirty="0">
                <a:latin typeface="Lato" panose="020F0502020204030203" pitchFamily="34" charset="77"/>
              </a:rPr>
              <a:t>f</a:t>
            </a:r>
            <a:r>
              <a:rPr lang="en-US" sz="2400" dirty="0">
                <a:latin typeface="Lato" panose="020F0502020204030203" pitchFamily="34" charset="77"/>
              </a:rPr>
              <a:t>(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i-1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, </a:t>
            </a:r>
            <a:r>
              <a:rPr lang="en-US" sz="2400" i="1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lang="en-US" sz="2400" i="1" baseline="-25000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</a:t>
            </a:r>
            <a:r>
              <a:rPr lang="en-US" sz="2400" dirty="0">
                <a:latin typeface="Lato" panose="020F0502020204030203" pitchFamily="34" charset="77"/>
              </a:rPr>
              <a:t> ) = 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                </a:t>
            </a:r>
            <a:r>
              <a:rPr lang="en-US" sz="2400" b="1" dirty="0">
                <a:solidFill>
                  <a:srgbClr val="FF0000"/>
                </a:solidFill>
                <a:latin typeface="Lato" panose="020F0502020204030203" pitchFamily="34" charset="77"/>
              </a:rPr>
              <a:t>[transitions are valid]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A45830-684C-FAF2-13DB-50D6FB03D031}"/>
              </a:ext>
            </a:extLst>
          </p:cNvPr>
          <p:cNvSpPr/>
          <p:nvPr/>
        </p:nvSpPr>
        <p:spPr>
          <a:xfrm>
            <a:off x="4627028" y="3477974"/>
            <a:ext cx="193429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5209C-23E4-069C-828D-266142D25030}"/>
              </a:ext>
            </a:extLst>
          </p:cNvPr>
          <p:cNvSpPr/>
          <p:nvPr/>
        </p:nvSpPr>
        <p:spPr>
          <a:xfrm>
            <a:off x="7365036" y="3477974"/>
            <a:ext cx="193429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2737BE-026A-E8D9-7908-548CABFFE639}"/>
              </a:ext>
            </a:extLst>
          </p:cNvPr>
          <p:cNvSpPr txBox="1"/>
          <p:nvPr/>
        </p:nvSpPr>
        <p:spPr>
          <a:xfrm>
            <a:off x="9767121" y="351242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95891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11FF-E555-CCF5-9CE6-23E827CF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Logic-Geometric Programming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80DAB-CC19-CB94-B5B0-1A1A1D1E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CBE73-00A0-9C75-6062-05A30746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56D07-1173-7865-5057-44FD5182AB28}"/>
              </a:ext>
            </a:extLst>
          </p:cNvPr>
          <p:cNvSpPr txBox="1"/>
          <p:nvPr/>
        </p:nvSpPr>
        <p:spPr>
          <a:xfrm>
            <a:off x="5151670" y="1366600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Toussaint (2015)</a:t>
            </a:r>
          </a:p>
        </p:txBody>
      </p:sp>
      <p:pic>
        <p:nvPicPr>
          <p:cNvPr id="7" name="Online Media 6" descr="Differentiable Physics and Stable Modes for Tool-Use and Manipulation Planning">
            <a:hlinkClick r:id="" action="ppaction://media"/>
            <a:extLst>
              <a:ext uri="{FF2B5EF4-FFF2-40B4-BE49-F238E27FC236}">
                <a16:creationId xmlns:a16="http://schemas.microsoft.com/office/drawing/2014/main" id="{96275138-BF6D-5F5E-0DE0-97EDF666BB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17021" y="1831896"/>
            <a:ext cx="7757955" cy="438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0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F265-7501-4B08-4FFB-67C6912D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57" y="365125"/>
            <a:ext cx="10720086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Side Note: </a:t>
            </a:r>
            <a:r>
              <a:rPr lang="en-US" sz="3200" dirty="0"/>
              <a:t>Constraints Can Help Planning in Multiple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1E656-F035-5841-0920-666A47C10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78997"/>
            <a:ext cx="10515600" cy="597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From </a:t>
            </a:r>
            <a:r>
              <a:rPr lang="en-US" sz="1800" dirty="0" err="1"/>
              <a:t>Chitnis</a:t>
            </a:r>
            <a:r>
              <a:rPr lang="en-US" sz="1800" dirty="0"/>
              <a:t>*, Silver*, et al. (2020)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15B34-B054-A039-9110-B60ED97C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7068B-1559-0B8E-7B84-9457B5F0D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9F7D1-DB25-C99F-2A52-8876CD0C2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22" y="1690688"/>
            <a:ext cx="10069975" cy="35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01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11FF-E555-CCF5-9CE6-23E827CF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Logic-Geometric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A5196-0F5B-D88E-869B-E6AED95F5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Possible issues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Optimizing in low-level state and action space remains hard for long-horizon problems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80DAB-CC19-CB94-B5B0-1A1A1D1E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CBE73-00A0-9C75-6062-05A30746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56D07-1173-7865-5057-44FD5182AB28}"/>
              </a:ext>
            </a:extLst>
          </p:cNvPr>
          <p:cNvSpPr txBox="1"/>
          <p:nvPr/>
        </p:nvSpPr>
        <p:spPr>
          <a:xfrm>
            <a:off x="5151670" y="1366600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Toussaint (2015)</a:t>
            </a:r>
          </a:p>
        </p:txBody>
      </p:sp>
    </p:spTree>
    <p:extLst>
      <p:ext uri="{BB962C8B-B14F-4D97-AF65-F5344CB8AC3E}">
        <p14:creationId xmlns:p14="http://schemas.microsoft.com/office/powerpoint/2010/main" val="1794775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9485-EADF-A48C-CC32-4E33C673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95" y="627878"/>
            <a:ext cx="10515600" cy="1325563"/>
          </a:xfrm>
        </p:spPr>
        <p:txBody>
          <a:bodyPr/>
          <a:lstStyle/>
          <a:p>
            <a:r>
              <a:rPr lang="en-US" dirty="0"/>
              <a:t>General Trick 2: Optimize Splines Instead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A375A5-9F5C-2B25-FE14-DB75D387A6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41372"/>
                <a:ext cx="77724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Optimizing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slow for large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Instead, optimize over lower-dimensional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: </a:t>
                </a:r>
                <a:br>
                  <a:rPr lang="en-US" dirty="0"/>
                </a:br>
                <a:br>
                  <a:rPr lang="en-US" b="0" i="0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where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and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𝑚𝐻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/>
                  <a:t>Common: think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as “action waypoints” and interpolate between them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For example, linear splines (see right)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A375A5-9F5C-2B25-FE14-DB75D387A6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41372"/>
                <a:ext cx="7772400" cy="4351338"/>
              </a:xfrm>
              <a:blipFill>
                <a:blip r:embed="rId2"/>
                <a:stretch>
                  <a:fillRect l="-1631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71C23-E115-399B-DD56-128789A7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FFDF7-8C27-2FFB-2198-B0BE405EF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44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63FDF9-B20F-8DBF-DA8F-D011795D4018}"/>
              </a:ext>
            </a:extLst>
          </p:cNvPr>
          <p:cNvCxnSpPr>
            <a:cxnSpLocks/>
          </p:cNvCxnSpPr>
          <p:nvPr/>
        </p:nvCxnSpPr>
        <p:spPr>
          <a:xfrm flipV="1">
            <a:off x="8610600" y="2406560"/>
            <a:ext cx="0" cy="268544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FD77FB-B070-A0CB-95FF-38CB6A804001}"/>
              </a:ext>
            </a:extLst>
          </p:cNvPr>
          <p:cNvCxnSpPr>
            <a:cxnSpLocks/>
          </p:cNvCxnSpPr>
          <p:nvPr/>
        </p:nvCxnSpPr>
        <p:spPr>
          <a:xfrm>
            <a:off x="8610600" y="5080780"/>
            <a:ext cx="300709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E8CC2E-7B08-4BB9-38A6-7CB2DBC1AB49}"/>
                  </a:ext>
                </a:extLst>
              </p:cNvPr>
              <p:cNvSpPr txBox="1"/>
              <p:nvPr/>
            </p:nvSpPr>
            <p:spPr>
              <a:xfrm>
                <a:off x="9982200" y="5080780"/>
                <a:ext cx="32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E8CC2E-7B08-4BB9-38A6-7CB2DBC1A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5080780"/>
                <a:ext cx="32656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3AF2F5-E72D-428B-FF95-E31C61538EDF}"/>
                  </a:ext>
                </a:extLst>
              </p:cNvPr>
              <p:cNvSpPr txBox="1"/>
              <p:nvPr/>
            </p:nvSpPr>
            <p:spPr>
              <a:xfrm>
                <a:off x="8273610" y="3479339"/>
                <a:ext cx="3265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3AF2F5-E72D-428B-FF95-E31C61538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610" y="3479339"/>
                <a:ext cx="32656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196822-A022-A5FD-49A1-39E08AC55364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8610600" y="3848671"/>
            <a:ext cx="620027" cy="26837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7162F3-8EC7-00AE-287E-0D4CDBA9A915}"/>
              </a:ext>
            </a:extLst>
          </p:cNvPr>
          <p:cNvCxnSpPr>
            <a:cxnSpLocks/>
          </p:cNvCxnSpPr>
          <p:nvPr/>
        </p:nvCxnSpPr>
        <p:spPr>
          <a:xfrm flipV="1">
            <a:off x="9240252" y="3749284"/>
            <a:ext cx="632260" cy="993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99C323-13B6-A012-4F3B-3175B0141DBB}"/>
              </a:ext>
            </a:extLst>
          </p:cNvPr>
          <p:cNvCxnSpPr>
            <a:cxnSpLocks/>
          </p:cNvCxnSpPr>
          <p:nvPr/>
        </p:nvCxnSpPr>
        <p:spPr>
          <a:xfrm>
            <a:off x="9869903" y="3749283"/>
            <a:ext cx="632260" cy="11956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EC8471-7C26-D4FE-D314-A5B41CDFBCAA}"/>
              </a:ext>
            </a:extLst>
          </p:cNvPr>
          <p:cNvCxnSpPr>
            <a:cxnSpLocks/>
          </p:cNvCxnSpPr>
          <p:nvPr/>
        </p:nvCxnSpPr>
        <p:spPr>
          <a:xfrm flipV="1">
            <a:off x="10509179" y="3018364"/>
            <a:ext cx="530998" cy="8504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6BE5C9-9F04-048C-48EE-566D63F1C9C3}"/>
              </a:ext>
            </a:extLst>
          </p:cNvPr>
          <p:cNvCxnSpPr>
            <a:cxnSpLocks/>
          </p:cNvCxnSpPr>
          <p:nvPr/>
        </p:nvCxnSpPr>
        <p:spPr>
          <a:xfrm>
            <a:off x="11047193" y="3018364"/>
            <a:ext cx="609604" cy="63990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D8F093D-0AAB-9FF7-2CBF-633AC51E8286}"/>
              </a:ext>
            </a:extLst>
          </p:cNvPr>
          <p:cNvSpPr/>
          <p:nvPr/>
        </p:nvSpPr>
        <p:spPr>
          <a:xfrm>
            <a:off x="8543480" y="4049947"/>
            <a:ext cx="134238" cy="1341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8CF6FE-3FA9-196E-2D29-4790F8A04789}"/>
              </a:ext>
            </a:extLst>
          </p:cNvPr>
          <p:cNvSpPr/>
          <p:nvPr/>
        </p:nvSpPr>
        <p:spPr>
          <a:xfrm>
            <a:off x="10980074" y="4395442"/>
            <a:ext cx="134238" cy="1341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DD3AE0C-053F-38D6-3B34-8FA0982A89C4}"/>
                  </a:ext>
                </a:extLst>
              </p:cNvPr>
              <p:cNvSpPr txBox="1"/>
              <p:nvPr/>
            </p:nvSpPr>
            <p:spPr>
              <a:xfrm>
                <a:off x="11114312" y="4255231"/>
                <a:ext cx="3200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DD3AE0C-053F-38D6-3B34-8FA0982A8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4312" y="4255231"/>
                <a:ext cx="32003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B0F8B69C-F513-DAD9-7503-4484B84EE774}"/>
              </a:ext>
            </a:extLst>
          </p:cNvPr>
          <p:cNvSpPr/>
          <p:nvPr/>
        </p:nvSpPr>
        <p:spPr>
          <a:xfrm>
            <a:off x="9151734" y="3801758"/>
            <a:ext cx="134238" cy="1341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CE0C859-46B0-1AAD-39D4-65131CED0B1A}"/>
              </a:ext>
            </a:extLst>
          </p:cNvPr>
          <p:cNvSpPr/>
          <p:nvPr/>
        </p:nvSpPr>
        <p:spPr>
          <a:xfrm>
            <a:off x="9799276" y="3674227"/>
            <a:ext cx="134238" cy="1341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6BD3116-9F00-0966-AE9D-70B972E54D3E}"/>
              </a:ext>
            </a:extLst>
          </p:cNvPr>
          <p:cNvSpPr/>
          <p:nvPr/>
        </p:nvSpPr>
        <p:spPr>
          <a:xfrm>
            <a:off x="10446818" y="3785173"/>
            <a:ext cx="134238" cy="1341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F1004AE-B78F-0B81-5C50-68E77A43CB31}"/>
              </a:ext>
            </a:extLst>
          </p:cNvPr>
          <p:cNvSpPr/>
          <p:nvPr/>
        </p:nvSpPr>
        <p:spPr>
          <a:xfrm>
            <a:off x="10980074" y="2971451"/>
            <a:ext cx="134238" cy="1341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2261A99-25B5-0CAE-EACB-18FE69CE1019}"/>
              </a:ext>
            </a:extLst>
          </p:cNvPr>
          <p:cNvSpPr/>
          <p:nvPr/>
        </p:nvSpPr>
        <p:spPr>
          <a:xfrm>
            <a:off x="11589678" y="3570993"/>
            <a:ext cx="134238" cy="1341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D7F0014-F81D-DBB1-B9ED-B404E0B023F4}"/>
                  </a:ext>
                </a:extLst>
              </p:cNvPr>
              <p:cNvSpPr txBox="1"/>
              <p:nvPr/>
            </p:nvSpPr>
            <p:spPr>
              <a:xfrm>
                <a:off x="11109232" y="4532397"/>
                <a:ext cx="3200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D7F0014-F81D-DBB1-B9ED-B404E0B02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9232" y="4532397"/>
                <a:ext cx="32003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DCD8933-0850-D863-7AC0-D4831A81052A}"/>
              </a:ext>
            </a:extLst>
          </p:cNvPr>
          <p:cNvCxnSpPr>
            <a:cxnSpLocks/>
          </p:cNvCxnSpPr>
          <p:nvPr/>
        </p:nvCxnSpPr>
        <p:spPr>
          <a:xfrm flipV="1">
            <a:off x="10920078" y="4752140"/>
            <a:ext cx="219652" cy="124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89C3FD31-1BD3-229B-A6E9-BD969E192289}"/>
              </a:ext>
            </a:extLst>
          </p:cNvPr>
          <p:cNvSpPr/>
          <p:nvPr/>
        </p:nvSpPr>
        <p:spPr>
          <a:xfrm>
            <a:off x="4527430" y="294923"/>
            <a:ext cx="3133530" cy="540733"/>
          </a:xfrm>
          <a:prstGeom prst="wedgeRectCallout">
            <a:avLst>
              <a:gd name="adj1" fmla="val -55994"/>
              <a:gd name="adj2" fmla="val -28685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Recall from last lecture</a:t>
            </a:r>
          </a:p>
        </p:txBody>
      </p:sp>
    </p:spTree>
    <p:extLst>
      <p:ext uri="{BB962C8B-B14F-4D97-AF65-F5344CB8AC3E}">
        <p14:creationId xmlns:p14="http://schemas.microsoft.com/office/powerpoint/2010/main" val="28572028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3944-24BB-F55D-AFDF-C2E806EC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6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Parameterized</a:t>
            </a:r>
            <a:r>
              <a:rPr lang="en-US" dirty="0"/>
              <a:t> Skill Policies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0FDC6-928A-D2F7-D67D-3EFD7FD51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52"/>
          <a:stretch/>
        </p:blipFill>
        <p:spPr bwMode="auto">
          <a:xfrm>
            <a:off x="1517875" y="1406165"/>
            <a:ext cx="2272720" cy="144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F0F908-E12A-9B49-7E5C-F854130A9F69}"/>
              </a:ext>
            </a:extLst>
          </p:cNvPr>
          <p:cNvSpPr/>
          <p:nvPr/>
        </p:nvSpPr>
        <p:spPr>
          <a:xfrm>
            <a:off x="1517875" y="3239750"/>
            <a:ext cx="4915864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Operator-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PickTool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Arguments: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 [  ,   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Preconditions: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{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GripperOpen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(  )}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Menlo" panose="020B0609030804020204" pitchFamily="49" charset="0"/>
              <a:cs typeface="Consolas" panose="020B06090202040302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Add effects: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{Holding(  , 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Delete effects: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{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GripperOpen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Menlo" panose="020B0609030804020204" pitchFamily="49" charset="0"/>
                <a:cs typeface="Consolas" panose="020B0609020204030204" pitchFamily="49" charset="0"/>
              </a:rPr>
              <a:t>(  )}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CCD20D-6EA8-3BC9-95C6-3BE6FDAC0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3964105" y="4015873"/>
            <a:ext cx="395707" cy="4181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4D025B3-485A-AE7A-15AE-F4918FCADA05}"/>
              </a:ext>
            </a:extLst>
          </p:cNvPr>
          <p:cNvGrpSpPr/>
          <p:nvPr/>
        </p:nvGrpSpPr>
        <p:grpSpPr>
          <a:xfrm>
            <a:off x="3551303" y="4069043"/>
            <a:ext cx="161932" cy="311766"/>
            <a:chOff x="6147933" y="2126519"/>
            <a:chExt cx="190723" cy="367197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04106CE0-023E-91AA-A585-AF8197230F39}"/>
                </a:ext>
              </a:extLst>
            </p:cNvPr>
            <p:cNvSpPr/>
            <p:nvPr/>
          </p:nvSpPr>
          <p:spPr>
            <a:xfrm>
              <a:off x="6147933" y="2139518"/>
              <a:ext cx="69363" cy="354198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48C69AC1-78EC-18EA-8774-2BF82C84B750}"/>
                </a:ext>
              </a:extLst>
            </p:cNvPr>
            <p:cNvSpPr/>
            <p:nvPr/>
          </p:nvSpPr>
          <p:spPr>
            <a:xfrm rot="5400000">
              <a:off x="6220435" y="2054017"/>
              <a:ext cx="45719" cy="190723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3C32963-93B3-EF0A-EE14-1845752D1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5596598" y="4695513"/>
            <a:ext cx="395707" cy="4181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41EA49-E4B2-B009-E112-1535528E6B4D}"/>
              </a:ext>
            </a:extLst>
          </p:cNvPr>
          <p:cNvGrpSpPr/>
          <p:nvPr/>
        </p:nvGrpSpPr>
        <p:grpSpPr>
          <a:xfrm>
            <a:off x="8220740" y="2073683"/>
            <a:ext cx="1872790" cy="4647792"/>
            <a:chOff x="5992425" y="1074120"/>
            <a:chExt cx="1872790" cy="464779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5564E424-8B96-6F0A-1DF4-CD29BF396465}"/>
                </a:ext>
              </a:extLst>
            </p:cNvPr>
            <p:cNvSpPr/>
            <p:nvPr/>
          </p:nvSpPr>
          <p:spPr>
            <a:xfrm>
              <a:off x="5995092" y="1430394"/>
              <a:ext cx="730366" cy="4291518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7F5B1345-5024-B9BE-9E8F-4527C7708D57}"/>
                </a:ext>
              </a:extLst>
            </p:cNvPr>
            <p:cNvSpPr/>
            <p:nvPr/>
          </p:nvSpPr>
          <p:spPr>
            <a:xfrm rot="5400000">
              <a:off x="6541167" y="525378"/>
              <a:ext cx="775305" cy="1872790"/>
            </a:xfrm>
            <a:prstGeom prst="cub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32B7598-2E44-AFA2-0B88-E504BBB45871}"/>
                </a:ext>
              </a:extLst>
            </p:cNvPr>
            <p:cNvSpPr/>
            <p:nvPr/>
          </p:nvSpPr>
          <p:spPr>
            <a:xfrm rot="16200000">
              <a:off x="4507021" y="2559527"/>
              <a:ext cx="4647790" cy="1676980"/>
            </a:xfrm>
            <a:custGeom>
              <a:avLst/>
              <a:gdLst>
                <a:gd name="connsiteX0" fmla="*/ 4629960 w 4629960"/>
                <a:gd name="connsiteY0" fmla="*/ 0 h 1676980"/>
                <a:gd name="connsiteX1" fmla="*/ 4629960 w 4629960"/>
                <a:gd name="connsiteY1" fmla="*/ 585927 h 1676980"/>
                <a:gd name="connsiteX2" fmla="*/ 4629959 w 4629960"/>
                <a:gd name="connsiteY2" fmla="*/ 585927 h 1676980"/>
                <a:gd name="connsiteX3" fmla="*/ 4629959 w 4629960"/>
                <a:gd name="connsiteY3" fmla="*/ 1676980 h 1676980"/>
                <a:gd name="connsiteX4" fmla="*/ 4044033 w 4629960"/>
                <a:gd name="connsiteY4" fmla="*/ 1676980 h 1676980"/>
                <a:gd name="connsiteX5" fmla="*/ 4044033 w 4629960"/>
                <a:gd name="connsiteY5" fmla="*/ 585927 h 1676980"/>
                <a:gd name="connsiteX6" fmla="*/ 0 w 4629960"/>
                <a:gd name="connsiteY6" fmla="*/ 585926 h 1676980"/>
                <a:gd name="connsiteX7" fmla="*/ 0 w 4629960"/>
                <a:gd name="connsiteY7" fmla="*/ 0 h 167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9960" h="1676980">
                  <a:moveTo>
                    <a:pt x="4629960" y="0"/>
                  </a:moveTo>
                  <a:lnTo>
                    <a:pt x="4629960" y="585927"/>
                  </a:lnTo>
                  <a:lnTo>
                    <a:pt x="4629959" y="585927"/>
                  </a:lnTo>
                  <a:lnTo>
                    <a:pt x="4629959" y="1676980"/>
                  </a:lnTo>
                  <a:lnTo>
                    <a:pt x="4044033" y="1676980"/>
                  </a:lnTo>
                  <a:lnTo>
                    <a:pt x="4044033" y="585927"/>
                  </a:lnTo>
                  <a:lnTo>
                    <a:pt x="0" y="5859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516CFB9-DB24-647C-D892-1E1902AF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8706828" y="1773075"/>
            <a:ext cx="651389" cy="688261"/>
          </a:xfrm>
          <a:prstGeom prst="rect">
            <a:avLst/>
          </a:prstGeom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078A0-052A-F9C2-F084-4D5E74D8EA3F}"/>
              </a:ext>
            </a:extLst>
          </p:cNvPr>
          <p:cNvSpPr txBox="1"/>
          <p:nvPr/>
        </p:nvSpPr>
        <p:spPr>
          <a:xfrm>
            <a:off x="7384854" y="1220504"/>
            <a:ext cx="354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Different Parameters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563D8F-0621-5D14-EF3E-9F7E5D297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9588420" y="1914727"/>
            <a:ext cx="651389" cy="688261"/>
          </a:xfrm>
          <a:prstGeom prst="rect">
            <a:avLst/>
          </a:prstGeom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9AD448-B038-9326-0FD5-E284908A8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8028571" y="2591170"/>
            <a:ext cx="651389" cy="688261"/>
          </a:xfrm>
          <a:prstGeom prst="rect">
            <a:avLst/>
          </a:prstGeom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30B7AB-C645-0A52-478F-BE2BFF4C55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8262895" y="3423950"/>
            <a:ext cx="651389" cy="688261"/>
          </a:xfrm>
          <a:prstGeom prst="rect">
            <a:avLst/>
          </a:prstGeom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F220D0-7653-5645-F56E-B3246CAE95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8089634" y="4425358"/>
            <a:ext cx="651389" cy="688261"/>
          </a:xfrm>
          <a:prstGeom prst="rect">
            <a:avLst/>
          </a:prstGeom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E414F5-8AE2-85F8-7B34-6EF173952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8241855" y="5384494"/>
            <a:ext cx="651389" cy="688261"/>
          </a:xfrm>
          <a:prstGeom prst="rect">
            <a:avLst/>
          </a:prstGeom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4DE003-DC8B-F83C-7768-61A3FBCBFF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5602365" y="5836313"/>
            <a:ext cx="395707" cy="418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490CD2-6A45-546C-539A-72B03294A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9" b="39250" l="50116" r="8524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5724" t="470" r="10359" b="56441"/>
          <a:stretch/>
        </p:blipFill>
        <p:spPr>
          <a:xfrm>
            <a:off x="5110417" y="5471875"/>
            <a:ext cx="395707" cy="418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13F0EF9-AADD-FCBA-9049-CD5A97D6F51B}"/>
              </a:ext>
            </a:extLst>
          </p:cNvPr>
          <p:cNvGrpSpPr/>
          <p:nvPr/>
        </p:nvGrpSpPr>
        <p:grpSpPr>
          <a:xfrm>
            <a:off x="4758264" y="5525045"/>
            <a:ext cx="161932" cy="311766"/>
            <a:chOff x="6147933" y="2126519"/>
            <a:chExt cx="190723" cy="367197"/>
          </a:xfrm>
        </p:grpSpPr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BDB7C84E-F9B4-957E-00F6-200AA4EF18A2}"/>
                </a:ext>
              </a:extLst>
            </p:cNvPr>
            <p:cNvSpPr/>
            <p:nvPr/>
          </p:nvSpPr>
          <p:spPr>
            <a:xfrm>
              <a:off x="6147933" y="2139518"/>
              <a:ext cx="69363" cy="354198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63CF723F-8648-F2F4-D954-E5A6A5881685}"/>
                </a:ext>
              </a:extLst>
            </p:cNvPr>
            <p:cNvSpPr/>
            <p:nvPr/>
          </p:nvSpPr>
          <p:spPr>
            <a:xfrm rot="5400000">
              <a:off x="6220435" y="2054017"/>
              <a:ext cx="45719" cy="190723"/>
            </a:xfrm>
            <a:prstGeom prst="cub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FC3B7D17-F281-CEC1-6D87-8E8CF9C90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A3C1B005-46A6-E98D-050B-B94022D23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|  Princeton  |  2025</a:t>
            </a:r>
          </a:p>
        </p:txBody>
      </p:sp>
    </p:spTree>
    <p:extLst>
      <p:ext uri="{BB962C8B-B14F-4D97-AF65-F5344CB8AC3E}">
        <p14:creationId xmlns:p14="http://schemas.microsoft.com/office/powerpoint/2010/main" val="247498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111DC87-68EA-6E6B-B01F-77223C855C1C}"/>
              </a:ext>
            </a:extLst>
          </p:cNvPr>
          <p:cNvCxnSpPr>
            <a:cxnSpLocks/>
            <a:stCxn id="114" idx="3"/>
          </p:cNvCxnSpPr>
          <p:nvPr/>
        </p:nvCxnSpPr>
        <p:spPr>
          <a:xfrm>
            <a:off x="1444820" y="2284519"/>
            <a:ext cx="897688" cy="9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CE523EBE-D7F0-D009-4442-EFCA2299F4EF}"/>
              </a:ext>
            </a:extLst>
          </p:cNvPr>
          <p:cNvSpPr/>
          <p:nvPr/>
        </p:nvSpPr>
        <p:spPr>
          <a:xfrm>
            <a:off x="4636692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0C13657-AAD3-5DD2-4C60-69802E2D8586}"/>
              </a:ext>
            </a:extLst>
          </p:cNvPr>
          <p:cNvSpPr/>
          <p:nvPr/>
        </p:nvSpPr>
        <p:spPr>
          <a:xfrm>
            <a:off x="296435" y="2039075"/>
            <a:ext cx="1148385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Goal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2B5B2502-C1EE-14FF-0FD4-951B82E0B49D}"/>
              </a:ext>
            </a:extLst>
          </p:cNvPr>
          <p:cNvSpPr/>
          <p:nvPr/>
        </p:nvSpPr>
        <p:spPr>
          <a:xfrm>
            <a:off x="1893108" y="5183799"/>
            <a:ext cx="160741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Initial state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91773C-8EB8-864B-566D-6F0DEE78B716}"/>
              </a:ext>
            </a:extLst>
          </p:cNvPr>
          <p:cNvSpPr/>
          <p:nvPr/>
        </p:nvSpPr>
        <p:spPr>
          <a:xfrm>
            <a:off x="1828093" y="2907216"/>
            <a:ext cx="1737468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53201A-D7D4-785A-CAB2-291679D4F3D6}"/>
              </a:ext>
            </a:extLst>
          </p:cNvPr>
          <p:cNvSpPr/>
          <p:nvPr/>
        </p:nvSpPr>
        <p:spPr>
          <a:xfrm>
            <a:off x="1893118" y="4016793"/>
            <a:ext cx="1607419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abstract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F7AD57-9642-8D5B-C4D4-522FB776928F}"/>
              </a:ext>
            </a:extLst>
          </p:cNvPr>
          <p:cNvCxnSpPr>
            <a:cxnSpLocks/>
            <a:stCxn id="214" idx="0"/>
            <a:endCxn id="3" idx="2"/>
          </p:cNvCxnSpPr>
          <p:nvPr/>
        </p:nvCxnSpPr>
        <p:spPr>
          <a:xfrm flipV="1">
            <a:off x="2696818" y="4507681"/>
            <a:ext cx="10" cy="676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E4FCC8-9555-3073-61CD-95AC5C341865}"/>
              </a:ext>
            </a:extLst>
          </p:cNvPr>
          <p:cNvCxnSpPr>
            <a:cxnSpLocks/>
            <a:stCxn id="3" idx="0"/>
            <a:endCxn id="2" idx="2"/>
          </p:cNvCxnSpPr>
          <p:nvPr/>
        </p:nvCxnSpPr>
        <p:spPr>
          <a:xfrm flipH="1" flipV="1">
            <a:off x="2696827" y="3398104"/>
            <a:ext cx="1" cy="61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E02427-87B7-197C-2A2D-3CC7ABAB4329}"/>
              </a:ext>
            </a:extLst>
          </p:cNvPr>
          <p:cNvCxnSpPr>
            <a:cxnSpLocks/>
          </p:cNvCxnSpPr>
          <p:nvPr/>
        </p:nvCxnSpPr>
        <p:spPr>
          <a:xfrm flipV="1">
            <a:off x="2696827" y="2373330"/>
            <a:ext cx="0" cy="523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loud 15">
            <a:extLst>
              <a:ext uri="{FF2B5EF4-FFF2-40B4-BE49-F238E27FC236}">
                <a16:creationId xmlns:a16="http://schemas.microsoft.com/office/drawing/2014/main" id="{B5AED418-76D5-7105-FCD8-FFD9ECF06096}"/>
              </a:ext>
            </a:extLst>
          </p:cNvPr>
          <p:cNvSpPr/>
          <p:nvPr/>
        </p:nvSpPr>
        <p:spPr>
          <a:xfrm>
            <a:off x="2126764" y="788075"/>
            <a:ext cx="8194147" cy="1948256"/>
          </a:xfrm>
          <a:prstGeom prst="clou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Symbolic Planner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E3FBD5-1C67-7680-F204-398D395CEBF5}"/>
              </a:ext>
            </a:extLst>
          </p:cNvPr>
          <p:cNvSpPr/>
          <p:nvPr/>
        </p:nvSpPr>
        <p:spPr>
          <a:xfrm>
            <a:off x="301217" y="4016815"/>
            <a:ext cx="1148384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Predicates</a:t>
            </a:r>
            <a:endParaRPr kumimoji="0" lang="en-US" sz="16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5BD9572-DFD1-D127-07F8-50171F332FE5}"/>
              </a:ext>
            </a:extLst>
          </p:cNvPr>
          <p:cNvCxnSpPr>
            <a:cxnSpLocks/>
            <a:stCxn id="47" idx="3"/>
            <a:endCxn id="3" idx="1"/>
          </p:cNvCxnSpPr>
          <p:nvPr/>
        </p:nvCxnSpPr>
        <p:spPr>
          <a:xfrm flipV="1">
            <a:off x="1449601" y="4262237"/>
            <a:ext cx="443517" cy="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09BC286-5750-0B1F-1C34-546C65D8DCA5}"/>
              </a:ext>
            </a:extLst>
          </p:cNvPr>
          <p:cNvSpPr/>
          <p:nvPr/>
        </p:nvSpPr>
        <p:spPr>
          <a:xfrm>
            <a:off x="296435" y="2661655"/>
            <a:ext cx="1148384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Skills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20946E09-5375-E323-986D-021ABBCECEE9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444819" y="2294126"/>
            <a:ext cx="897689" cy="612973"/>
          </a:xfrm>
          <a:prstGeom prst="bentConnector3">
            <a:avLst>
              <a:gd name="adj1" fmla="val 2342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4B7106-A679-EF8B-ED9D-8663356DD5FE}"/>
              </a:ext>
            </a:extLst>
          </p:cNvPr>
          <p:cNvSpPr/>
          <p:nvPr/>
        </p:nvSpPr>
        <p:spPr>
          <a:xfrm>
            <a:off x="3925340" y="4189209"/>
            <a:ext cx="1148384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Policy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DA01C46-2F6B-A9A8-EDD4-FC9D31AB43E0}"/>
              </a:ext>
            </a:extLst>
          </p:cNvPr>
          <p:cNvSpPr/>
          <p:nvPr/>
        </p:nvSpPr>
        <p:spPr>
          <a:xfrm>
            <a:off x="5525054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3A18B33-D45B-8B0E-5C44-984B87C8C4DD}"/>
              </a:ext>
            </a:extLst>
          </p:cNvPr>
          <p:cNvSpPr/>
          <p:nvPr/>
        </p:nvSpPr>
        <p:spPr>
          <a:xfrm>
            <a:off x="5107936" y="5183799"/>
            <a:ext cx="276466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101A8B9-84A0-80BC-72A8-2CFC7A7247A8}"/>
              </a:ext>
            </a:extLst>
          </p:cNvPr>
          <p:cNvCxnSpPr>
            <a:cxnSpLocks/>
            <a:stCxn id="93" idx="3"/>
            <a:endCxn id="43" idx="1"/>
          </p:cNvCxnSpPr>
          <p:nvPr/>
        </p:nvCxnSpPr>
        <p:spPr>
          <a:xfrm>
            <a:off x="4984061" y="5429243"/>
            <a:ext cx="1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9ADEB1-B325-2021-DDFA-F411678FBF82}"/>
              </a:ext>
            </a:extLst>
          </p:cNvPr>
          <p:cNvCxnSpPr>
            <a:cxnSpLocks/>
            <a:stCxn id="43" idx="3"/>
            <a:endCxn id="42" idx="1"/>
          </p:cNvCxnSpPr>
          <p:nvPr/>
        </p:nvCxnSpPr>
        <p:spPr>
          <a:xfrm>
            <a:off x="5384402" y="5429243"/>
            <a:ext cx="14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07BD652A-E89A-7EA6-C3D3-C13E043A5FEF}"/>
              </a:ext>
            </a:extLst>
          </p:cNvPr>
          <p:cNvSpPr/>
          <p:nvPr/>
        </p:nvSpPr>
        <p:spPr>
          <a:xfrm>
            <a:off x="6055727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DAEB6C2-1AF6-B930-1D97-9A0414F010A0}"/>
              </a:ext>
            </a:extLst>
          </p:cNvPr>
          <p:cNvSpPr/>
          <p:nvPr/>
        </p:nvSpPr>
        <p:spPr>
          <a:xfrm>
            <a:off x="6944089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A0C8FC53-E68E-F449-1A4C-D7053D763841}"/>
              </a:ext>
            </a:extLst>
          </p:cNvPr>
          <p:cNvSpPr/>
          <p:nvPr/>
        </p:nvSpPr>
        <p:spPr>
          <a:xfrm>
            <a:off x="6526971" y="5183799"/>
            <a:ext cx="276466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448C9DD-2726-4296-CCE6-C240D975775E}"/>
              </a:ext>
            </a:extLst>
          </p:cNvPr>
          <p:cNvCxnSpPr>
            <a:cxnSpLocks/>
            <a:stCxn id="78" idx="3"/>
            <a:endCxn id="80" idx="1"/>
          </p:cNvCxnSpPr>
          <p:nvPr/>
        </p:nvCxnSpPr>
        <p:spPr>
          <a:xfrm>
            <a:off x="6403096" y="5429243"/>
            <a:ext cx="1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E06E4A3-1A9F-F1C8-EC00-950B2D09CE10}"/>
              </a:ext>
            </a:extLst>
          </p:cNvPr>
          <p:cNvCxnSpPr>
            <a:cxnSpLocks/>
            <a:stCxn id="80" idx="3"/>
            <a:endCxn id="79" idx="1"/>
          </p:cNvCxnSpPr>
          <p:nvPr/>
        </p:nvCxnSpPr>
        <p:spPr>
          <a:xfrm>
            <a:off x="6803437" y="5429243"/>
            <a:ext cx="14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FA279D20-637B-B1E5-AB9F-C7D61B3F479F}"/>
              </a:ext>
            </a:extLst>
          </p:cNvPr>
          <p:cNvSpPr/>
          <p:nvPr/>
        </p:nvSpPr>
        <p:spPr>
          <a:xfrm>
            <a:off x="7375532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D092434-413D-478C-E8BD-3C8D4F89205D}"/>
              </a:ext>
            </a:extLst>
          </p:cNvPr>
          <p:cNvSpPr/>
          <p:nvPr/>
        </p:nvSpPr>
        <p:spPr>
          <a:xfrm>
            <a:off x="8263894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282FDB4E-F5E2-79FD-A1FF-BCEE4EABAD34}"/>
              </a:ext>
            </a:extLst>
          </p:cNvPr>
          <p:cNvSpPr/>
          <p:nvPr/>
        </p:nvSpPr>
        <p:spPr>
          <a:xfrm>
            <a:off x="7846776" y="5183799"/>
            <a:ext cx="276466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695CDBE-AE0B-AC03-39D2-FFAEA982B345}"/>
              </a:ext>
            </a:extLst>
          </p:cNvPr>
          <p:cNvCxnSpPr>
            <a:cxnSpLocks/>
            <a:stCxn id="84" idx="3"/>
            <a:endCxn id="86" idx="1"/>
          </p:cNvCxnSpPr>
          <p:nvPr/>
        </p:nvCxnSpPr>
        <p:spPr>
          <a:xfrm>
            <a:off x="7722901" y="5429243"/>
            <a:ext cx="1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B372186-D28B-4AF1-C3AA-EC6399C0FC4F}"/>
              </a:ext>
            </a:extLst>
          </p:cNvPr>
          <p:cNvCxnSpPr>
            <a:cxnSpLocks/>
            <a:stCxn id="86" idx="3"/>
            <a:endCxn id="85" idx="1"/>
          </p:cNvCxnSpPr>
          <p:nvPr/>
        </p:nvCxnSpPr>
        <p:spPr>
          <a:xfrm>
            <a:off x="8123242" y="5429243"/>
            <a:ext cx="14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8" name="Rounded Rectangle 1077">
            <a:extLst>
              <a:ext uri="{FF2B5EF4-FFF2-40B4-BE49-F238E27FC236}">
                <a16:creationId xmlns:a16="http://schemas.microsoft.com/office/drawing/2014/main" id="{CE2B144E-32D8-28BE-DF27-378851F51A15}"/>
              </a:ext>
            </a:extLst>
          </p:cNvPr>
          <p:cNvSpPr/>
          <p:nvPr/>
        </p:nvSpPr>
        <p:spPr>
          <a:xfrm>
            <a:off x="8919881" y="4039596"/>
            <a:ext cx="623593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abs</a:t>
            </a:r>
          </a:p>
        </p:txBody>
      </p:sp>
      <p:sp>
        <p:nvSpPr>
          <p:cNvPr id="1079" name="Rectangle 1078">
            <a:extLst>
              <a:ext uri="{FF2B5EF4-FFF2-40B4-BE49-F238E27FC236}">
                <a16:creationId xmlns:a16="http://schemas.microsoft.com/office/drawing/2014/main" id="{80A72DE1-5100-1ED6-226E-E901E0E6CE3A}"/>
              </a:ext>
            </a:extLst>
          </p:cNvPr>
          <p:cNvSpPr/>
          <p:nvPr/>
        </p:nvSpPr>
        <p:spPr>
          <a:xfrm>
            <a:off x="8973452" y="2892520"/>
            <a:ext cx="521721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</a:p>
        </p:txBody>
      </p:sp>
      <p:cxnSp>
        <p:nvCxnSpPr>
          <p:cNvPr id="1080" name="Straight Arrow Connector 1079">
            <a:extLst>
              <a:ext uri="{FF2B5EF4-FFF2-40B4-BE49-F238E27FC236}">
                <a16:creationId xmlns:a16="http://schemas.microsoft.com/office/drawing/2014/main" id="{A64DED47-256E-B433-271E-4729657A5F5A}"/>
              </a:ext>
            </a:extLst>
          </p:cNvPr>
          <p:cNvCxnSpPr>
            <a:cxnSpLocks/>
            <a:stCxn id="1078" idx="0"/>
            <a:endCxn id="1079" idx="2"/>
          </p:cNvCxnSpPr>
          <p:nvPr/>
        </p:nvCxnSpPr>
        <p:spPr>
          <a:xfrm flipV="1">
            <a:off x="9231678" y="3383408"/>
            <a:ext cx="2635" cy="656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5" name="Straight Arrow Connector 1084">
            <a:extLst>
              <a:ext uri="{FF2B5EF4-FFF2-40B4-BE49-F238E27FC236}">
                <a16:creationId xmlns:a16="http://schemas.microsoft.com/office/drawing/2014/main" id="{123DB9E6-C4E8-E9CE-D01C-A9474C380F44}"/>
              </a:ext>
            </a:extLst>
          </p:cNvPr>
          <p:cNvCxnSpPr>
            <a:cxnSpLocks/>
            <a:stCxn id="1079" idx="0"/>
          </p:cNvCxnSpPr>
          <p:nvPr/>
        </p:nvCxnSpPr>
        <p:spPr>
          <a:xfrm flipH="1" flipV="1">
            <a:off x="9229895" y="2238170"/>
            <a:ext cx="4418" cy="654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AD7201-C68B-9065-36A6-A0BE4BD9C77F}"/>
              </a:ext>
            </a:extLst>
          </p:cNvPr>
          <p:cNvSpPr/>
          <p:nvPr/>
        </p:nvSpPr>
        <p:spPr>
          <a:xfrm>
            <a:off x="9982959" y="2892944"/>
            <a:ext cx="1694313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CMU Serif Roman" panose="02000603000000000000" pitchFamily="2" charset="0"/>
                <a:cs typeface="Consolas" panose="020B0609020204030204" pitchFamily="49" charset="0"/>
              </a:rPr>
              <a:t>PushOutOfTube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CMU Serif" panose="02000603000000000000" pitchFamily="2" charset="0"/>
              <a:cs typeface="Consolas" panose="020B0609020204030204" pitchFamily="49" charset="0"/>
            </a:endParaRPr>
          </a:p>
        </p:txBody>
      </p:sp>
      <p:cxnSp>
        <p:nvCxnSpPr>
          <p:cNvPr id="195" name="Elbow Connector 194">
            <a:extLst>
              <a:ext uri="{FF2B5EF4-FFF2-40B4-BE49-F238E27FC236}">
                <a16:creationId xmlns:a16="http://schemas.microsoft.com/office/drawing/2014/main" id="{2D7B9525-8353-25E4-8B34-88F51B0EB001}"/>
              </a:ext>
            </a:extLst>
          </p:cNvPr>
          <p:cNvCxnSpPr>
            <a:cxnSpLocks/>
            <a:endCxn id="193" idx="0"/>
          </p:cNvCxnSpPr>
          <p:nvPr/>
        </p:nvCxnSpPr>
        <p:spPr>
          <a:xfrm>
            <a:off x="9914574" y="2016614"/>
            <a:ext cx="915542" cy="8763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987D5360-25F9-262B-550F-0B72201EE66D}"/>
              </a:ext>
            </a:extLst>
          </p:cNvPr>
          <p:cNvCxnSpPr>
            <a:cxnSpLocks/>
            <a:stCxn id="1079" idx="3"/>
            <a:endCxn id="193" idx="1"/>
          </p:cNvCxnSpPr>
          <p:nvPr/>
        </p:nvCxnSpPr>
        <p:spPr>
          <a:xfrm>
            <a:off x="9495173" y="3137964"/>
            <a:ext cx="487786" cy="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8D0E9E67-0558-1E4A-2BC6-340DFEA59D3A}"/>
              </a:ext>
            </a:extLst>
          </p:cNvPr>
          <p:cNvSpPr txBox="1"/>
          <p:nvPr/>
        </p:nvSpPr>
        <p:spPr>
          <a:xfrm>
            <a:off x="11687816" y="29532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236" name="Elbow Connector 235">
            <a:extLst>
              <a:ext uri="{FF2B5EF4-FFF2-40B4-BE49-F238E27FC236}">
                <a16:creationId xmlns:a16="http://schemas.microsoft.com/office/drawing/2014/main" id="{8E757D74-C8C8-79B2-5C74-D54DD3D527B2}"/>
              </a:ext>
            </a:extLst>
          </p:cNvPr>
          <p:cNvCxnSpPr>
            <a:cxnSpLocks/>
            <a:stCxn id="85" idx="3"/>
            <a:endCxn id="1078" idx="2"/>
          </p:cNvCxnSpPr>
          <p:nvPr/>
        </p:nvCxnSpPr>
        <p:spPr>
          <a:xfrm flipV="1">
            <a:off x="8611263" y="4530484"/>
            <a:ext cx="620415" cy="8987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4718AD8-026B-F1BC-3B5D-505B4C21362F}"/>
              </a:ext>
            </a:extLst>
          </p:cNvPr>
          <p:cNvSpPr/>
          <p:nvPr/>
        </p:nvSpPr>
        <p:spPr>
          <a:xfrm>
            <a:off x="3914170" y="2911517"/>
            <a:ext cx="1148384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CMU Serif Roman" panose="02000603000000000000" pitchFamily="2" charset="0"/>
                <a:cs typeface="Consolas" panose="020B0609020204030204" pitchFamily="49" charset="0"/>
              </a:rPr>
              <a:t>PickTool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CMU Serif" panose="02000603000000000000" pitchFamily="2" charset="0"/>
              <a:cs typeface="Consolas" panose="020B0609020204030204" pitchFamily="49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FD8840-EFAB-E5B2-A54C-3DAB49609150}"/>
              </a:ext>
            </a:extLst>
          </p:cNvPr>
          <p:cNvSpPr/>
          <p:nvPr/>
        </p:nvSpPr>
        <p:spPr>
          <a:xfrm>
            <a:off x="3925340" y="3550363"/>
            <a:ext cx="1148384" cy="4908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Sampler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AB0B590-7EB1-73DD-29A6-5E26B5EEF194}"/>
              </a:ext>
            </a:extLst>
          </p:cNvPr>
          <p:cNvCxnSpPr>
            <a:cxnSpLocks/>
            <a:stCxn id="2" idx="3"/>
            <a:endCxn id="35" idx="1"/>
          </p:cNvCxnSpPr>
          <p:nvPr/>
        </p:nvCxnSpPr>
        <p:spPr>
          <a:xfrm>
            <a:off x="3565561" y="3152660"/>
            <a:ext cx="348609" cy="4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E7D39F0-FCBB-62EB-DC5B-C97104962536}"/>
              </a:ext>
            </a:extLst>
          </p:cNvPr>
          <p:cNvCxnSpPr>
            <a:cxnSpLocks/>
            <a:stCxn id="35" idx="3"/>
            <a:endCxn id="1079" idx="1"/>
          </p:cNvCxnSpPr>
          <p:nvPr/>
        </p:nvCxnSpPr>
        <p:spPr>
          <a:xfrm flipV="1">
            <a:off x="5062554" y="3137964"/>
            <a:ext cx="3910898" cy="18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34D31DF9-24AF-32D2-B498-D6998885C6F3}"/>
              </a:ext>
            </a:extLst>
          </p:cNvPr>
          <p:cNvSpPr/>
          <p:nvPr/>
        </p:nvSpPr>
        <p:spPr>
          <a:xfrm>
            <a:off x="5450912" y="3553888"/>
            <a:ext cx="1352525" cy="4908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Parameter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elle Sans Devanagari" panose="02000503000000020004" pitchFamily="2" charset="-78"/>
                <a:ea typeface="CMU Serif Roman" panose="02000603000000000000" pitchFamily="2" charset="0"/>
                <a:cs typeface="Adelle Sans Devanagari" panose="02000503000000020004" pitchFamily="2" charset="-78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elle Sans Devanagari" panose="02000503000000020004" pitchFamily="2" charset="-78"/>
                <a:ea typeface="CMU Serif Roman" panose="02000603000000000000" pitchFamily="2" charset="0"/>
                <a:cs typeface="Adelle Sans Devanagari" panose="02000503000000020004" pitchFamily="2" charset="-78"/>
              </a:rPr>
              <a:t>θ</a:t>
            </a:r>
            <a:endParaRPr kumimoji="0" lang="en-US" sz="16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elle Sans Devanagari" panose="02000503000000020004" pitchFamily="2" charset="-78"/>
              <a:ea typeface="CMU Serif" panose="02000603000000000000" pitchFamily="2" charset="0"/>
              <a:cs typeface="Adelle Sans Devanagari" panose="02000503000000020004" pitchFamily="2" charset="-78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37551AD-43B5-1D9F-B5AD-7927C803247D}"/>
              </a:ext>
            </a:extLst>
          </p:cNvPr>
          <p:cNvCxnSpPr>
            <a:cxnSpLocks/>
            <a:stCxn id="36" idx="3"/>
            <a:endCxn id="56" idx="1"/>
          </p:cNvCxnSpPr>
          <p:nvPr/>
        </p:nvCxnSpPr>
        <p:spPr>
          <a:xfrm>
            <a:off x="5073724" y="3795807"/>
            <a:ext cx="377188" cy="3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3723CDDA-065A-E448-CEA3-A9AB6A10DFD0}"/>
              </a:ext>
            </a:extLst>
          </p:cNvPr>
          <p:cNvCxnSpPr>
            <a:cxnSpLocks/>
            <a:stCxn id="56" idx="2"/>
            <a:endCxn id="25" idx="3"/>
          </p:cNvCxnSpPr>
          <p:nvPr/>
        </p:nvCxnSpPr>
        <p:spPr>
          <a:xfrm rot="5400000">
            <a:off x="5405512" y="3712989"/>
            <a:ext cx="389877" cy="105345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4B8F4AC6-FBF3-0C82-C8E3-DE9DAC086181}"/>
              </a:ext>
            </a:extLst>
          </p:cNvPr>
          <p:cNvCxnSpPr>
            <a:cxnSpLocks/>
            <a:stCxn id="25" idx="2"/>
            <a:endCxn id="93" idx="1"/>
          </p:cNvCxnSpPr>
          <p:nvPr/>
        </p:nvCxnSpPr>
        <p:spPr>
          <a:xfrm rot="16200000" flipH="1">
            <a:off x="4193539" y="4986090"/>
            <a:ext cx="749146" cy="13716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89A2E6DF-DD1D-8ED3-EFC9-16FEC3D75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5" t="-1394" r="50002" b="51394"/>
          <a:stretch/>
        </p:blipFill>
        <p:spPr bwMode="auto">
          <a:xfrm>
            <a:off x="6882913" y="3275802"/>
            <a:ext cx="1668897" cy="13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70C5E1D7-5591-0B4A-757D-4FF4BC4F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901" y="3816066"/>
            <a:ext cx="864030" cy="8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8FE6D5E-E351-1FF5-477B-61CBF96A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9494F3F-A395-CC7E-F87F-C24DA5D8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|  Princeton  |  2025</a:t>
            </a:r>
          </a:p>
        </p:txBody>
      </p:sp>
    </p:spTree>
    <p:extLst>
      <p:ext uri="{BB962C8B-B14F-4D97-AF65-F5344CB8AC3E}">
        <p14:creationId xmlns:p14="http://schemas.microsoft.com/office/powerpoint/2010/main" val="34520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25" grpId="0" animBg="1"/>
      <p:bldP spid="42" grpId="0" animBg="1"/>
      <p:bldP spid="43" grpId="0" animBg="1"/>
      <p:bldP spid="78" grpId="0" animBg="1"/>
      <p:bldP spid="79" grpId="0" animBg="1"/>
      <p:bldP spid="80" grpId="0" animBg="1"/>
      <p:bldP spid="84" grpId="0" animBg="1"/>
      <p:bldP spid="85" grpId="0" animBg="1"/>
      <p:bldP spid="86" grpId="0" animBg="1"/>
      <p:bldP spid="1078" grpId="0" animBg="1"/>
      <p:bldP spid="36" grpId="0" animBg="1"/>
      <p:bldP spid="5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111DC87-68EA-6E6B-B01F-77223C855C1C}"/>
              </a:ext>
            </a:extLst>
          </p:cNvPr>
          <p:cNvCxnSpPr>
            <a:cxnSpLocks/>
            <a:stCxn id="114" idx="3"/>
          </p:cNvCxnSpPr>
          <p:nvPr/>
        </p:nvCxnSpPr>
        <p:spPr>
          <a:xfrm>
            <a:off x="1444820" y="2284519"/>
            <a:ext cx="897688" cy="9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CE523EBE-D7F0-D009-4442-EFCA2299F4EF}"/>
              </a:ext>
            </a:extLst>
          </p:cNvPr>
          <p:cNvSpPr/>
          <p:nvPr/>
        </p:nvSpPr>
        <p:spPr>
          <a:xfrm>
            <a:off x="4636692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0C13657-AAD3-5DD2-4C60-69802E2D8586}"/>
              </a:ext>
            </a:extLst>
          </p:cNvPr>
          <p:cNvSpPr/>
          <p:nvPr/>
        </p:nvSpPr>
        <p:spPr>
          <a:xfrm>
            <a:off x="296435" y="2039075"/>
            <a:ext cx="1148385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Goal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2B5B2502-C1EE-14FF-0FD4-951B82E0B49D}"/>
              </a:ext>
            </a:extLst>
          </p:cNvPr>
          <p:cNvSpPr/>
          <p:nvPr/>
        </p:nvSpPr>
        <p:spPr>
          <a:xfrm>
            <a:off x="1893108" y="5183799"/>
            <a:ext cx="160741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Initial state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91773C-8EB8-864B-566D-6F0DEE78B716}"/>
              </a:ext>
            </a:extLst>
          </p:cNvPr>
          <p:cNvSpPr/>
          <p:nvPr/>
        </p:nvSpPr>
        <p:spPr>
          <a:xfrm>
            <a:off x="1828093" y="2907216"/>
            <a:ext cx="1737468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53201A-D7D4-785A-CAB2-291679D4F3D6}"/>
              </a:ext>
            </a:extLst>
          </p:cNvPr>
          <p:cNvSpPr/>
          <p:nvPr/>
        </p:nvSpPr>
        <p:spPr>
          <a:xfrm>
            <a:off x="1893118" y="4016793"/>
            <a:ext cx="1607419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abstract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F7AD57-9642-8D5B-C4D4-522FB776928F}"/>
              </a:ext>
            </a:extLst>
          </p:cNvPr>
          <p:cNvCxnSpPr>
            <a:cxnSpLocks/>
            <a:stCxn id="214" idx="0"/>
            <a:endCxn id="3" idx="2"/>
          </p:cNvCxnSpPr>
          <p:nvPr/>
        </p:nvCxnSpPr>
        <p:spPr>
          <a:xfrm flipV="1">
            <a:off x="2696818" y="4507681"/>
            <a:ext cx="10" cy="676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E4FCC8-9555-3073-61CD-95AC5C341865}"/>
              </a:ext>
            </a:extLst>
          </p:cNvPr>
          <p:cNvCxnSpPr>
            <a:cxnSpLocks/>
            <a:stCxn id="3" idx="0"/>
            <a:endCxn id="2" idx="2"/>
          </p:cNvCxnSpPr>
          <p:nvPr/>
        </p:nvCxnSpPr>
        <p:spPr>
          <a:xfrm flipH="1" flipV="1">
            <a:off x="2696827" y="3398104"/>
            <a:ext cx="1" cy="61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E02427-87B7-197C-2A2D-3CC7ABAB4329}"/>
              </a:ext>
            </a:extLst>
          </p:cNvPr>
          <p:cNvCxnSpPr>
            <a:cxnSpLocks/>
          </p:cNvCxnSpPr>
          <p:nvPr/>
        </p:nvCxnSpPr>
        <p:spPr>
          <a:xfrm flipV="1">
            <a:off x="2696827" y="2373330"/>
            <a:ext cx="0" cy="523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loud 15">
            <a:extLst>
              <a:ext uri="{FF2B5EF4-FFF2-40B4-BE49-F238E27FC236}">
                <a16:creationId xmlns:a16="http://schemas.microsoft.com/office/drawing/2014/main" id="{B5AED418-76D5-7105-FCD8-FFD9ECF06096}"/>
              </a:ext>
            </a:extLst>
          </p:cNvPr>
          <p:cNvSpPr/>
          <p:nvPr/>
        </p:nvSpPr>
        <p:spPr>
          <a:xfrm>
            <a:off x="2126764" y="788075"/>
            <a:ext cx="8194147" cy="1948256"/>
          </a:xfrm>
          <a:prstGeom prst="clou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Symbolic Planner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E3FBD5-1C67-7680-F204-398D395CEBF5}"/>
              </a:ext>
            </a:extLst>
          </p:cNvPr>
          <p:cNvSpPr/>
          <p:nvPr/>
        </p:nvSpPr>
        <p:spPr>
          <a:xfrm>
            <a:off x="301217" y="4016815"/>
            <a:ext cx="1148384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Predicates</a:t>
            </a:r>
            <a:endParaRPr kumimoji="0" lang="en-US" sz="16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5BD9572-DFD1-D127-07F8-50171F332FE5}"/>
              </a:ext>
            </a:extLst>
          </p:cNvPr>
          <p:cNvCxnSpPr>
            <a:cxnSpLocks/>
            <a:stCxn id="47" idx="3"/>
            <a:endCxn id="3" idx="1"/>
          </p:cNvCxnSpPr>
          <p:nvPr/>
        </p:nvCxnSpPr>
        <p:spPr>
          <a:xfrm flipV="1">
            <a:off x="1449601" y="4262237"/>
            <a:ext cx="443517" cy="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09BC286-5750-0B1F-1C34-546C65D8DCA5}"/>
              </a:ext>
            </a:extLst>
          </p:cNvPr>
          <p:cNvSpPr/>
          <p:nvPr/>
        </p:nvSpPr>
        <p:spPr>
          <a:xfrm>
            <a:off x="296435" y="2661655"/>
            <a:ext cx="1148384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Skills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20946E09-5375-E323-986D-021ABBCECEE9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444819" y="2294126"/>
            <a:ext cx="897689" cy="612973"/>
          </a:xfrm>
          <a:prstGeom prst="bentConnector3">
            <a:avLst>
              <a:gd name="adj1" fmla="val 2342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4B7106-A679-EF8B-ED9D-8663356DD5FE}"/>
              </a:ext>
            </a:extLst>
          </p:cNvPr>
          <p:cNvSpPr/>
          <p:nvPr/>
        </p:nvSpPr>
        <p:spPr>
          <a:xfrm>
            <a:off x="3925340" y="4189209"/>
            <a:ext cx="1148384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Policy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DA01C46-2F6B-A9A8-EDD4-FC9D31AB43E0}"/>
              </a:ext>
            </a:extLst>
          </p:cNvPr>
          <p:cNvSpPr/>
          <p:nvPr/>
        </p:nvSpPr>
        <p:spPr>
          <a:xfrm>
            <a:off x="5525054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3A18B33-D45B-8B0E-5C44-984B87C8C4DD}"/>
              </a:ext>
            </a:extLst>
          </p:cNvPr>
          <p:cNvSpPr/>
          <p:nvPr/>
        </p:nvSpPr>
        <p:spPr>
          <a:xfrm>
            <a:off x="5107936" y="5183799"/>
            <a:ext cx="276466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101A8B9-84A0-80BC-72A8-2CFC7A7247A8}"/>
              </a:ext>
            </a:extLst>
          </p:cNvPr>
          <p:cNvCxnSpPr>
            <a:cxnSpLocks/>
            <a:stCxn id="93" idx="3"/>
            <a:endCxn id="43" idx="1"/>
          </p:cNvCxnSpPr>
          <p:nvPr/>
        </p:nvCxnSpPr>
        <p:spPr>
          <a:xfrm>
            <a:off x="4984061" y="5429243"/>
            <a:ext cx="1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9ADEB1-B325-2021-DDFA-F411678FBF82}"/>
              </a:ext>
            </a:extLst>
          </p:cNvPr>
          <p:cNvCxnSpPr>
            <a:cxnSpLocks/>
            <a:stCxn id="43" idx="3"/>
            <a:endCxn id="42" idx="1"/>
          </p:cNvCxnSpPr>
          <p:nvPr/>
        </p:nvCxnSpPr>
        <p:spPr>
          <a:xfrm>
            <a:off x="5384402" y="5429243"/>
            <a:ext cx="14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07BD652A-E89A-7EA6-C3D3-C13E043A5FEF}"/>
              </a:ext>
            </a:extLst>
          </p:cNvPr>
          <p:cNvSpPr/>
          <p:nvPr/>
        </p:nvSpPr>
        <p:spPr>
          <a:xfrm>
            <a:off x="6055727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DAEB6C2-1AF6-B930-1D97-9A0414F010A0}"/>
              </a:ext>
            </a:extLst>
          </p:cNvPr>
          <p:cNvSpPr/>
          <p:nvPr/>
        </p:nvSpPr>
        <p:spPr>
          <a:xfrm>
            <a:off x="6944089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A0C8FC53-E68E-F449-1A4C-D7053D763841}"/>
              </a:ext>
            </a:extLst>
          </p:cNvPr>
          <p:cNvSpPr/>
          <p:nvPr/>
        </p:nvSpPr>
        <p:spPr>
          <a:xfrm>
            <a:off x="6526971" y="5183799"/>
            <a:ext cx="276466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448C9DD-2726-4296-CCE6-C240D975775E}"/>
              </a:ext>
            </a:extLst>
          </p:cNvPr>
          <p:cNvCxnSpPr>
            <a:cxnSpLocks/>
            <a:stCxn id="78" idx="3"/>
            <a:endCxn id="80" idx="1"/>
          </p:cNvCxnSpPr>
          <p:nvPr/>
        </p:nvCxnSpPr>
        <p:spPr>
          <a:xfrm>
            <a:off x="6403096" y="5429243"/>
            <a:ext cx="1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E06E4A3-1A9F-F1C8-EC00-950B2D09CE10}"/>
              </a:ext>
            </a:extLst>
          </p:cNvPr>
          <p:cNvCxnSpPr>
            <a:cxnSpLocks/>
            <a:stCxn id="80" idx="3"/>
            <a:endCxn id="79" idx="1"/>
          </p:cNvCxnSpPr>
          <p:nvPr/>
        </p:nvCxnSpPr>
        <p:spPr>
          <a:xfrm>
            <a:off x="6803437" y="5429243"/>
            <a:ext cx="14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FA279D20-637B-B1E5-AB9F-C7D61B3F479F}"/>
              </a:ext>
            </a:extLst>
          </p:cNvPr>
          <p:cNvSpPr/>
          <p:nvPr/>
        </p:nvSpPr>
        <p:spPr>
          <a:xfrm>
            <a:off x="7375532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D092434-413D-478C-E8BD-3C8D4F89205D}"/>
              </a:ext>
            </a:extLst>
          </p:cNvPr>
          <p:cNvSpPr/>
          <p:nvPr/>
        </p:nvSpPr>
        <p:spPr>
          <a:xfrm>
            <a:off x="8263894" y="5183799"/>
            <a:ext cx="34736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3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282FDB4E-F5E2-79FD-A1FF-BCEE4EABAD34}"/>
              </a:ext>
            </a:extLst>
          </p:cNvPr>
          <p:cNvSpPr/>
          <p:nvPr/>
        </p:nvSpPr>
        <p:spPr>
          <a:xfrm>
            <a:off x="7846776" y="5183799"/>
            <a:ext cx="276466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695CDBE-AE0B-AC03-39D2-FFAEA982B345}"/>
              </a:ext>
            </a:extLst>
          </p:cNvPr>
          <p:cNvCxnSpPr>
            <a:cxnSpLocks/>
            <a:stCxn id="84" idx="3"/>
            <a:endCxn id="86" idx="1"/>
          </p:cNvCxnSpPr>
          <p:nvPr/>
        </p:nvCxnSpPr>
        <p:spPr>
          <a:xfrm>
            <a:off x="7722901" y="5429243"/>
            <a:ext cx="123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B372186-D28B-4AF1-C3AA-EC6399C0FC4F}"/>
              </a:ext>
            </a:extLst>
          </p:cNvPr>
          <p:cNvCxnSpPr>
            <a:cxnSpLocks/>
            <a:stCxn id="86" idx="3"/>
            <a:endCxn id="85" idx="1"/>
          </p:cNvCxnSpPr>
          <p:nvPr/>
        </p:nvCxnSpPr>
        <p:spPr>
          <a:xfrm>
            <a:off x="8123242" y="5429243"/>
            <a:ext cx="14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8" name="Rounded Rectangle 1077">
            <a:extLst>
              <a:ext uri="{FF2B5EF4-FFF2-40B4-BE49-F238E27FC236}">
                <a16:creationId xmlns:a16="http://schemas.microsoft.com/office/drawing/2014/main" id="{CE2B144E-32D8-28BE-DF27-378851F51A15}"/>
              </a:ext>
            </a:extLst>
          </p:cNvPr>
          <p:cNvSpPr/>
          <p:nvPr/>
        </p:nvSpPr>
        <p:spPr>
          <a:xfrm>
            <a:off x="8919881" y="4039596"/>
            <a:ext cx="623593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abs</a:t>
            </a:r>
          </a:p>
        </p:txBody>
      </p:sp>
      <p:sp>
        <p:nvSpPr>
          <p:cNvPr id="1079" name="Rectangle 1078">
            <a:extLst>
              <a:ext uri="{FF2B5EF4-FFF2-40B4-BE49-F238E27FC236}">
                <a16:creationId xmlns:a16="http://schemas.microsoft.com/office/drawing/2014/main" id="{80A72DE1-5100-1ED6-226E-E901E0E6CE3A}"/>
              </a:ext>
            </a:extLst>
          </p:cNvPr>
          <p:cNvSpPr/>
          <p:nvPr/>
        </p:nvSpPr>
        <p:spPr>
          <a:xfrm>
            <a:off x="8973452" y="2892520"/>
            <a:ext cx="521721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</a:p>
        </p:txBody>
      </p:sp>
      <p:cxnSp>
        <p:nvCxnSpPr>
          <p:cNvPr id="1080" name="Straight Arrow Connector 1079">
            <a:extLst>
              <a:ext uri="{FF2B5EF4-FFF2-40B4-BE49-F238E27FC236}">
                <a16:creationId xmlns:a16="http://schemas.microsoft.com/office/drawing/2014/main" id="{A64DED47-256E-B433-271E-4729657A5F5A}"/>
              </a:ext>
            </a:extLst>
          </p:cNvPr>
          <p:cNvCxnSpPr>
            <a:cxnSpLocks/>
            <a:stCxn id="1078" idx="0"/>
            <a:endCxn id="1079" idx="2"/>
          </p:cNvCxnSpPr>
          <p:nvPr/>
        </p:nvCxnSpPr>
        <p:spPr>
          <a:xfrm flipV="1">
            <a:off x="9231678" y="3383408"/>
            <a:ext cx="2635" cy="656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5" name="Straight Arrow Connector 1084">
            <a:extLst>
              <a:ext uri="{FF2B5EF4-FFF2-40B4-BE49-F238E27FC236}">
                <a16:creationId xmlns:a16="http://schemas.microsoft.com/office/drawing/2014/main" id="{123DB9E6-C4E8-E9CE-D01C-A9474C380F44}"/>
              </a:ext>
            </a:extLst>
          </p:cNvPr>
          <p:cNvCxnSpPr>
            <a:cxnSpLocks/>
            <a:stCxn id="1079" idx="0"/>
          </p:cNvCxnSpPr>
          <p:nvPr/>
        </p:nvCxnSpPr>
        <p:spPr>
          <a:xfrm flipH="1" flipV="1">
            <a:off x="9229895" y="2238170"/>
            <a:ext cx="4418" cy="654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AD7201-C68B-9065-36A6-A0BE4BD9C77F}"/>
              </a:ext>
            </a:extLst>
          </p:cNvPr>
          <p:cNvSpPr/>
          <p:nvPr/>
        </p:nvSpPr>
        <p:spPr>
          <a:xfrm>
            <a:off x="9982959" y="2892944"/>
            <a:ext cx="1694313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CMU Serif Roman" panose="02000603000000000000" pitchFamily="2" charset="0"/>
                <a:cs typeface="Consolas" panose="020B0609020204030204" pitchFamily="49" charset="0"/>
              </a:rPr>
              <a:t>PushOutOfTube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CMU Serif" panose="02000603000000000000" pitchFamily="2" charset="0"/>
              <a:cs typeface="Consolas" panose="020B0609020204030204" pitchFamily="49" charset="0"/>
            </a:endParaRPr>
          </a:p>
        </p:txBody>
      </p:sp>
      <p:cxnSp>
        <p:nvCxnSpPr>
          <p:cNvPr id="195" name="Elbow Connector 194">
            <a:extLst>
              <a:ext uri="{FF2B5EF4-FFF2-40B4-BE49-F238E27FC236}">
                <a16:creationId xmlns:a16="http://schemas.microsoft.com/office/drawing/2014/main" id="{2D7B9525-8353-25E4-8B34-88F51B0EB001}"/>
              </a:ext>
            </a:extLst>
          </p:cNvPr>
          <p:cNvCxnSpPr>
            <a:cxnSpLocks/>
            <a:endCxn id="193" idx="0"/>
          </p:cNvCxnSpPr>
          <p:nvPr/>
        </p:nvCxnSpPr>
        <p:spPr>
          <a:xfrm>
            <a:off x="9914574" y="2016614"/>
            <a:ext cx="915542" cy="8763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987D5360-25F9-262B-550F-0B72201EE66D}"/>
              </a:ext>
            </a:extLst>
          </p:cNvPr>
          <p:cNvCxnSpPr>
            <a:cxnSpLocks/>
            <a:stCxn id="1079" idx="3"/>
            <a:endCxn id="193" idx="1"/>
          </p:cNvCxnSpPr>
          <p:nvPr/>
        </p:nvCxnSpPr>
        <p:spPr>
          <a:xfrm>
            <a:off x="9495173" y="3137964"/>
            <a:ext cx="487786" cy="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8D0E9E67-0558-1E4A-2BC6-340DFEA59D3A}"/>
              </a:ext>
            </a:extLst>
          </p:cNvPr>
          <p:cNvSpPr txBox="1"/>
          <p:nvPr/>
        </p:nvSpPr>
        <p:spPr>
          <a:xfrm>
            <a:off x="11687816" y="29532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236" name="Elbow Connector 235">
            <a:extLst>
              <a:ext uri="{FF2B5EF4-FFF2-40B4-BE49-F238E27FC236}">
                <a16:creationId xmlns:a16="http://schemas.microsoft.com/office/drawing/2014/main" id="{8E757D74-C8C8-79B2-5C74-D54DD3D527B2}"/>
              </a:ext>
            </a:extLst>
          </p:cNvPr>
          <p:cNvCxnSpPr>
            <a:cxnSpLocks/>
            <a:stCxn id="85" idx="3"/>
            <a:endCxn id="1078" idx="2"/>
          </p:cNvCxnSpPr>
          <p:nvPr/>
        </p:nvCxnSpPr>
        <p:spPr>
          <a:xfrm flipV="1">
            <a:off x="8611263" y="4530484"/>
            <a:ext cx="620415" cy="8987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4718AD8-026B-F1BC-3B5D-505B4C21362F}"/>
              </a:ext>
            </a:extLst>
          </p:cNvPr>
          <p:cNvSpPr/>
          <p:nvPr/>
        </p:nvSpPr>
        <p:spPr>
          <a:xfrm>
            <a:off x="3914170" y="2911517"/>
            <a:ext cx="1148384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CMU Serif Roman" panose="02000603000000000000" pitchFamily="2" charset="0"/>
                <a:cs typeface="Consolas" panose="020B0609020204030204" pitchFamily="49" charset="0"/>
              </a:rPr>
              <a:t>PickTool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CMU Serif" panose="02000603000000000000" pitchFamily="2" charset="0"/>
              <a:cs typeface="Consolas" panose="020B0609020204030204" pitchFamily="49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FD8840-EFAB-E5B2-A54C-3DAB49609150}"/>
              </a:ext>
            </a:extLst>
          </p:cNvPr>
          <p:cNvSpPr/>
          <p:nvPr/>
        </p:nvSpPr>
        <p:spPr>
          <a:xfrm>
            <a:off x="3925340" y="3550363"/>
            <a:ext cx="1148384" cy="4908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Sampler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AB0B590-7EB1-73DD-29A6-5E26B5EEF194}"/>
              </a:ext>
            </a:extLst>
          </p:cNvPr>
          <p:cNvCxnSpPr>
            <a:cxnSpLocks/>
            <a:stCxn id="2" idx="3"/>
            <a:endCxn id="35" idx="1"/>
          </p:cNvCxnSpPr>
          <p:nvPr/>
        </p:nvCxnSpPr>
        <p:spPr>
          <a:xfrm>
            <a:off x="3565561" y="3152660"/>
            <a:ext cx="348609" cy="4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E7D39F0-FCBB-62EB-DC5B-C97104962536}"/>
              </a:ext>
            </a:extLst>
          </p:cNvPr>
          <p:cNvCxnSpPr>
            <a:cxnSpLocks/>
            <a:stCxn id="35" idx="3"/>
            <a:endCxn id="1079" idx="1"/>
          </p:cNvCxnSpPr>
          <p:nvPr/>
        </p:nvCxnSpPr>
        <p:spPr>
          <a:xfrm flipV="1">
            <a:off x="5062554" y="3137964"/>
            <a:ext cx="3910898" cy="18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34D31DF9-24AF-32D2-B498-D6998885C6F3}"/>
              </a:ext>
            </a:extLst>
          </p:cNvPr>
          <p:cNvSpPr/>
          <p:nvPr/>
        </p:nvSpPr>
        <p:spPr>
          <a:xfrm>
            <a:off x="5450912" y="3553888"/>
            <a:ext cx="1352525" cy="4908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Parameter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elle Sans Devanagari" panose="02000503000000020004" pitchFamily="2" charset="-78"/>
                <a:ea typeface="CMU Serif Roman" panose="02000603000000000000" pitchFamily="2" charset="0"/>
                <a:cs typeface="Adelle Sans Devanagari" panose="02000503000000020004" pitchFamily="2" charset="-78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elle Sans Devanagari" panose="02000503000000020004" pitchFamily="2" charset="-78"/>
                <a:ea typeface="CMU Serif Roman" panose="02000603000000000000" pitchFamily="2" charset="0"/>
                <a:cs typeface="Adelle Sans Devanagari" panose="02000503000000020004" pitchFamily="2" charset="-78"/>
              </a:rPr>
              <a:t>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elle Sans Devanagari" panose="02000503000000020004" pitchFamily="2" charset="-78"/>
                <a:ea typeface="CMU Serif Roman" panose="02000603000000000000" pitchFamily="2" charset="0"/>
                <a:cs typeface="Adelle Sans Devanagari" panose="02000503000000020004" pitchFamily="2" charset="-78"/>
              </a:rPr>
              <a:t>’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37551AD-43B5-1D9F-B5AD-7927C803247D}"/>
              </a:ext>
            </a:extLst>
          </p:cNvPr>
          <p:cNvCxnSpPr>
            <a:cxnSpLocks/>
            <a:stCxn id="36" idx="3"/>
            <a:endCxn id="56" idx="1"/>
          </p:cNvCxnSpPr>
          <p:nvPr/>
        </p:nvCxnSpPr>
        <p:spPr>
          <a:xfrm>
            <a:off x="5073724" y="3795807"/>
            <a:ext cx="377188" cy="3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3723CDDA-065A-E448-CEA3-A9AB6A10DFD0}"/>
              </a:ext>
            </a:extLst>
          </p:cNvPr>
          <p:cNvCxnSpPr>
            <a:cxnSpLocks/>
            <a:stCxn id="56" idx="2"/>
            <a:endCxn id="25" idx="3"/>
          </p:cNvCxnSpPr>
          <p:nvPr/>
        </p:nvCxnSpPr>
        <p:spPr>
          <a:xfrm rot="5400000">
            <a:off x="5405512" y="3712989"/>
            <a:ext cx="389877" cy="105345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4B8F4AC6-FBF3-0C82-C8E3-DE9DAC086181}"/>
              </a:ext>
            </a:extLst>
          </p:cNvPr>
          <p:cNvCxnSpPr>
            <a:cxnSpLocks/>
            <a:stCxn id="25" idx="2"/>
            <a:endCxn id="93" idx="1"/>
          </p:cNvCxnSpPr>
          <p:nvPr/>
        </p:nvCxnSpPr>
        <p:spPr>
          <a:xfrm rot="16200000" flipH="1">
            <a:off x="4193539" y="4986090"/>
            <a:ext cx="749146" cy="13716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A9A326F8-272B-1CF1-F33A-A5485BE20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83" y="4004293"/>
            <a:ext cx="1091833" cy="94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9C1E646-36CE-6C43-B0CF-F2221A653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5" t="50000" r="49832"/>
          <a:stretch/>
        </p:blipFill>
        <p:spPr bwMode="auto">
          <a:xfrm>
            <a:off x="6883282" y="3182609"/>
            <a:ext cx="1794491" cy="143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D7B602-D9CF-E0BD-9B6D-34392925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1C4F0-9E2B-9949-A56B-788F25DC23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8EAA1BC-D1FD-7FC1-5E53-BD2AB75F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Tom Silver  |  Princeton  |  2025</a:t>
            </a:r>
          </a:p>
        </p:txBody>
      </p:sp>
    </p:spTree>
    <p:extLst>
      <p:ext uri="{BB962C8B-B14F-4D97-AF65-F5344CB8AC3E}">
        <p14:creationId xmlns:p14="http://schemas.microsoft.com/office/powerpoint/2010/main" val="195832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25" grpId="0" animBg="1"/>
      <p:bldP spid="42" grpId="0" animBg="1"/>
      <p:bldP spid="43" grpId="0" animBg="1"/>
      <p:bldP spid="78" grpId="0" animBg="1"/>
      <p:bldP spid="79" grpId="0" animBg="1"/>
      <p:bldP spid="80" grpId="0" animBg="1"/>
      <p:bldP spid="84" grpId="0" animBg="1"/>
      <p:bldP spid="85" grpId="0" animBg="1"/>
      <p:bldP spid="86" grpId="0" animBg="1"/>
      <p:bldP spid="1078" grpId="0" animBg="1"/>
      <p:bldP spid="36" grpId="0" animBg="1"/>
      <p:bldP spid="5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11FF-E555-CCF5-9CE6-23E827CF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Logic-Geometric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A5196-0F5B-D88E-869B-E6AED95F5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Possible issues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Optimizing in low-level state and action space remains hard for long-horizon problems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We still may have “contract disputes”…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80DAB-CC19-CB94-B5B0-1A1A1D1E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CBE73-00A0-9C75-6062-05A30746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56D07-1173-7865-5057-44FD5182AB28}"/>
              </a:ext>
            </a:extLst>
          </p:cNvPr>
          <p:cNvSpPr txBox="1"/>
          <p:nvPr/>
        </p:nvSpPr>
        <p:spPr>
          <a:xfrm>
            <a:off x="5151670" y="1366600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Toussaint (2015)</a:t>
            </a:r>
          </a:p>
        </p:txBody>
      </p:sp>
    </p:spTree>
    <p:extLst>
      <p:ext uri="{BB962C8B-B14F-4D97-AF65-F5344CB8AC3E}">
        <p14:creationId xmlns:p14="http://schemas.microsoft.com/office/powerpoint/2010/main" val="3052564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2B044-0B62-0202-68D4-2584F98B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B23D6-5672-D046-BC13-AEE46DD4BA13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44ACE7-CDE8-BBDC-6703-BF844EEA1AE1}"/>
              </a:ext>
            </a:extLst>
          </p:cNvPr>
          <p:cNvSpPr txBox="1">
            <a:spLocks/>
          </p:cNvSpPr>
          <p:nvPr/>
        </p:nvSpPr>
        <p:spPr>
          <a:xfrm>
            <a:off x="1524000" y="1357163"/>
            <a:ext cx="9144000" cy="1552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Lato" panose="020F0502020204030203" pitchFamily="34" charset="77"/>
              </a:rPr>
              <a:t>The abstractions may be </a:t>
            </a:r>
            <a:r>
              <a:rPr lang="en-US" sz="5400" i="1" dirty="0">
                <a:solidFill>
                  <a:srgbClr val="FF0000"/>
                </a:solidFill>
                <a:latin typeface="Lato" panose="020F0502020204030203" pitchFamily="34" charset="77"/>
              </a:rPr>
              <a:t>pathological</a:t>
            </a:r>
            <a:r>
              <a:rPr lang="en-US" sz="5400" dirty="0">
                <a:latin typeface="Lato" panose="020F0502020204030203" pitchFamily="34" charset="77"/>
              </a:rPr>
              <a:t> liars…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2997D-3102-E5C2-01DB-BD6E0BDD3312}"/>
              </a:ext>
            </a:extLst>
          </p:cNvPr>
          <p:cNvSpPr txBox="1">
            <a:spLocks/>
          </p:cNvSpPr>
          <p:nvPr/>
        </p:nvSpPr>
        <p:spPr>
          <a:xfrm>
            <a:off x="1524000" y="3626318"/>
            <a:ext cx="9144000" cy="1552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0000"/>
                </a:solidFill>
                <a:latin typeface="Lato" panose="020F0502020204030203" pitchFamily="34" charset="77"/>
              </a:rPr>
              <a:t>An abstract plan may not be refinable at all!</a:t>
            </a:r>
          </a:p>
        </p:txBody>
      </p:sp>
    </p:spTree>
    <p:extLst>
      <p:ext uri="{BB962C8B-B14F-4D97-AF65-F5344CB8AC3E}">
        <p14:creationId xmlns:p14="http://schemas.microsoft.com/office/powerpoint/2010/main" val="136696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73D6-D8D6-96F6-66F9-F7761DCD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BBDFB-2484-42EF-ABD7-67BD56700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True or False: if a POMDP has a deterministic transition distribution and a deterministic observation distribution, then there exists some policy for the agent that would lead to an absolutely certain belief state (some state has 100%).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D14C-CD22-8E93-1BF6-B5A1A82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0622B-377D-7B21-BACC-B7EB9C39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972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ups1_v1" descr="cups1_v1">
            <a:hlinkClick r:id="" action="ppaction://media"/>
            <a:extLst>
              <a:ext uri="{FF2B5EF4-FFF2-40B4-BE49-F238E27FC236}">
                <a16:creationId xmlns:a16="http://schemas.microsoft.com/office/drawing/2014/main" id="{4655416E-3E29-99D4-32AB-D3C64D0C7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1928" y="1530734"/>
            <a:ext cx="8225654" cy="446241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1FC2D03-9F94-E522-C95B-CE413A0E3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Coffee Domain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A2878D-FD94-328F-B1AB-0E3AC1D1F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40" y="1994492"/>
            <a:ext cx="2734661" cy="461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Abstract Plan</a:t>
            </a:r>
          </a:p>
          <a:p>
            <a:pPr marL="0" indent="0" algn="ctr">
              <a:buNone/>
            </a:pP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6024B-27EB-094B-C284-80C5C822D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95B23D6-5672-D046-BC13-AEE46DD4BA13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F997B04-A42F-32E1-F8C4-4CFE36CF2E32}"/>
              </a:ext>
            </a:extLst>
          </p:cNvPr>
          <p:cNvSpPr/>
          <p:nvPr/>
        </p:nvSpPr>
        <p:spPr>
          <a:xfrm>
            <a:off x="1011455" y="245615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Grasp handle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ABB596B-66BA-3316-755B-899F8511F295}"/>
              </a:ext>
            </a:extLst>
          </p:cNvPr>
          <p:cNvSpPr/>
          <p:nvPr/>
        </p:nvSpPr>
        <p:spPr>
          <a:xfrm>
            <a:off x="1011454" y="296052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Place on plate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C88770C-EBBB-0420-0B34-1DE12CF0A8E4}"/>
              </a:ext>
            </a:extLst>
          </p:cNvPr>
          <p:cNvSpPr/>
          <p:nvPr/>
        </p:nvSpPr>
        <p:spPr>
          <a:xfrm>
            <a:off x="1011453" y="346489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Turn plate 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70D1E06-20E8-1010-64D5-39AE43DD54D0}"/>
              </a:ext>
            </a:extLst>
          </p:cNvPr>
          <p:cNvSpPr/>
          <p:nvPr/>
        </p:nvSpPr>
        <p:spPr>
          <a:xfrm>
            <a:off x="1011452" y="396926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Pick up pot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91ABF4-475E-C7E5-EB70-9EFC4D1A431B}"/>
              </a:ext>
            </a:extLst>
          </p:cNvPr>
          <p:cNvSpPr/>
          <p:nvPr/>
        </p:nvSpPr>
        <p:spPr>
          <a:xfrm>
            <a:off x="1011452" y="447363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Pour into cup</a:t>
            </a:r>
          </a:p>
        </p:txBody>
      </p:sp>
    </p:spTree>
    <p:extLst>
      <p:ext uri="{BB962C8B-B14F-4D97-AF65-F5344CB8AC3E}">
        <p14:creationId xmlns:p14="http://schemas.microsoft.com/office/powerpoint/2010/main" val="385963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D8E2CEC-590E-B6E9-C25D-AE613BE81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921" y="1530734"/>
            <a:ext cx="8220519" cy="446119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1FC2D03-9F94-E522-C95B-CE413A0E3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Coffee Domain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A2878D-FD94-328F-B1AB-0E3AC1D1F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40" y="1994492"/>
            <a:ext cx="2734661" cy="461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Abstract Plan</a:t>
            </a:r>
          </a:p>
          <a:p>
            <a:pPr marL="0" indent="0" algn="ctr">
              <a:buNone/>
            </a:pP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6024B-27EB-094B-C284-80C5C822D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95B23D6-5672-D046-BC13-AEE46DD4BA13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F997B04-A42F-32E1-F8C4-4CFE36CF2E32}"/>
              </a:ext>
            </a:extLst>
          </p:cNvPr>
          <p:cNvSpPr/>
          <p:nvPr/>
        </p:nvSpPr>
        <p:spPr>
          <a:xfrm>
            <a:off x="1011455" y="245615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Grasp handle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ABB596B-66BA-3316-755B-899F8511F295}"/>
              </a:ext>
            </a:extLst>
          </p:cNvPr>
          <p:cNvSpPr/>
          <p:nvPr/>
        </p:nvSpPr>
        <p:spPr>
          <a:xfrm>
            <a:off x="1011454" y="296052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Place on plate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C88770C-EBBB-0420-0B34-1DE12CF0A8E4}"/>
              </a:ext>
            </a:extLst>
          </p:cNvPr>
          <p:cNvSpPr/>
          <p:nvPr/>
        </p:nvSpPr>
        <p:spPr>
          <a:xfrm>
            <a:off x="1011453" y="346489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Turn plate 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70D1E06-20E8-1010-64D5-39AE43DD54D0}"/>
              </a:ext>
            </a:extLst>
          </p:cNvPr>
          <p:cNvSpPr/>
          <p:nvPr/>
        </p:nvSpPr>
        <p:spPr>
          <a:xfrm>
            <a:off x="1011452" y="396926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Pick up pot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91ABF4-475E-C7E5-EB70-9EFC4D1A431B}"/>
              </a:ext>
            </a:extLst>
          </p:cNvPr>
          <p:cNvSpPr/>
          <p:nvPr/>
        </p:nvSpPr>
        <p:spPr>
          <a:xfrm>
            <a:off x="1011452" y="447363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Pour into cup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81038-C934-416C-A80A-0B4D3766D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7" y="2454234"/>
            <a:ext cx="508216" cy="5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1E3032-10F9-415A-BE3C-E11538CCA853}"/>
              </a:ext>
            </a:extLst>
          </p:cNvPr>
          <p:cNvCxnSpPr/>
          <p:nvPr/>
        </p:nvCxnSpPr>
        <p:spPr>
          <a:xfrm>
            <a:off x="6506678" y="4935302"/>
            <a:ext cx="654518" cy="1179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37941E7-BC09-712B-77B0-98316DE40B53}"/>
              </a:ext>
            </a:extLst>
          </p:cNvPr>
          <p:cNvSpPr txBox="1">
            <a:spLocks/>
          </p:cNvSpPr>
          <p:nvPr/>
        </p:nvSpPr>
        <p:spPr>
          <a:xfrm>
            <a:off x="305486" y="-173242"/>
            <a:ext cx="3141892" cy="1552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Lato" panose="020F0502020204030203" pitchFamily="34" charset="77"/>
              </a:rPr>
              <a:t>We need a different abstract plan!</a:t>
            </a:r>
          </a:p>
        </p:txBody>
      </p:sp>
    </p:spTree>
    <p:extLst>
      <p:ext uri="{BB962C8B-B14F-4D97-AF65-F5344CB8AC3E}">
        <p14:creationId xmlns:p14="http://schemas.microsoft.com/office/powerpoint/2010/main" val="1481803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1FC2D03-9F94-E522-C95B-CE413A0E3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Coffee Domain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A2878D-FD94-328F-B1AB-0E3AC1D1F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40" y="1994492"/>
            <a:ext cx="2734661" cy="461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Abstract Plan</a:t>
            </a:r>
          </a:p>
          <a:p>
            <a:pPr marL="0" indent="0" algn="ctr">
              <a:buNone/>
            </a:pP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6024B-27EB-094B-C284-80C5C822D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95B23D6-5672-D046-BC13-AEE46DD4BA13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F997B04-A42F-32E1-F8C4-4CFE36CF2E32}"/>
              </a:ext>
            </a:extLst>
          </p:cNvPr>
          <p:cNvSpPr/>
          <p:nvPr/>
        </p:nvSpPr>
        <p:spPr>
          <a:xfrm>
            <a:off x="1011454" y="296052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Grasp handle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ABB596B-66BA-3316-755B-899F8511F295}"/>
              </a:ext>
            </a:extLst>
          </p:cNvPr>
          <p:cNvSpPr/>
          <p:nvPr/>
        </p:nvSpPr>
        <p:spPr>
          <a:xfrm>
            <a:off x="1011453" y="346489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Place on plate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C88770C-EBBB-0420-0B34-1DE12CF0A8E4}"/>
              </a:ext>
            </a:extLst>
          </p:cNvPr>
          <p:cNvSpPr/>
          <p:nvPr/>
        </p:nvSpPr>
        <p:spPr>
          <a:xfrm>
            <a:off x="1011452" y="396926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Turn plate 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70D1E06-20E8-1010-64D5-39AE43DD54D0}"/>
              </a:ext>
            </a:extLst>
          </p:cNvPr>
          <p:cNvSpPr/>
          <p:nvPr/>
        </p:nvSpPr>
        <p:spPr>
          <a:xfrm>
            <a:off x="1011451" y="447363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Pick up pot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91ABF4-475E-C7E5-EB70-9EFC4D1A431B}"/>
              </a:ext>
            </a:extLst>
          </p:cNvPr>
          <p:cNvSpPr/>
          <p:nvPr/>
        </p:nvSpPr>
        <p:spPr>
          <a:xfrm>
            <a:off x="1011451" y="4978007"/>
            <a:ext cx="1729961" cy="4616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Pour into cup</a:t>
            </a:r>
          </a:p>
        </p:txBody>
      </p:sp>
      <p:pic>
        <p:nvPicPr>
          <p:cNvPr id="3" name="cups1_v3" descr="cups1_v3">
            <a:hlinkClick r:id="" action="ppaction://media"/>
            <a:extLst>
              <a:ext uri="{FF2B5EF4-FFF2-40B4-BE49-F238E27FC236}">
                <a16:creationId xmlns:a16="http://schemas.microsoft.com/office/drawing/2014/main" id="{7E823C32-BD44-4B8A-0C44-9292E4ADF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1925" y="1530734"/>
            <a:ext cx="8220520" cy="4462416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B3B395-17B8-A115-98E3-8DC1731029B0}"/>
              </a:ext>
            </a:extLst>
          </p:cNvPr>
          <p:cNvSpPr/>
          <p:nvPr/>
        </p:nvSpPr>
        <p:spPr>
          <a:xfrm>
            <a:off x="1011451" y="2456157"/>
            <a:ext cx="1729961" cy="46166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Rotate pot</a:t>
            </a:r>
          </a:p>
        </p:txBody>
      </p:sp>
    </p:spTree>
    <p:extLst>
      <p:ext uri="{BB962C8B-B14F-4D97-AF65-F5344CB8AC3E}">
        <p14:creationId xmlns:p14="http://schemas.microsoft.com/office/powerpoint/2010/main" val="11803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1F63C9-858A-8B1C-AF31-4E4BE9CACBF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8332186" y="2986751"/>
            <a:ext cx="0" cy="491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AAC180-76D3-FB4D-1AA1-ACB6B7AC8C80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594178" y="2986751"/>
            <a:ext cx="0" cy="491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23C348-006F-553B-F015-CD245FB9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1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One Remedy: Try Multiple Abstract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4398E-9F71-8833-A193-EECAA1E8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FA525-A13B-A4D8-95BB-19F0D2E0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53</a:t>
            </a:fld>
            <a:endParaRPr lang="en-US" dirty="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2B4F616-672D-B383-90AA-BE56C701CB72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1598824" y="2855277"/>
            <a:ext cx="897688" cy="9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26485C24-151E-58DA-A165-978DBDC84936}"/>
              </a:ext>
            </a:extLst>
          </p:cNvPr>
          <p:cNvSpPr/>
          <p:nvPr/>
        </p:nvSpPr>
        <p:spPr>
          <a:xfrm>
            <a:off x="450439" y="2609833"/>
            <a:ext cx="1148385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Goal </a:t>
            </a:r>
            <a:r>
              <a:rPr lang="en-US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6F7440-9830-348D-E60E-8FCFBE8D0104}"/>
              </a:ext>
            </a:extLst>
          </p:cNvPr>
          <p:cNvSpPr/>
          <p:nvPr/>
        </p:nvSpPr>
        <p:spPr>
          <a:xfrm>
            <a:off x="2047112" y="5754557"/>
            <a:ext cx="160741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Initial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B87E2A3-8C1B-0EDB-4359-0BEEF78D32D8}"/>
              </a:ext>
            </a:extLst>
          </p:cNvPr>
          <p:cNvSpPr/>
          <p:nvPr/>
        </p:nvSpPr>
        <p:spPr>
          <a:xfrm>
            <a:off x="2047122" y="4587551"/>
            <a:ext cx="1607419" cy="4908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abstract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8F67BD6-00C7-17A6-2D32-ACA1FABC5246}"/>
              </a:ext>
            </a:extLst>
          </p:cNvPr>
          <p:cNvCxnSpPr>
            <a:cxnSpLocks/>
            <a:stCxn id="64" idx="0"/>
            <a:endCxn id="65" idx="2"/>
          </p:cNvCxnSpPr>
          <p:nvPr/>
        </p:nvCxnSpPr>
        <p:spPr>
          <a:xfrm flipV="1">
            <a:off x="2850822" y="5078439"/>
            <a:ext cx="10" cy="676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33EC650-9461-8D1A-7BA0-F3470B075035}"/>
              </a:ext>
            </a:extLst>
          </p:cNvPr>
          <p:cNvCxnSpPr>
            <a:cxnSpLocks/>
            <a:stCxn id="65" idx="0"/>
          </p:cNvCxnSpPr>
          <p:nvPr/>
        </p:nvCxnSpPr>
        <p:spPr>
          <a:xfrm flipH="1" flipV="1">
            <a:off x="2850831" y="3968862"/>
            <a:ext cx="1" cy="618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181466E-7DE2-5155-19B1-E91E549C5D21}"/>
              </a:ext>
            </a:extLst>
          </p:cNvPr>
          <p:cNvCxnSpPr>
            <a:cxnSpLocks/>
          </p:cNvCxnSpPr>
          <p:nvPr/>
        </p:nvCxnSpPr>
        <p:spPr>
          <a:xfrm flipV="1">
            <a:off x="2850831" y="2944088"/>
            <a:ext cx="0" cy="523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Cloud 68">
            <a:extLst>
              <a:ext uri="{FF2B5EF4-FFF2-40B4-BE49-F238E27FC236}">
                <a16:creationId xmlns:a16="http://schemas.microsoft.com/office/drawing/2014/main" id="{C3373EEA-D2DC-8622-E5ED-249D56E89B4D}"/>
              </a:ext>
            </a:extLst>
          </p:cNvPr>
          <p:cNvSpPr/>
          <p:nvPr/>
        </p:nvSpPr>
        <p:spPr>
          <a:xfrm>
            <a:off x="2280768" y="1358833"/>
            <a:ext cx="8194147" cy="1948256"/>
          </a:xfrm>
          <a:prstGeom prst="clou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Lato" panose="020F0502020204030203" pitchFamily="34" charset="77"/>
              </a:rPr>
              <a:t>Symbolic Planner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10693F8-F886-017A-48BD-FFA5A3EC1551}"/>
              </a:ext>
            </a:extLst>
          </p:cNvPr>
          <p:cNvCxnSpPr>
            <a:cxnSpLocks/>
            <a:endCxn id="65" idx="1"/>
          </p:cNvCxnSpPr>
          <p:nvPr/>
        </p:nvCxnSpPr>
        <p:spPr>
          <a:xfrm flipV="1">
            <a:off x="1603605" y="4832995"/>
            <a:ext cx="443517" cy="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2C2CC39-E756-2EF3-1D1D-20245C95890D}"/>
              </a:ext>
            </a:extLst>
          </p:cNvPr>
          <p:cNvSpPr/>
          <p:nvPr/>
        </p:nvSpPr>
        <p:spPr>
          <a:xfrm>
            <a:off x="1889020" y="3477974"/>
            <a:ext cx="193429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DF5CA8C-89FC-4D61-A8D5-20AC764995A5}"/>
              </a:ext>
            </a:extLst>
          </p:cNvPr>
          <p:cNvSpPr/>
          <p:nvPr/>
        </p:nvSpPr>
        <p:spPr>
          <a:xfrm>
            <a:off x="365039" y="4587573"/>
            <a:ext cx="1238566" cy="49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Predicates</a:t>
            </a:r>
            <a:endParaRPr lang="en-US" i="1" baseline="-250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FC18D47-FEA8-738B-5DC5-4603468CC868}"/>
              </a:ext>
            </a:extLst>
          </p:cNvPr>
          <p:cNvSpPr txBox="1"/>
          <p:nvPr/>
        </p:nvSpPr>
        <p:spPr>
          <a:xfrm>
            <a:off x="4068174" y="4266799"/>
            <a:ext cx="7483139" cy="170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tIns="0" bIns="9144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Lato" panose="020F0502020204030203" pitchFamily="34" charset="77"/>
              </a:rPr>
              <a:t>Find states 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0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, 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r>
              <a:rPr lang="en-US" sz="24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r>
              <a:rPr lang="en-US" sz="24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… </a:t>
            </a:r>
            <a:r>
              <a:rPr lang="en-US" sz="2400" dirty="0">
                <a:latin typeface="Lato" panose="020F0502020204030203" pitchFamily="34" charset="77"/>
              </a:rPr>
              <a:t>and actions 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, u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  <a:r>
              <a:rPr lang="en-US" sz="2400" i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… </a:t>
            </a:r>
            <a:r>
              <a:rPr lang="en-US" sz="2400" dirty="0">
                <a:latin typeface="Lato" panose="020F0502020204030203" pitchFamily="34" charset="77"/>
              </a:rPr>
              <a:t>so that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b="1" dirty="0">
                <a:latin typeface="Lato" panose="020F0502020204030203" pitchFamily="34" charset="77"/>
              </a:rPr>
              <a:t>abstract</a:t>
            </a:r>
            <a:r>
              <a:rPr lang="en-US" sz="2400" dirty="0">
                <a:latin typeface="Lato" panose="020F0502020204030203" pitchFamily="34" charset="77"/>
              </a:rPr>
              <a:t>(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 </a:t>
            </a:r>
            <a:r>
              <a:rPr lang="en-US" sz="2400" dirty="0">
                <a:latin typeface="Lato" panose="020F0502020204030203" pitchFamily="34" charset="77"/>
              </a:rPr>
              <a:t>) =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</a:t>
            </a:r>
            <a:r>
              <a:rPr lang="en-US" sz="2400" i="1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sz="2400" i="1" baseline="-25000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i+k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    </a:t>
            </a:r>
            <a:r>
              <a:rPr lang="en-US" sz="2400" b="1" dirty="0">
                <a:solidFill>
                  <a:srgbClr val="FF0000"/>
                </a:solidFill>
                <a:latin typeface="Lato" panose="020F0502020204030203" pitchFamily="34" charset="77"/>
              </a:rPr>
              <a:t>[abstract states are followed]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400" b="1" dirty="0">
                <a:latin typeface="Lato" panose="020F0502020204030203" pitchFamily="34" charset="77"/>
              </a:rPr>
              <a:t>f</a:t>
            </a:r>
            <a:r>
              <a:rPr lang="en-US" sz="2400" dirty="0">
                <a:latin typeface="Lato" panose="020F0502020204030203" pitchFamily="34" charset="77"/>
              </a:rPr>
              <a:t>(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i-1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, </a:t>
            </a:r>
            <a:r>
              <a:rPr lang="en-US" sz="2400" i="1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u</a:t>
            </a:r>
            <a:r>
              <a:rPr lang="en-US" sz="2400" i="1" baseline="-25000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</a:t>
            </a:r>
            <a:r>
              <a:rPr lang="en-US" sz="2400" dirty="0">
                <a:latin typeface="Lato" panose="020F0502020204030203" pitchFamily="34" charset="77"/>
              </a:rPr>
              <a:t> ) = </a:t>
            </a:r>
            <a:r>
              <a:rPr lang="en-US" sz="2400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x</a:t>
            </a:r>
            <a:r>
              <a:rPr lang="en-US" sz="2400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i                </a:t>
            </a:r>
            <a:r>
              <a:rPr lang="en-US" sz="2400" b="1" dirty="0">
                <a:solidFill>
                  <a:srgbClr val="FF0000"/>
                </a:solidFill>
                <a:latin typeface="Lato" panose="020F0502020204030203" pitchFamily="34" charset="77"/>
              </a:rPr>
              <a:t>[transitions are valid]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A45830-684C-FAF2-13DB-50D6FB03D031}"/>
              </a:ext>
            </a:extLst>
          </p:cNvPr>
          <p:cNvSpPr/>
          <p:nvPr/>
        </p:nvSpPr>
        <p:spPr>
          <a:xfrm>
            <a:off x="4627028" y="3477974"/>
            <a:ext cx="193429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5209C-23E4-069C-828D-266142D25030}"/>
              </a:ext>
            </a:extLst>
          </p:cNvPr>
          <p:cNvSpPr/>
          <p:nvPr/>
        </p:nvSpPr>
        <p:spPr>
          <a:xfrm>
            <a:off x="7365036" y="3477974"/>
            <a:ext cx="1934299" cy="490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Abstract state </a:t>
            </a:r>
            <a:r>
              <a:rPr lang="en-US" i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i="1" baseline="-250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2737BE-026A-E8D9-7908-548CABFFE639}"/>
              </a:ext>
            </a:extLst>
          </p:cNvPr>
          <p:cNvSpPr txBox="1"/>
          <p:nvPr/>
        </p:nvSpPr>
        <p:spPr>
          <a:xfrm>
            <a:off x="9767121" y="351242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85709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72F7-44B3-62BD-9B0E-0F21D172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Better: Use Feedback from Refinement Failure to Influence Task Planning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05C1F-A75E-5AE6-76ED-C69576E95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A026E-8C6E-2355-3F87-5DB9F95E4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6FF93-E21B-2501-C777-09200AA60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372" y="1690688"/>
            <a:ext cx="5220698" cy="4352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561773-1B4D-4CD1-897B-AAB1B759AEB3}"/>
              </a:ext>
            </a:extLst>
          </p:cNvPr>
          <p:cNvSpPr txBox="1"/>
          <p:nvPr/>
        </p:nvSpPr>
        <p:spPr>
          <a:xfrm>
            <a:off x="718240" y="2003786"/>
            <a:ext cx="44568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ato" panose="020F0502020204030203" pitchFamily="34" charset="77"/>
              </a:rPr>
              <a:t>Example: “Navigation Among Moveable Obstacles (NAMO)”</a:t>
            </a:r>
          </a:p>
          <a:p>
            <a:endParaRPr lang="en-US" sz="2400" dirty="0">
              <a:latin typeface="Lato" panose="020F0502020204030203" pitchFamily="34" charset="77"/>
            </a:endParaRPr>
          </a:p>
          <a:p>
            <a:r>
              <a:rPr lang="en-US" sz="2400" dirty="0">
                <a:latin typeface="Lato" panose="020F0502020204030203" pitchFamily="34" charset="77"/>
              </a:rPr>
              <a:t>(</a:t>
            </a:r>
            <a:r>
              <a:rPr lang="en-US" sz="2400" dirty="0" err="1">
                <a:latin typeface="Lato" panose="020F0502020204030203" pitchFamily="34" charset="77"/>
              </a:rPr>
              <a:t>Stilman</a:t>
            </a:r>
            <a:r>
              <a:rPr lang="en-US" sz="2400" dirty="0">
                <a:latin typeface="Lato" panose="020F0502020204030203" pitchFamily="34" charset="77"/>
              </a:rPr>
              <a:t> &amp; Kuffner 2004)</a:t>
            </a:r>
          </a:p>
          <a:p>
            <a:endParaRPr lang="en-US" sz="2400" dirty="0">
              <a:latin typeface="Lato" panose="020F0502020204030203" pitchFamily="34" charset="77"/>
            </a:endParaRPr>
          </a:p>
          <a:p>
            <a:r>
              <a:rPr lang="en-US" sz="2400" dirty="0">
                <a:latin typeface="Lato" panose="020F0502020204030203" pitchFamily="34" charset="77"/>
              </a:rPr>
              <a:t>(Simplified explanation)</a:t>
            </a:r>
            <a:br>
              <a:rPr lang="en-US" sz="2400" dirty="0">
                <a:latin typeface="Lato" panose="020F0502020204030203" pitchFamily="34" charset="77"/>
              </a:rPr>
            </a:br>
            <a:r>
              <a:rPr lang="en-US" sz="2400" dirty="0">
                <a:latin typeface="Lato" panose="020F0502020204030203" pitchFamily="34" charset="77"/>
              </a:rPr>
              <a:t>When a collision is encountered during refinement, make a plan to move the collided object out of the way first</a:t>
            </a:r>
          </a:p>
        </p:txBody>
      </p:sp>
    </p:spTree>
    <p:extLst>
      <p:ext uri="{BB962C8B-B14F-4D97-AF65-F5344CB8AC3E}">
        <p14:creationId xmlns:p14="http://schemas.microsoft.com/office/powerpoint/2010/main" val="2338296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B593-1BA6-85FE-0752-F5D417A2A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Another Approach: Sample </a:t>
            </a:r>
            <a:r>
              <a:rPr lang="en-US" i="1" dirty="0"/>
              <a:t>then</a:t>
            </a:r>
            <a:r>
              <a:rPr lang="en-US" dirty="0"/>
              <a:t>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3D1CF-D745-21F5-FEDB-E9984CABF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Extends ideas from sample-based motion planning (RRT, PRM)</a:t>
            </a:r>
          </a:p>
          <a:p>
            <a:r>
              <a:rPr lang="en-US" dirty="0"/>
              <a:t>Instead of sampling just robot configurations, sample…</a:t>
            </a:r>
          </a:p>
          <a:p>
            <a:pPr lvl="1"/>
            <a:r>
              <a:rPr lang="en-US" dirty="0"/>
              <a:t>Candidate grasps</a:t>
            </a:r>
          </a:p>
          <a:p>
            <a:pPr lvl="1"/>
            <a:r>
              <a:rPr lang="en-US" dirty="0"/>
              <a:t>Candidate positions of objects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Sample in a factored and conditional way</a:t>
            </a:r>
          </a:p>
          <a:p>
            <a:pPr lvl="1"/>
            <a:r>
              <a:rPr lang="en-US" dirty="0"/>
              <a:t>Example: conditioned on a future object position, sample a grasp</a:t>
            </a:r>
          </a:p>
          <a:p>
            <a:pPr lvl="1"/>
            <a:r>
              <a:rPr lang="en-US" dirty="0"/>
              <a:t>Conditioned on a grasp, sample a robot base position</a:t>
            </a:r>
          </a:p>
          <a:p>
            <a:pPr lvl="1"/>
            <a:r>
              <a:rPr lang="en-US" dirty="0"/>
              <a:t>Can sample “forward”, “backward”, or any-which-way in time</a:t>
            </a:r>
          </a:p>
          <a:p>
            <a:r>
              <a:rPr lang="en-US" dirty="0"/>
              <a:t>See: </a:t>
            </a:r>
            <a:r>
              <a:rPr lang="en-US" dirty="0" err="1"/>
              <a:t>PDDLStream</a:t>
            </a:r>
            <a:r>
              <a:rPr lang="en-US" dirty="0"/>
              <a:t> (Garrett et al. 2018)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45A19-DDCF-4918-7C2E-EF6498AB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Silver  |  Princeton  | 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36924-6B1B-DA65-94CD-F3F8F113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210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B6158-714D-760F-2C83-C17108C9A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Summary: Task and Motion Planning (TAMP)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B3ECC-64D4-AC7F-4CDE-25E9329DA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Plan with state and action abstractions</a:t>
            </a:r>
          </a:p>
          <a:p>
            <a:endParaRPr lang="en-US" dirty="0"/>
          </a:p>
          <a:p>
            <a:r>
              <a:rPr lang="en-US" dirty="0"/>
              <a:t>Use relational abstractions (e.g., PDDL) when possible</a:t>
            </a:r>
            <a:br>
              <a:rPr lang="en-US" dirty="0"/>
            </a:br>
            <a:endParaRPr lang="en-US" dirty="0"/>
          </a:p>
          <a:p>
            <a:r>
              <a:rPr lang="en-US" dirty="0"/>
              <a:t>Beware that the abstractions might be “liars”</a:t>
            </a:r>
          </a:p>
          <a:p>
            <a:pPr lvl="1"/>
            <a:r>
              <a:rPr lang="en-US" dirty="0"/>
              <a:t>TAMP is most interesting in this case!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Use the abstractions as “guidance” for planning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Closely related to hierarchical RL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76C64-F1AD-C1F6-C2A1-60CE1D96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 |  Princeton  | 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3FB02-581B-1442-6640-2E8C6D015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C4F0-9E2B-9949-A56B-788F25DC23D1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1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73D6-D8D6-96F6-66F9-F7761DCD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BBDFB-2484-42EF-ABD7-67BD56700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True or False: for any classical planning problem, if a solution exists, then a solution also exists in the delete relaxed problem.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D14C-CD22-8E93-1BF6-B5A1A82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0622B-377D-7B21-BACC-B7EB9C39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8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73D6-D8D6-96F6-66F9-F7761DCD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BBDFB-2484-42EF-ABD7-67BD56700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True or false: in classical planning, given an </a:t>
            </a:r>
            <a:r>
              <a:rPr lang="en-US" i="1" dirty="0"/>
              <a:t>optimal</a:t>
            </a:r>
            <a:r>
              <a:rPr lang="en-US" dirty="0"/>
              <a:t> heuristic, the number of nodes </a:t>
            </a:r>
            <a:r>
              <a:rPr lang="en-US" i="1" dirty="0"/>
              <a:t>expanded</a:t>
            </a:r>
            <a:r>
              <a:rPr lang="en-US" dirty="0"/>
              <a:t> by A* is equal to the number of actions in the output plan.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D14C-CD22-8E93-1BF6-B5A1A82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0622B-377D-7B21-BACC-B7EB9C39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3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73D6-D8D6-96F6-66F9-F7761DCD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BBDFB-2484-42EF-ABD7-67BD56700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Which of the following is true about MCTS, but not about RTDP?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Requires only simulator access to MDP</a:t>
            </a:r>
          </a:p>
          <a:p>
            <a:pPr marL="514350" indent="-514350">
              <a:buAutoNum type="arabicPeriod"/>
            </a:pPr>
            <a:r>
              <a:rPr lang="en-US" dirty="0"/>
              <a:t>Focuses on “promising” parts of AODAG</a:t>
            </a:r>
          </a:p>
          <a:p>
            <a:pPr marL="514350" indent="-514350">
              <a:buAutoNum type="arabicPeriod"/>
            </a:pPr>
            <a:r>
              <a:rPr lang="en-US" dirty="0"/>
              <a:t>Adds one new state node at each iteration</a:t>
            </a:r>
          </a:p>
          <a:p>
            <a:pPr marL="514350" indent="-514350">
              <a:buAutoNum type="arabicPeriod"/>
            </a:pPr>
            <a:r>
              <a:rPr lang="en-US" dirty="0"/>
              <a:t>Backpropagates values after each iteration</a:t>
            </a:r>
          </a:p>
          <a:p>
            <a:pPr marL="514350" indent="-514350">
              <a:buAutoNum type="arabicPeriod"/>
            </a:pPr>
            <a:r>
              <a:rPr lang="en-US" dirty="0"/>
              <a:t>Uses rollout heuristic to estimate leaf node values</a:t>
            </a:r>
          </a:p>
          <a:p>
            <a:pPr marL="514350" indent="-514350">
              <a:buAutoNum type="arabicPeriod"/>
            </a:pPr>
            <a:r>
              <a:rPr lang="en-US" dirty="0"/>
              <a:t>Uses greedy policy to select nodes to expand 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You may select multiple.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D14C-CD22-8E93-1BF6-B5A1A82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0622B-377D-7B21-BACC-B7EB9C39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3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73D6-D8D6-96F6-66F9-F7761DCD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BBDFB-2484-42EF-ABD7-67BD56700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Which of the following bandit exploration strategies are guaranteed to try all arms infinitely often in the limit?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Uniform random</a:t>
            </a:r>
          </a:p>
          <a:p>
            <a:pPr marL="514350" indent="-514350">
              <a:buAutoNum type="arabicPeriod"/>
            </a:pPr>
            <a:r>
              <a:rPr lang="en-US" dirty="0"/>
              <a:t>Exploit only</a:t>
            </a:r>
          </a:p>
          <a:p>
            <a:pPr marL="514350" indent="-514350">
              <a:buAutoNum type="arabicPeriod"/>
            </a:pPr>
            <a:r>
              <a:rPr lang="en-US" dirty="0"/>
              <a:t>Epsilon-greedy (for nontrivial epsilon)</a:t>
            </a:r>
          </a:p>
          <a:p>
            <a:pPr marL="514350" indent="-514350">
              <a:buAutoNum type="arabicPeriod"/>
            </a:pPr>
            <a:r>
              <a:rPr lang="en-US" dirty="0"/>
              <a:t>UCB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may select multiple.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5D14C-CD22-8E93-1BF6-B5A1A82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0622B-377D-7B21-BACC-B7EB9C39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27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5E57C8"/>
      </a:accent1>
      <a:accent2>
        <a:srgbClr val="C80000"/>
      </a:accent2>
      <a:accent3>
        <a:srgbClr val="689333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5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5E57C8"/>
      </a:accent1>
      <a:accent2>
        <a:srgbClr val="C80000"/>
      </a:accent2>
      <a:accent3>
        <a:srgbClr val="689333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10371</TotalTime>
  <Words>2449</Words>
  <Application>Microsoft Macintosh PowerPoint</Application>
  <PresentationFormat>Widescreen</PresentationFormat>
  <Paragraphs>589</Paragraphs>
  <Slides>56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Adelle Sans Devanagari</vt:lpstr>
      <vt:lpstr>Arial</vt:lpstr>
      <vt:lpstr>Calibri</vt:lpstr>
      <vt:lpstr>Cambria Math</vt:lpstr>
      <vt:lpstr>Century Schoolbook</vt:lpstr>
      <vt:lpstr>CMU Sans Serif Medium</vt:lpstr>
      <vt:lpstr>CMU Serif</vt:lpstr>
      <vt:lpstr>CMU SERIF ROMAN</vt:lpstr>
      <vt:lpstr>CMU SERIF ROMAN</vt:lpstr>
      <vt:lpstr>Consolas</vt:lpstr>
      <vt:lpstr>Gill Sans MT</vt:lpstr>
      <vt:lpstr>Lato</vt:lpstr>
      <vt:lpstr>Segoe Print</vt:lpstr>
      <vt:lpstr>Office Theme</vt:lpstr>
      <vt:lpstr>1_Office Theme</vt:lpstr>
      <vt:lpstr>2_Office Theme</vt:lpstr>
      <vt:lpstr>Planning with  Hierarchy and Abstraction</vt:lpstr>
      <vt:lpstr>Let’s Play a Review Game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Question 10 (Tiebreak)</vt:lpstr>
      <vt:lpstr>Planning with  Hierarchy and Abstraction</vt:lpstr>
      <vt:lpstr>Recap and Preview</vt:lpstr>
      <vt:lpstr>PowerPoint Presentation</vt:lpstr>
      <vt:lpstr>PowerPoint Presentation</vt:lpstr>
      <vt:lpstr>PowerPoint Presentation</vt:lpstr>
      <vt:lpstr>Example</vt:lpstr>
      <vt:lpstr>A Two-Level Hierarchy</vt:lpstr>
      <vt:lpstr>A Two-Level Hierarchy</vt:lpstr>
      <vt:lpstr>A Two-Level Hierarchy</vt:lpstr>
      <vt:lpstr>A Two-Level Hierarchy</vt:lpstr>
      <vt:lpstr>A Two-Level Hierarchy</vt:lpstr>
      <vt:lpstr>Abstractions in Example</vt:lpstr>
      <vt:lpstr>State Abstraction with Predicates</vt:lpstr>
      <vt:lpstr>PowerPoint Presentation</vt:lpstr>
      <vt:lpstr>PowerPoint Presentation</vt:lpstr>
      <vt:lpstr>PowerPoint Presentation</vt:lpstr>
      <vt:lpstr>PowerPoint Presentation</vt:lpstr>
      <vt:lpstr>Policies as Abstract Action Models</vt:lpstr>
      <vt:lpstr>Example Policy Executions</vt:lpstr>
      <vt:lpstr>Skills: abstract actions that bring the robot from one abstract state to another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Conclusions from this Example</vt:lpstr>
      <vt:lpstr>Bilevel Planning: View Abstractions as Constraints</vt:lpstr>
      <vt:lpstr>Logic-Geometric Programming</vt:lpstr>
      <vt:lpstr>Side Note: Constraints Can Help Planning in Multiple Ways</vt:lpstr>
      <vt:lpstr>Logic-Geometric Programming</vt:lpstr>
      <vt:lpstr>General Trick 2: Optimize Splines Instead</vt:lpstr>
      <vt:lpstr>Parameterized Skill Policies</vt:lpstr>
      <vt:lpstr>PowerPoint Presentation</vt:lpstr>
      <vt:lpstr>PowerPoint Presentation</vt:lpstr>
      <vt:lpstr>Logic-Geometric Programming</vt:lpstr>
      <vt:lpstr>PowerPoint Presentation</vt:lpstr>
      <vt:lpstr>Coffee Domain</vt:lpstr>
      <vt:lpstr>Coffee Domain</vt:lpstr>
      <vt:lpstr>Coffee Domain</vt:lpstr>
      <vt:lpstr>One Remedy: Try Multiple Abstract Plans</vt:lpstr>
      <vt:lpstr>Better: Use Feedback from Refinement Failure to Influence Task Planning</vt:lpstr>
      <vt:lpstr>Another Approach: Sample then Search</vt:lpstr>
      <vt:lpstr>Summary: Task and Motion Planning (TAMP)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Scott Silver</dc:creator>
  <cp:lastModifiedBy>Thomas Scott Silver</cp:lastModifiedBy>
  <cp:revision>622</cp:revision>
  <dcterms:created xsi:type="dcterms:W3CDTF">2021-09-25T14:32:34Z</dcterms:created>
  <dcterms:modified xsi:type="dcterms:W3CDTF">2025-10-07T23:07:46Z</dcterms:modified>
</cp:coreProperties>
</file>